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71" r:id="rId1"/>
  </p:sldMasterIdLst>
  <p:notesMasterIdLst>
    <p:notesMasterId r:id="rId3"/>
  </p:notesMasterIdLst>
  <p:handoutMasterIdLst>
    <p:handoutMasterId r:id="rId4"/>
  </p:handoutMasterIdLst>
  <p:sldIdLst>
    <p:sldId id="532" r:id="rId2"/>
  </p:sldIdLst>
  <p:sldSz cx="12198350" cy="6858000"/>
  <p:notesSz cx="6858000" cy="9144000"/>
  <p:embeddedFontLst>
    <p:embeddedFont>
      <p:font typeface="ABBvoiceOffice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e-DE"/>
    </a:defPPr>
    <a:lvl1pPr marL="0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6914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3829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0741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7658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4571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1484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8399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45691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olkit Slides" id="{930763F7-D469-41C7-981C-531CE5F3F636}">
          <p14:sldIdLst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6" pos="3842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F45"/>
    <a:srgbClr val="D90000"/>
    <a:srgbClr val="FAFAFA"/>
    <a:srgbClr val="3B5386"/>
    <a:srgbClr val="5C6FAB"/>
    <a:srgbClr val="5695CE"/>
    <a:srgbClr val="657ABF"/>
    <a:srgbClr val="6A6EBA"/>
    <a:srgbClr val="4C57A6"/>
    <a:srgbClr val="6F7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dk1"/>
              </a:solidFill>
            </a:ln>
          </a:left>
          <a:right>
            <a:ln w="0" cmpd="sng">
              <a:solidFill>
                <a:schemeClr val="dk1"/>
              </a:solidFill>
            </a:ln>
          </a:right>
          <a:top>
            <a:ln w="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accent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4" autoAdjust="0"/>
    <p:restoredTop sz="91335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552" y="102"/>
      </p:cViewPr>
      <p:guideLst>
        <p:guide pos="3842"/>
        <p:guide orient="horz" pos="2160"/>
      </p:guideLst>
    </p:cSldViewPr>
  </p:slideViewPr>
  <p:outlineViewPr>
    <p:cViewPr>
      <p:scale>
        <a:sx n="33" d="100"/>
        <a:sy n="33" d="100"/>
      </p:scale>
      <p:origin x="0" y="-297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784"/>
    </p:cViewPr>
  </p:sorterViewPr>
  <p:notesViewPr>
    <p:cSldViewPr snapToGrid="0" snapToObjects="1" showGuides="1">
      <p:cViewPr varScale="1">
        <p:scale>
          <a:sx n="120" d="100"/>
          <a:sy n="120" d="100"/>
        </p:scale>
        <p:origin x="496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030E6-FF7B-DD4D-AC7A-A96DB7498DE4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0D0CF-49D3-C24E-BBEC-3972303173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94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BE2A-7EB9-EE42-819B-8A7B2AD9706A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51F27-F8E6-D04C-B06F-D0CE5DFD29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59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4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29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41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58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1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84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99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9" descr="Yumi_Print_B_C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0" t="50103" r="7898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4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38141" y="4312166"/>
            <a:ext cx="11522075" cy="1947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99" cap="all" spc="149" baseline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Event, date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338141" y="4638639"/>
            <a:ext cx="11522075" cy="7482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b="1" i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38144" y="5386934"/>
            <a:ext cx="11522077" cy="707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85" y="454987"/>
            <a:ext cx="1218537" cy="4743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8144" y="6094555"/>
            <a:ext cx="11522077" cy="4651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Speaker, position</a:t>
            </a:r>
          </a:p>
        </p:txBody>
      </p:sp>
    </p:spTree>
    <p:extLst>
      <p:ext uri="{BB962C8B-B14F-4D97-AF65-F5344CB8AC3E}">
        <p14:creationId xmlns:p14="http://schemas.microsoft.com/office/powerpoint/2010/main" val="42131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338145" y="378191"/>
            <a:ext cx="801309" cy="420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BBvoiceOffice" panose="020D0603020503020204" pitchFamily="34" charset="0"/>
              <a:ea typeface="ABBvoiceOffice" panose="020D0603020503020204" pitchFamily="34" charset="0"/>
              <a:cs typeface="ABBvoiceOffice" panose="020D0603020503020204" pitchFamily="34" charset="0"/>
            </a:endParaRPr>
          </a:p>
        </p:txBody>
      </p:sp>
      <p:sp>
        <p:nvSpPr>
          <p:cNvPr id="43" name="Symbol zastępczy tekstu 42"/>
          <p:cNvSpPr>
            <a:spLocks noGrp="1"/>
          </p:cNvSpPr>
          <p:nvPr>
            <p:ph type="body" sz="quarter" idx="14" hasCustomPrompt="1"/>
          </p:nvPr>
        </p:nvSpPr>
        <p:spPr>
          <a:xfrm>
            <a:off x="343347" y="620408"/>
            <a:ext cx="11522824" cy="3764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600" b="1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Agenda</a:t>
            </a:r>
          </a:p>
        </p:txBody>
      </p:sp>
      <p:sp>
        <p:nvSpPr>
          <p:cNvPr id="46" name="Titelplatzhalter 6"/>
          <p:cNvSpPr txBox="1">
            <a:spLocks/>
          </p:cNvSpPr>
          <p:nvPr userDrawn="1"/>
        </p:nvSpPr>
        <p:spPr>
          <a:xfrm>
            <a:off x="338139" y="229063"/>
            <a:ext cx="411956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u="none" strike="noStrike" kern="1200" baseline="0" smtClean="0">
                <a:solidFill>
                  <a:schemeClr val="accent3"/>
                </a:solidFill>
                <a:latin typeface="ABBvoiceOffice"/>
                <a:ea typeface="+mj-ea"/>
                <a:cs typeface="+mj-cs"/>
              </a:defRPr>
            </a:lvl1pPr>
          </a:lstStyle>
          <a:p>
            <a:r>
              <a:rPr lang="en-GB" sz="2600" noProof="0" dirty="0">
                <a:solidFill>
                  <a:srgbClr val="FF000F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—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3133344" y="6200784"/>
            <a:ext cx="7534656" cy="5905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999">
                <a:solidFill>
                  <a:schemeClr val="accent6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Click to type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3349" y="1881191"/>
            <a:ext cx="11516867" cy="4032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Char char=" "/>
              <a:defRPr sz="2400" baseline="0">
                <a:solidFill>
                  <a:schemeClr val="tx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  <a:lvl2pPr marL="406330" indent="-196817">
              <a:spcBef>
                <a:spcPts val="7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 sz="2400">
                <a:solidFill>
                  <a:schemeClr val="bg1">
                    <a:lumMod val="75000"/>
                  </a:schemeClr>
                </a:solidFill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aseline="0">
                <a:solidFill>
                  <a:schemeClr val="tx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3pPr>
            <a:lvl4pPr marL="406733" indent="-197967">
              <a:spcBef>
                <a:spcPts val="6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4pPr>
          </a:lstStyle>
          <a:p>
            <a:pPr lvl="0"/>
            <a:r>
              <a:rPr lang="en-GB" noProof="0" dirty="0"/>
              <a:t>Text (current chapter)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Sub-chapter</a:t>
            </a:r>
          </a:p>
        </p:txBody>
      </p:sp>
    </p:spTree>
    <p:extLst>
      <p:ext uri="{BB962C8B-B14F-4D97-AF65-F5344CB8AC3E}">
        <p14:creationId xmlns:p14="http://schemas.microsoft.com/office/powerpoint/2010/main" val="342593992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338145" y="378191"/>
            <a:ext cx="801309" cy="420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BBvoiceOffice" panose="020D0603020503020204" pitchFamily="34" charset="0"/>
              <a:ea typeface="ABBvoiceOffice" panose="020D0603020503020204" pitchFamily="34" charset="0"/>
              <a:cs typeface="ABBvoiceOffice" panose="020D0603020503020204" pitchFamily="34" charset="0"/>
            </a:endParaRPr>
          </a:p>
        </p:txBody>
      </p:sp>
      <p:sp>
        <p:nvSpPr>
          <p:cNvPr id="46" name="Titelplatzhalter 6"/>
          <p:cNvSpPr txBox="1">
            <a:spLocks/>
          </p:cNvSpPr>
          <p:nvPr userDrawn="1"/>
        </p:nvSpPr>
        <p:spPr>
          <a:xfrm>
            <a:off x="338139" y="229063"/>
            <a:ext cx="411956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200" b="1" i="0" u="none" strike="noStrike" kern="1200" baseline="0" smtClean="0">
                <a:solidFill>
                  <a:schemeClr val="accent3"/>
                </a:solidFill>
                <a:latin typeface="ABBvoiceOffice"/>
                <a:ea typeface="+mj-ea"/>
                <a:cs typeface="+mj-cs"/>
              </a:defRPr>
            </a:lvl1pPr>
          </a:lstStyle>
          <a:p>
            <a:r>
              <a:rPr lang="en-GB" sz="2600" noProof="0" dirty="0">
                <a:solidFill>
                  <a:srgbClr val="FF000F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—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3133344" y="6200784"/>
            <a:ext cx="7534656" cy="5905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999">
                <a:solidFill>
                  <a:schemeClr val="accent6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Click to type</a:t>
            </a:r>
          </a:p>
        </p:txBody>
      </p:sp>
      <p:sp>
        <p:nvSpPr>
          <p:cNvPr id="8" name="Symbol zastępczy tekstu 42"/>
          <p:cNvSpPr>
            <a:spLocks noGrp="1"/>
          </p:cNvSpPr>
          <p:nvPr>
            <p:ph type="body" sz="quarter" idx="14" hasCustomPrompt="1"/>
          </p:nvPr>
        </p:nvSpPr>
        <p:spPr>
          <a:xfrm>
            <a:off x="343347" y="620408"/>
            <a:ext cx="11522824" cy="3764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600" b="1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Click to type</a:t>
            </a:r>
          </a:p>
        </p:txBody>
      </p:sp>
      <p:sp>
        <p:nvSpPr>
          <p:cNvPr id="9" name="Symbol zastępczy zawartości 44"/>
          <p:cNvSpPr>
            <a:spLocks noGrp="1"/>
          </p:cNvSpPr>
          <p:nvPr>
            <p:ph sz="quarter" idx="15" hasCustomPrompt="1"/>
          </p:nvPr>
        </p:nvSpPr>
        <p:spPr>
          <a:xfrm>
            <a:off x="343356" y="1050923"/>
            <a:ext cx="11498139" cy="72220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00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</a:lstStyle>
          <a:p>
            <a:pPr lvl="0"/>
            <a:r>
              <a:rPr lang="en-GB" noProof="0" dirty="0"/>
              <a:t>Click to type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338138" y="1881188"/>
            <a:ext cx="11528425" cy="42132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type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949798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Łącznik prosty 34"/>
          <p:cNvCxnSpPr/>
          <p:nvPr userDrawn="1"/>
        </p:nvCxnSpPr>
        <p:spPr>
          <a:xfrm>
            <a:off x="335411" y="6096112"/>
            <a:ext cx="1151806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Datumsplatzhalter 3"/>
          <p:cNvSpPr txBox="1">
            <a:spLocks/>
          </p:cNvSpPr>
          <p:nvPr userDrawn="1"/>
        </p:nvSpPr>
        <p:spPr>
          <a:xfrm>
            <a:off x="355332" y="6472536"/>
            <a:ext cx="120914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000" b="0" i="0" kern="1200" baseline="0">
                <a:solidFill>
                  <a:schemeClr val="accent5"/>
                </a:solidFill>
                <a:latin typeface="ABBvoiceOffic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639E7-323B-47EC-96D8-7929C709C7F3}" type="datetime4">
              <a:rPr lang="en-GB" sz="999" noProof="0" smtClean="0">
                <a:solidFill>
                  <a:schemeClr val="tx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31 January 2017</a:t>
            </a:fld>
            <a:endParaRPr lang="en-GB" sz="999" noProof="0" dirty="0">
              <a:solidFill>
                <a:schemeClr val="tx2"/>
              </a:solidFill>
              <a:latin typeface="ABBvoiceOffice" panose="020D0603020503020204" pitchFamily="34" charset="0"/>
              <a:ea typeface="ABBvoiceOffice" panose="020D0603020503020204" pitchFamily="34" charset="0"/>
              <a:cs typeface="ABBvoiceOffice" panose="020D0603020503020204" pitchFamily="34" charset="0"/>
            </a:endParaRPr>
          </a:p>
        </p:txBody>
      </p:sp>
      <p:sp>
        <p:nvSpPr>
          <p:cNvPr id="38" name="Rechteck 1"/>
          <p:cNvSpPr/>
          <p:nvPr userDrawn="1"/>
        </p:nvSpPr>
        <p:spPr>
          <a:xfrm>
            <a:off x="355335" y="6294851"/>
            <a:ext cx="2148945" cy="15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457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99" b="1" i="0" noProof="0" dirty="0">
                <a:solidFill>
                  <a:schemeClr val="tx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©ABB</a:t>
            </a:r>
            <a:r>
              <a:rPr lang="en-GB" sz="999" b="0" i="0" noProof="0" dirty="0">
                <a:solidFill>
                  <a:schemeClr val="tx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	</a:t>
            </a:r>
          </a:p>
        </p:txBody>
      </p:sp>
      <p:sp>
        <p:nvSpPr>
          <p:cNvPr id="40" name="Datumsplatzhalter 3"/>
          <p:cNvSpPr txBox="1">
            <a:spLocks/>
          </p:cNvSpPr>
          <p:nvPr userDrawn="1"/>
        </p:nvSpPr>
        <p:spPr>
          <a:xfrm>
            <a:off x="1738866" y="6440279"/>
            <a:ext cx="1166867" cy="1846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000" b="0" i="0" kern="1200" baseline="0">
                <a:solidFill>
                  <a:schemeClr val="accent5"/>
                </a:solidFill>
                <a:latin typeface="ABBvoiceOffice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1" noProof="0" dirty="0">
                <a:solidFill>
                  <a:schemeClr val="tx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Slide</a:t>
            </a:r>
            <a:r>
              <a:rPr lang="en-GB" sz="1201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 </a:t>
            </a:r>
            <a:fld id="{4BB42132-6A7F-463B-90B7-3D965887C4EE}" type="slidenum">
              <a:rPr lang="en-GB" sz="1201" noProof="0" smtClean="0">
                <a:solidFill>
                  <a:schemeClr val="tx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‹#›</a:t>
            </a:fld>
            <a:endParaRPr lang="en-GB" sz="1201" noProof="0" dirty="0">
              <a:solidFill>
                <a:schemeClr val="tx2"/>
              </a:solidFill>
              <a:latin typeface="ABBvoiceOffice" panose="020D0603020503020204" pitchFamily="34" charset="0"/>
              <a:ea typeface="ABBvoiceOffice" panose="020D0603020503020204" pitchFamily="34" charset="0"/>
              <a:cs typeface="ABBvoiceOffice" panose="020D060302050302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11312915" y="6379858"/>
            <a:ext cx="542945" cy="209861"/>
            <a:chOff x="5160" y="3257"/>
            <a:chExt cx="2419" cy="935"/>
          </a:xfrm>
          <a:solidFill>
            <a:schemeClr val="accent1"/>
          </a:solidFill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79" y="3741"/>
              <a:ext cx="343" cy="451"/>
            </a:xfrm>
            <a:custGeom>
              <a:avLst/>
              <a:gdLst>
                <a:gd name="T0" fmla="*/ 0 w 63"/>
                <a:gd name="T1" fmla="*/ 82 h 82"/>
                <a:gd name="T2" fmla="*/ 12 w 63"/>
                <a:gd name="T3" fmla="*/ 82 h 82"/>
                <a:gd name="T4" fmla="*/ 12 w 63"/>
                <a:gd name="T5" fmla="*/ 82 h 82"/>
                <a:gd name="T6" fmla="*/ 63 w 63"/>
                <a:gd name="T7" fmla="*/ 27 h 82"/>
                <a:gd name="T8" fmla="*/ 56 w 63"/>
                <a:gd name="T9" fmla="*/ 0 h 82"/>
                <a:gd name="T10" fmla="*/ 0 w 63"/>
                <a:gd name="T11" fmla="*/ 0 h 82"/>
                <a:gd name="T12" fmla="*/ 0 w 6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82">
                  <a:moveTo>
                    <a:pt x="0" y="82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41" y="80"/>
                    <a:pt x="63" y="57"/>
                    <a:pt x="63" y="27"/>
                  </a:cubicBezTo>
                  <a:cubicBezTo>
                    <a:pt x="63" y="17"/>
                    <a:pt x="61" y="8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68" y="3741"/>
              <a:ext cx="284" cy="4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479" y="3257"/>
              <a:ext cx="289" cy="457"/>
            </a:xfrm>
            <a:custGeom>
              <a:avLst/>
              <a:gdLst>
                <a:gd name="T0" fmla="*/ 53 w 53"/>
                <a:gd name="T1" fmla="*/ 83 h 83"/>
                <a:gd name="T2" fmla="*/ 32 w 53"/>
                <a:gd name="T3" fmla="*/ 66 h 83"/>
                <a:gd name="T4" fmla="*/ 48 w 53"/>
                <a:gd name="T5" fmla="*/ 36 h 83"/>
                <a:gd name="T6" fmla="*/ 12 w 53"/>
                <a:gd name="T7" fmla="*/ 0 h 83"/>
                <a:gd name="T8" fmla="*/ 0 w 53"/>
                <a:gd name="T9" fmla="*/ 0 h 83"/>
                <a:gd name="T10" fmla="*/ 0 w 53"/>
                <a:gd name="T11" fmla="*/ 83 h 83"/>
                <a:gd name="T12" fmla="*/ 53 w 53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3">
                  <a:moveTo>
                    <a:pt x="53" y="83"/>
                  </a:moveTo>
                  <a:cubicBezTo>
                    <a:pt x="47" y="76"/>
                    <a:pt x="40" y="70"/>
                    <a:pt x="32" y="66"/>
                  </a:cubicBezTo>
                  <a:cubicBezTo>
                    <a:pt x="42" y="59"/>
                    <a:pt x="48" y="49"/>
                    <a:pt x="48" y="36"/>
                  </a:cubicBezTo>
                  <a:cubicBezTo>
                    <a:pt x="48" y="17"/>
                    <a:pt x="3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5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168" y="3257"/>
              <a:ext cx="284" cy="4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236" y="3741"/>
              <a:ext cx="343" cy="451"/>
            </a:xfrm>
            <a:custGeom>
              <a:avLst/>
              <a:gdLst>
                <a:gd name="T0" fmla="*/ 0 w 63"/>
                <a:gd name="T1" fmla="*/ 82 h 82"/>
                <a:gd name="T2" fmla="*/ 12 w 63"/>
                <a:gd name="T3" fmla="*/ 82 h 82"/>
                <a:gd name="T4" fmla="*/ 12 w 63"/>
                <a:gd name="T5" fmla="*/ 82 h 82"/>
                <a:gd name="T6" fmla="*/ 63 w 63"/>
                <a:gd name="T7" fmla="*/ 27 h 82"/>
                <a:gd name="T8" fmla="*/ 56 w 63"/>
                <a:gd name="T9" fmla="*/ 0 h 82"/>
                <a:gd name="T10" fmla="*/ 0 w 63"/>
                <a:gd name="T11" fmla="*/ 0 h 82"/>
                <a:gd name="T12" fmla="*/ 0 w 6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82">
                  <a:moveTo>
                    <a:pt x="0" y="82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41" y="80"/>
                    <a:pt x="63" y="57"/>
                    <a:pt x="63" y="27"/>
                  </a:cubicBezTo>
                  <a:cubicBezTo>
                    <a:pt x="63" y="17"/>
                    <a:pt x="61" y="8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926" y="3741"/>
              <a:ext cx="283" cy="4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236" y="3257"/>
              <a:ext cx="289" cy="457"/>
            </a:xfrm>
            <a:custGeom>
              <a:avLst/>
              <a:gdLst>
                <a:gd name="T0" fmla="*/ 53 w 53"/>
                <a:gd name="T1" fmla="*/ 83 h 83"/>
                <a:gd name="T2" fmla="*/ 32 w 53"/>
                <a:gd name="T3" fmla="*/ 66 h 83"/>
                <a:gd name="T4" fmla="*/ 48 w 53"/>
                <a:gd name="T5" fmla="*/ 36 h 83"/>
                <a:gd name="T6" fmla="*/ 12 w 53"/>
                <a:gd name="T7" fmla="*/ 0 h 83"/>
                <a:gd name="T8" fmla="*/ 0 w 53"/>
                <a:gd name="T9" fmla="*/ 0 h 83"/>
                <a:gd name="T10" fmla="*/ 0 w 53"/>
                <a:gd name="T11" fmla="*/ 83 h 83"/>
                <a:gd name="T12" fmla="*/ 53 w 53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3">
                  <a:moveTo>
                    <a:pt x="53" y="83"/>
                  </a:moveTo>
                  <a:cubicBezTo>
                    <a:pt x="47" y="76"/>
                    <a:pt x="40" y="70"/>
                    <a:pt x="32" y="66"/>
                  </a:cubicBezTo>
                  <a:cubicBezTo>
                    <a:pt x="42" y="59"/>
                    <a:pt x="48" y="49"/>
                    <a:pt x="48" y="36"/>
                  </a:cubicBezTo>
                  <a:cubicBezTo>
                    <a:pt x="48" y="17"/>
                    <a:pt x="3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5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926" y="3257"/>
              <a:ext cx="283" cy="4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160" y="3741"/>
              <a:ext cx="447" cy="451"/>
            </a:xfrm>
            <a:custGeom>
              <a:avLst/>
              <a:gdLst>
                <a:gd name="T0" fmla="*/ 158 w 447"/>
                <a:gd name="T1" fmla="*/ 0 h 451"/>
                <a:gd name="T2" fmla="*/ 0 w 447"/>
                <a:gd name="T3" fmla="*/ 451 h 451"/>
                <a:gd name="T4" fmla="*/ 235 w 447"/>
                <a:gd name="T5" fmla="*/ 451 h 451"/>
                <a:gd name="T6" fmla="*/ 300 w 447"/>
                <a:gd name="T7" fmla="*/ 253 h 451"/>
                <a:gd name="T8" fmla="*/ 447 w 447"/>
                <a:gd name="T9" fmla="*/ 253 h 451"/>
                <a:gd name="T10" fmla="*/ 447 w 447"/>
                <a:gd name="T11" fmla="*/ 0 h 451"/>
                <a:gd name="T12" fmla="*/ 158 w 447"/>
                <a:gd name="T13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51">
                  <a:moveTo>
                    <a:pt x="158" y="0"/>
                  </a:moveTo>
                  <a:lnTo>
                    <a:pt x="0" y="451"/>
                  </a:lnTo>
                  <a:lnTo>
                    <a:pt x="235" y="451"/>
                  </a:lnTo>
                  <a:lnTo>
                    <a:pt x="300" y="253"/>
                  </a:lnTo>
                  <a:lnTo>
                    <a:pt x="447" y="253"/>
                  </a:lnTo>
                  <a:lnTo>
                    <a:pt x="447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29" y="3257"/>
              <a:ext cx="278" cy="457"/>
            </a:xfrm>
            <a:custGeom>
              <a:avLst/>
              <a:gdLst>
                <a:gd name="T0" fmla="*/ 278 w 278"/>
                <a:gd name="T1" fmla="*/ 0 h 457"/>
                <a:gd name="T2" fmla="*/ 158 w 278"/>
                <a:gd name="T3" fmla="*/ 0 h 457"/>
                <a:gd name="T4" fmla="*/ 0 w 278"/>
                <a:gd name="T5" fmla="*/ 457 h 457"/>
                <a:gd name="T6" fmla="*/ 278 w 278"/>
                <a:gd name="T7" fmla="*/ 457 h 457"/>
                <a:gd name="T8" fmla="*/ 278 w 278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457">
                  <a:moveTo>
                    <a:pt x="278" y="0"/>
                  </a:moveTo>
                  <a:lnTo>
                    <a:pt x="158" y="0"/>
                  </a:lnTo>
                  <a:lnTo>
                    <a:pt x="0" y="457"/>
                  </a:lnTo>
                  <a:lnTo>
                    <a:pt x="278" y="457"/>
                  </a:lnTo>
                  <a:lnTo>
                    <a:pt x="2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634" y="3741"/>
              <a:ext cx="453" cy="451"/>
            </a:xfrm>
            <a:custGeom>
              <a:avLst/>
              <a:gdLst>
                <a:gd name="T0" fmla="*/ 0 w 453"/>
                <a:gd name="T1" fmla="*/ 253 h 451"/>
                <a:gd name="T2" fmla="*/ 153 w 453"/>
                <a:gd name="T3" fmla="*/ 253 h 451"/>
                <a:gd name="T4" fmla="*/ 218 w 453"/>
                <a:gd name="T5" fmla="*/ 451 h 451"/>
                <a:gd name="T6" fmla="*/ 453 w 453"/>
                <a:gd name="T7" fmla="*/ 451 h 451"/>
                <a:gd name="T8" fmla="*/ 295 w 453"/>
                <a:gd name="T9" fmla="*/ 0 h 451"/>
                <a:gd name="T10" fmla="*/ 0 w 453"/>
                <a:gd name="T11" fmla="*/ 0 h 451"/>
                <a:gd name="T12" fmla="*/ 0 w 453"/>
                <a:gd name="T13" fmla="*/ 25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451">
                  <a:moveTo>
                    <a:pt x="0" y="253"/>
                  </a:moveTo>
                  <a:lnTo>
                    <a:pt x="153" y="253"/>
                  </a:lnTo>
                  <a:lnTo>
                    <a:pt x="218" y="451"/>
                  </a:lnTo>
                  <a:lnTo>
                    <a:pt x="453" y="451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634" y="3257"/>
              <a:ext cx="284" cy="457"/>
            </a:xfrm>
            <a:custGeom>
              <a:avLst/>
              <a:gdLst>
                <a:gd name="T0" fmla="*/ 284 w 284"/>
                <a:gd name="T1" fmla="*/ 457 h 457"/>
                <a:gd name="T2" fmla="*/ 126 w 284"/>
                <a:gd name="T3" fmla="*/ 0 h 457"/>
                <a:gd name="T4" fmla="*/ 0 w 284"/>
                <a:gd name="T5" fmla="*/ 0 h 457"/>
                <a:gd name="T6" fmla="*/ 0 w 284"/>
                <a:gd name="T7" fmla="*/ 457 h 457"/>
                <a:gd name="T8" fmla="*/ 284 w 28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57">
                  <a:moveTo>
                    <a:pt x="284" y="457"/>
                  </a:moveTo>
                  <a:lnTo>
                    <a:pt x="126" y="0"/>
                  </a:lnTo>
                  <a:lnTo>
                    <a:pt x="0" y="0"/>
                  </a:lnTo>
                  <a:lnTo>
                    <a:pt x="0" y="457"/>
                  </a:lnTo>
                  <a:lnTo>
                    <a:pt x="284" y="4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endParaRPr>
            </a:p>
          </p:txBody>
        </p:sp>
      </p:grpSp>
      <p:cxnSp>
        <p:nvCxnSpPr>
          <p:cNvPr id="41" name="Łącznik prosty 40"/>
          <p:cNvCxnSpPr/>
          <p:nvPr userDrawn="1"/>
        </p:nvCxnSpPr>
        <p:spPr>
          <a:xfrm>
            <a:off x="1634119" y="6472539"/>
            <a:ext cx="0" cy="13246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38137" y="1881187"/>
            <a:ext cx="11522075" cy="403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  <a:endParaRPr lang="pl-PL" dirty="0"/>
          </a:p>
          <a:p>
            <a:pPr lvl="1"/>
            <a:r>
              <a:rPr lang="en-GB" dirty="0"/>
              <a:t>Second level</a:t>
            </a:r>
            <a:endParaRPr lang="pl-PL" dirty="0"/>
          </a:p>
          <a:p>
            <a:pPr lvl="2"/>
            <a:r>
              <a:rPr lang="en-GB" dirty="0"/>
              <a:t>Third level</a:t>
            </a:r>
            <a:endParaRPr lang="pl-PL" dirty="0"/>
          </a:p>
          <a:p>
            <a:pPr lvl="3"/>
            <a:r>
              <a:rPr lang="en-GB" dirty="0"/>
              <a:t>Fourth level</a:t>
            </a:r>
            <a:endParaRPr lang="pl-PL" dirty="0"/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</p:txBody>
      </p:sp>
    </p:spTree>
    <p:extLst>
      <p:ext uri="{BB962C8B-B14F-4D97-AF65-F5344CB8AC3E}">
        <p14:creationId xmlns:p14="http://schemas.microsoft.com/office/powerpoint/2010/main" val="340983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  <p:sldLayoutId id="2147483680" r:id="rId3"/>
  </p:sldLayoutIdLst>
  <p:hf hdr="0"/>
  <p:txStyles>
    <p:titleStyle>
      <a:lvl1pPr marL="0" marR="0" indent="0" algn="l" defTabSz="45711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2600" b="1" i="0" u="none" strike="noStrike" kern="1200" baseline="0" smtClean="0">
          <a:solidFill>
            <a:schemeClr val="accent3"/>
          </a:solidFill>
          <a:latin typeface="ABBvoiceOffice"/>
          <a:ea typeface="+mj-ea"/>
          <a:cs typeface="+mj-cs"/>
        </a:defRPr>
      </a:lvl1pPr>
    </p:titleStyle>
    <p:bodyStyle>
      <a:lvl1pPr marL="0" indent="0" algn="l" defTabSz="457118" rtl="0" eaLnBrk="1" latinLnBrk="0" hangingPunct="1">
        <a:spcBef>
          <a:spcPct val="20000"/>
        </a:spcBef>
        <a:buClr>
          <a:schemeClr val="tx1"/>
        </a:buClr>
        <a:buFontTx/>
        <a:buNone/>
        <a:defRPr sz="1399" kern="1200" baseline="0">
          <a:solidFill>
            <a:schemeClr val="accent3"/>
          </a:solidFill>
          <a:latin typeface="ABBvoiceOffice" panose="020D0603020503020204" pitchFamily="34" charset="0"/>
          <a:ea typeface="ABBvoiceOffice" panose="020D0603020503020204" pitchFamily="34" charset="0"/>
          <a:cs typeface="ABBvoiceOffice" panose="020D0603020503020204" pitchFamily="34" charset="0"/>
        </a:defRPr>
      </a:lvl1pPr>
      <a:lvl2pPr marL="266659" indent="-180944" algn="l" defTabSz="457118" rtl="0" eaLnBrk="1" latinLnBrk="0" hangingPunct="1">
        <a:spcBef>
          <a:spcPct val="20000"/>
        </a:spcBef>
        <a:buFont typeface="Arial"/>
        <a:buChar char="–"/>
        <a:defRPr sz="1399" kern="1200" baseline="0">
          <a:solidFill>
            <a:schemeClr val="accent3"/>
          </a:solidFill>
          <a:latin typeface="ABBvoiceOffice" panose="020D0603020503020204" pitchFamily="34" charset="0"/>
          <a:ea typeface="ABBvoiceOffice" panose="020D0603020503020204" pitchFamily="34" charset="0"/>
          <a:cs typeface="ABBvoiceOffice" panose="020D0603020503020204" pitchFamily="34" charset="0"/>
        </a:defRPr>
      </a:lvl2pPr>
      <a:lvl3pPr marL="542835" indent="-180944" algn="l" defTabSz="457118" rtl="0" eaLnBrk="1" latinLnBrk="0" hangingPunct="1">
        <a:spcBef>
          <a:spcPct val="20000"/>
        </a:spcBef>
        <a:buFont typeface="Arial"/>
        <a:buChar char="•"/>
        <a:defRPr sz="1399" kern="1200" baseline="0">
          <a:solidFill>
            <a:schemeClr val="tx1"/>
          </a:solidFill>
          <a:latin typeface="ABBvoiceOffice" panose="020D0603020503020204" pitchFamily="34" charset="0"/>
          <a:ea typeface="ABBvoiceOffice" panose="020D0603020503020204" pitchFamily="34" charset="0"/>
          <a:cs typeface="ABBvoiceOffice" panose="020D0603020503020204" pitchFamily="34" charset="0"/>
        </a:defRPr>
      </a:lvl3pPr>
      <a:lvl4pPr marL="542835" indent="-180944" algn="l" defTabSz="457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9" kern="1200" baseline="0">
          <a:solidFill>
            <a:schemeClr val="tx1"/>
          </a:solidFill>
          <a:latin typeface="ABBvoiceOffice" panose="020D0603020503020204" pitchFamily="34" charset="0"/>
          <a:ea typeface="ABBvoiceOffice" panose="020D0603020503020204" pitchFamily="34" charset="0"/>
          <a:cs typeface="ABBvoiceOffice" panose="020D0603020503020204" pitchFamily="34" charset="0"/>
        </a:defRPr>
      </a:lvl4pPr>
      <a:lvl5pPr marL="543600" indent="-180000" algn="l" defTabSz="457118" rtl="0" eaLnBrk="1" latinLnBrk="0" hangingPunct="1">
        <a:spcBef>
          <a:spcPts val="336"/>
        </a:spcBef>
        <a:buFont typeface="Arial" panose="020B0604020202020204" pitchFamily="34" charset="0"/>
        <a:buChar char="•"/>
        <a:defRPr sz="1399" kern="1200" baseline="0">
          <a:solidFill>
            <a:schemeClr val="tx1"/>
          </a:solidFill>
          <a:latin typeface="ABBvoiceOffice" panose="020D0603020503020204" pitchFamily="34" charset="0"/>
          <a:ea typeface="ABBvoiceOffice" panose="020D0603020503020204" pitchFamily="34" charset="0"/>
          <a:cs typeface="ABBvoiceOffice" panose="020D0603020503020204" pitchFamily="34" charset="0"/>
        </a:defRPr>
      </a:lvl5pPr>
      <a:lvl6pPr marL="543600" indent="-180000" algn="l" defTabSz="457118" rtl="0" eaLnBrk="1" latinLnBrk="0" hangingPunct="1">
        <a:spcBef>
          <a:spcPts val="336"/>
        </a:spcBef>
        <a:buFont typeface="ABBvoiceOffice"/>
        <a:buChar char="•"/>
        <a:defRPr sz="1400" kern="1200" baseline="0">
          <a:solidFill>
            <a:schemeClr val="tx1"/>
          </a:solidFill>
          <a:latin typeface="ABBvoiceOffice" panose="020D0603020503020204" pitchFamily="34" charset="0"/>
          <a:ea typeface="ABBvoiceOffice" panose="020D0603020503020204" pitchFamily="34" charset="0"/>
          <a:cs typeface="ABBvoiceOffice" panose="020D0603020503020204" pitchFamily="34" charset="0"/>
        </a:defRPr>
      </a:lvl6pPr>
      <a:lvl7pPr marL="543600" indent="-180000" algn="l" defTabSz="457118" rtl="0" eaLnBrk="1" latinLnBrk="0" hangingPunct="1">
        <a:spcBef>
          <a:spcPts val="336"/>
        </a:spcBef>
        <a:buFont typeface="Arial"/>
        <a:buChar char="•"/>
        <a:defRPr sz="1400" kern="1200">
          <a:solidFill>
            <a:schemeClr val="tx1"/>
          </a:solidFill>
          <a:latin typeface="ABBvoiceOffice" panose="020D0603020503020204" pitchFamily="34" charset="0"/>
          <a:ea typeface="ABBvoiceOffice" panose="020D0603020503020204" pitchFamily="34" charset="0"/>
          <a:cs typeface="ABBvoiceOffice" panose="020D0603020503020204" pitchFamily="34" charset="0"/>
        </a:defRPr>
      </a:lvl7pPr>
      <a:lvl8pPr marL="543600" indent="-180000" algn="l" defTabSz="457118" rtl="0" eaLnBrk="1" latinLnBrk="0" hangingPunct="1">
        <a:spcBef>
          <a:spcPts val="336"/>
        </a:spcBef>
        <a:buFont typeface="ABBvoiceOffice"/>
        <a:buChar char="•"/>
        <a:defRPr sz="1400" kern="1200" baseline="0">
          <a:solidFill>
            <a:schemeClr val="tx1"/>
          </a:solidFill>
          <a:latin typeface="ABBvoiceOffice" panose="020D0603020503020204" pitchFamily="34" charset="0"/>
          <a:ea typeface="ABBvoiceOffice" panose="020D0603020503020204" pitchFamily="34" charset="0"/>
          <a:cs typeface="ABBvoiceOffice" panose="020D0603020503020204" pitchFamily="34" charset="0"/>
        </a:defRPr>
      </a:lvl8pPr>
      <a:lvl9pPr marL="363600" indent="0" algn="l" defTabSz="457118" rtl="0" eaLnBrk="1" latinLnBrk="0" hangingPunct="1">
        <a:spcBef>
          <a:spcPct val="20000"/>
        </a:spcBef>
        <a:buFont typeface="ABBvoiceOffice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4571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457118" rtl="0" eaLnBrk="1" latinLnBrk="0" hangingPunct="1">
        <a:defRPr sz="12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6" algn="l" defTabSz="457118" rtl="0" eaLnBrk="1" latinLnBrk="0" hangingPunct="1">
        <a:defRPr sz="12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2" algn="l" defTabSz="457118" rtl="0" eaLnBrk="1" latinLnBrk="0" hangingPunct="1">
        <a:defRPr sz="12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5" algn="l" defTabSz="457118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7" algn="l" defTabSz="457118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8" algn="l" defTabSz="457118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457118" rtl="0" eaLnBrk="1" latinLnBrk="0" hangingPunct="1">
        <a:defRPr sz="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3" userDrawn="1">
          <p15:clr>
            <a:srgbClr val="F26B43"/>
          </p15:clr>
        </p15:guide>
        <p15:guide id="2" orient="horz" pos="436" userDrawn="1">
          <p15:clr>
            <a:srgbClr val="F26B43"/>
          </p15:clr>
        </p15:guide>
        <p15:guide id="3" orient="horz" pos="1185" userDrawn="1">
          <p15:clr>
            <a:srgbClr val="F26B43"/>
          </p15:clr>
        </p15:guide>
        <p15:guide id="4" orient="horz" pos="3839" userDrawn="1">
          <p15:clr>
            <a:srgbClr val="F26B43"/>
          </p15:clr>
        </p15:guide>
        <p15:guide id="5" pos="747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orient="horz" pos="1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wrap="square">
            <a:noAutofit/>
          </a:bodyPr>
          <a:lstStyle/>
          <a:p>
            <a:r>
              <a:rPr lang="en-GB" dirty="0"/>
              <a:t>Save the date!</a:t>
            </a:r>
            <a:endParaRPr lang="en-GB" baseline="0" noProof="0" dirty="0">
              <a:latin typeface="ABBvoiceOffice" panose="020D0603020503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 wrap="square">
            <a:noAutofit/>
          </a:bodyPr>
          <a:lstStyle/>
          <a:p>
            <a:r>
              <a:rPr lang="en-US" dirty="0" smtClean="0"/>
              <a:t>APW is now ABB </a:t>
            </a:r>
            <a:r>
              <a:rPr lang="en-US" smtClean="0"/>
              <a:t>Customer World: </a:t>
            </a:r>
            <a:r>
              <a:rPr lang="en-US" dirty="0"/>
              <a:t>March 13 – 16, 2017</a:t>
            </a:r>
          </a:p>
        </p:txBody>
      </p:sp>
      <p:sp>
        <p:nvSpPr>
          <p:cNvPr id="16" name="Textplatzhalter 5"/>
          <p:cNvSpPr txBox="1">
            <a:spLocks/>
          </p:cNvSpPr>
          <p:nvPr/>
        </p:nvSpPr>
        <p:spPr>
          <a:xfrm>
            <a:off x="338410" y="5460554"/>
            <a:ext cx="5673747" cy="459843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accent3"/>
                </a:solidFill>
                <a:latin typeface="ABBvoiceOffic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 baseline="0">
                <a:solidFill>
                  <a:schemeClr val="accent3"/>
                </a:solidFill>
                <a:latin typeface="ABBvoiceOffic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accent3"/>
                </a:solidFill>
                <a:latin typeface="ABBvoiceOffic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3"/>
                </a:solidFill>
                <a:latin typeface="ABBvoiceOffic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 baseline="0">
                <a:solidFill>
                  <a:schemeClr val="accent3"/>
                </a:solidFill>
                <a:latin typeface="ABBvoiceOffic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GB" sz="1599" b="1" dirty="0">
                <a:solidFill>
                  <a:schemeClr val="bg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Houston, TX</a:t>
            </a:r>
          </a:p>
        </p:txBody>
      </p:sp>
      <p:cxnSp>
        <p:nvCxnSpPr>
          <p:cNvPr id="32" name="Straight Connector 15"/>
          <p:cNvCxnSpPr/>
          <p:nvPr/>
        </p:nvCxnSpPr>
        <p:spPr>
          <a:xfrm>
            <a:off x="6099175" y="2430011"/>
            <a:ext cx="0" cy="28519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Content Placeholder 7"/>
          <p:cNvSpPr txBox="1">
            <a:spLocks/>
          </p:cNvSpPr>
          <p:nvPr/>
        </p:nvSpPr>
        <p:spPr>
          <a:xfrm>
            <a:off x="338404" y="2251464"/>
            <a:ext cx="5451531" cy="3021181"/>
          </a:xfrm>
          <a:prstGeom prst="rect">
            <a:avLst/>
          </a:prstGeom>
        </p:spPr>
        <p:txBody>
          <a:bodyPr vert="horz" wrap="square" lIns="72000" tIns="72000" rIns="7200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400" kern="1200" baseline="0">
                <a:solidFill>
                  <a:schemeClr val="accent3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1pPr>
            <a:lvl2pPr marL="266700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 baseline="0">
                <a:solidFill>
                  <a:schemeClr val="accent3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2pPr>
            <a:lvl3pPr marL="542925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3pPr>
            <a:lvl4pPr marL="542925" indent="-1809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4pPr>
            <a:lvl5pPr marL="542925" indent="-1809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399" dirty="0"/>
              <a:t>Welcome reception Sunday, March 12</a:t>
            </a:r>
          </a:p>
          <a:p>
            <a:pPr>
              <a:spcBef>
                <a:spcPts val="600"/>
              </a:spcBef>
            </a:pPr>
            <a:r>
              <a:rPr lang="en-US" sz="1399" dirty="0"/>
              <a:t>Distributor lunch with Greg Scheu, President, Americas region</a:t>
            </a:r>
          </a:p>
          <a:p>
            <a:pPr>
              <a:spcBef>
                <a:spcPts val="600"/>
              </a:spcBef>
            </a:pPr>
            <a:r>
              <a:rPr lang="en-US" sz="1399" dirty="0"/>
              <a:t>Three hours of distributor focused content</a:t>
            </a:r>
          </a:p>
          <a:p>
            <a:pPr lvl="1">
              <a:spcBef>
                <a:spcPts val="600"/>
              </a:spcBef>
            </a:pPr>
            <a:r>
              <a:rPr lang="en-US" sz="1399" dirty="0"/>
              <a:t>Executive leadership Q&amp;A panel</a:t>
            </a:r>
          </a:p>
          <a:p>
            <a:pPr lvl="1">
              <a:spcBef>
                <a:spcPts val="600"/>
              </a:spcBef>
            </a:pPr>
            <a:r>
              <a:rPr lang="en-US" sz="1399" dirty="0"/>
              <a:t>Selling ABB’s value in key market segments </a:t>
            </a:r>
          </a:p>
          <a:p>
            <a:pPr lvl="1">
              <a:spcBef>
                <a:spcPts val="600"/>
              </a:spcBef>
            </a:pPr>
            <a:r>
              <a:rPr lang="en-US" sz="1399" dirty="0"/>
              <a:t>Selling ABB’s value in distribution product groups</a:t>
            </a:r>
          </a:p>
          <a:p>
            <a:pPr>
              <a:spcBef>
                <a:spcPts val="600"/>
              </a:spcBef>
            </a:pPr>
            <a:r>
              <a:rPr lang="en-US" sz="1399" dirty="0"/>
              <a:t>Reception in the 120,000 sq. ft. exhibit hall</a:t>
            </a:r>
          </a:p>
        </p:txBody>
      </p:sp>
      <p:sp>
        <p:nvSpPr>
          <p:cNvPr id="34" name="Rectangle 12"/>
          <p:cNvSpPr/>
          <p:nvPr/>
        </p:nvSpPr>
        <p:spPr>
          <a:xfrm>
            <a:off x="338404" y="1886400"/>
            <a:ext cx="5451531" cy="338554"/>
          </a:xfrm>
          <a:prstGeom prst="rect">
            <a:avLst/>
          </a:prstGeom>
        </p:spPr>
        <p:txBody>
          <a:bodyPr wrap="square" lIns="72000" rIns="72000" anchor="ctr">
            <a:noAutofit/>
          </a:bodyPr>
          <a:lstStyle/>
          <a:p>
            <a:pPr lvl="0"/>
            <a:r>
              <a:rPr lang="en-US" sz="1599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Distributor Day – Monday, March 13</a:t>
            </a:r>
          </a:p>
        </p:txBody>
      </p:sp>
      <p:cxnSp>
        <p:nvCxnSpPr>
          <p:cNvPr id="35" name="Straight Connector 14"/>
          <p:cNvCxnSpPr/>
          <p:nvPr/>
        </p:nvCxnSpPr>
        <p:spPr>
          <a:xfrm>
            <a:off x="338141" y="2251459"/>
            <a:ext cx="54517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angle 13"/>
          <p:cNvSpPr/>
          <p:nvPr/>
        </p:nvSpPr>
        <p:spPr>
          <a:xfrm>
            <a:off x="6326884" y="1886400"/>
            <a:ext cx="2610890" cy="338554"/>
          </a:xfrm>
          <a:prstGeom prst="rect">
            <a:avLst/>
          </a:prstGeom>
        </p:spPr>
        <p:txBody>
          <a:bodyPr wrap="square" lIns="72000" rIns="72000" anchor="ctr">
            <a:noAutofit/>
          </a:bodyPr>
          <a:lstStyle/>
          <a:p>
            <a:pPr lvl="0"/>
            <a:r>
              <a:rPr lang="en-GB" sz="1600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Educational sessions</a:t>
            </a:r>
          </a:p>
        </p:txBody>
      </p:sp>
      <p:cxnSp>
        <p:nvCxnSpPr>
          <p:cNvPr id="19" name="Straight Connector 21"/>
          <p:cNvCxnSpPr/>
          <p:nvPr/>
        </p:nvCxnSpPr>
        <p:spPr>
          <a:xfrm>
            <a:off x="6326932" y="2251459"/>
            <a:ext cx="26094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Rectangle 13"/>
          <p:cNvSpPr/>
          <p:nvPr/>
        </p:nvSpPr>
        <p:spPr>
          <a:xfrm>
            <a:off x="9249655" y="1886400"/>
            <a:ext cx="2610890" cy="338554"/>
          </a:xfrm>
          <a:prstGeom prst="rect">
            <a:avLst/>
          </a:prstGeom>
        </p:spPr>
        <p:txBody>
          <a:bodyPr wrap="square" lIns="72000" rIns="72000" anchor="ctr">
            <a:noAutofit/>
          </a:bodyPr>
          <a:lstStyle/>
          <a:p>
            <a:pPr lvl="0"/>
            <a:r>
              <a:rPr lang="en-GB" sz="1600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Tech</a:t>
            </a:r>
            <a:r>
              <a:rPr lang="pl-PL" sz="1600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.</a:t>
            </a:r>
            <a:r>
              <a:rPr lang="en-GB" sz="1600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 </a:t>
            </a:r>
            <a:r>
              <a:rPr lang="pl-PL" sz="1600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&amp;</a:t>
            </a:r>
            <a:r>
              <a:rPr lang="en-GB" sz="1600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 solution center</a:t>
            </a:r>
          </a:p>
        </p:txBody>
      </p:sp>
      <p:cxnSp>
        <p:nvCxnSpPr>
          <p:cNvPr id="25" name="Straight Connector 21"/>
          <p:cNvCxnSpPr/>
          <p:nvPr/>
        </p:nvCxnSpPr>
        <p:spPr>
          <a:xfrm>
            <a:off x="9249703" y="2251459"/>
            <a:ext cx="26094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Rectangle 13"/>
          <p:cNvSpPr/>
          <p:nvPr/>
        </p:nvSpPr>
        <p:spPr>
          <a:xfrm>
            <a:off x="9250424" y="3737264"/>
            <a:ext cx="2610890" cy="338554"/>
          </a:xfrm>
          <a:prstGeom prst="rect">
            <a:avLst/>
          </a:prstGeom>
        </p:spPr>
        <p:txBody>
          <a:bodyPr wrap="square" lIns="72000" rIns="72000" anchor="ctr">
            <a:noAutofit/>
          </a:bodyPr>
          <a:lstStyle/>
          <a:p>
            <a:pPr lvl="0"/>
            <a:r>
              <a:rPr lang="en-GB" sz="1600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Daily keynotes</a:t>
            </a:r>
          </a:p>
        </p:txBody>
      </p:sp>
      <p:cxnSp>
        <p:nvCxnSpPr>
          <p:cNvPr id="40" name="Straight Connector 21"/>
          <p:cNvCxnSpPr/>
          <p:nvPr/>
        </p:nvCxnSpPr>
        <p:spPr>
          <a:xfrm>
            <a:off x="9250472" y="4102323"/>
            <a:ext cx="26094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ontent Placeholder 7"/>
          <p:cNvSpPr txBox="1">
            <a:spLocks/>
          </p:cNvSpPr>
          <p:nvPr/>
        </p:nvSpPr>
        <p:spPr>
          <a:xfrm>
            <a:off x="6326933" y="2251460"/>
            <a:ext cx="2609426" cy="1310890"/>
          </a:xfrm>
          <a:prstGeom prst="rect">
            <a:avLst/>
          </a:prstGeom>
        </p:spPr>
        <p:txBody>
          <a:bodyPr vert="horz" lIns="72000" tIns="72000" rIns="7200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400" kern="1200" baseline="0">
                <a:solidFill>
                  <a:schemeClr val="accent3"/>
                </a:solidFill>
                <a:latin typeface="ABBvoiceOffice Regular"/>
                <a:ea typeface="+mn-ea"/>
                <a:cs typeface="+mn-cs"/>
              </a:defRPr>
            </a:lvl1pPr>
            <a:lvl2pPr marL="266700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 baseline="0">
                <a:solidFill>
                  <a:schemeClr val="accent3"/>
                </a:solidFill>
                <a:latin typeface="ABBvoiceOffice Regular"/>
                <a:ea typeface="+mn-ea"/>
                <a:cs typeface="+mn-cs"/>
              </a:defRPr>
            </a:lvl2pPr>
            <a:lvl3pPr marL="542925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ABBvoiceOffice Regular"/>
                <a:ea typeface="+mn-ea"/>
                <a:cs typeface="+mn-cs"/>
              </a:defRPr>
            </a:lvl3pPr>
            <a:lvl4pPr marL="542925" indent="-1809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BBvoiceOffice Regular"/>
                <a:ea typeface="+mn-ea"/>
                <a:cs typeface="+mn-cs"/>
              </a:defRPr>
            </a:lvl4pPr>
            <a:lvl5pPr marL="542925" indent="-1809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BBvoiceOffice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Training opportunity </a:t>
            </a:r>
            <a:r>
              <a:rPr lang="pl-PL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/>
            </a:r>
            <a:br>
              <a:rPr lang="pl-PL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</a:br>
            <a:r>
              <a:rPr lang="en-US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for distributor employees and customers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300+ classes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PDH, CEU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300"/>
          <a:stretch/>
        </p:blipFill>
        <p:spPr>
          <a:xfrm>
            <a:off x="9249129" y="2321796"/>
            <a:ext cx="2609426" cy="12405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36" b="22991"/>
          <a:stretch/>
        </p:blipFill>
        <p:spPr>
          <a:xfrm>
            <a:off x="9251287" y="4178177"/>
            <a:ext cx="2608852" cy="1240554"/>
          </a:xfrm>
          <a:prstGeom prst="rect">
            <a:avLst/>
          </a:prstGeom>
        </p:spPr>
      </p:pic>
      <p:sp>
        <p:nvSpPr>
          <p:cNvPr id="49" name="Rectangle 13"/>
          <p:cNvSpPr/>
          <p:nvPr/>
        </p:nvSpPr>
        <p:spPr>
          <a:xfrm>
            <a:off x="6327459" y="3737264"/>
            <a:ext cx="2610890" cy="338554"/>
          </a:xfrm>
          <a:prstGeom prst="rect">
            <a:avLst/>
          </a:prstGeom>
        </p:spPr>
        <p:txBody>
          <a:bodyPr wrap="square" lIns="72000" rIns="72000" anchor="ctr">
            <a:noAutofit/>
          </a:bodyPr>
          <a:lstStyle/>
          <a:p>
            <a:pPr lvl="0"/>
            <a:r>
              <a:rPr lang="en-GB" sz="1600" b="1" dirty="0">
                <a:solidFill>
                  <a:schemeClr val="accent2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Technical expertise</a:t>
            </a:r>
          </a:p>
        </p:txBody>
      </p:sp>
      <p:cxnSp>
        <p:nvCxnSpPr>
          <p:cNvPr id="50" name="Straight Connector 21"/>
          <p:cNvCxnSpPr/>
          <p:nvPr/>
        </p:nvCxnSpPr>
        <p:spPr>
          <a:xfrm>
            <a:off x="6327507" y="4102323"/>
            <a:ext cx="26094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" name="Content Placeholder 7"/>
          <p:cNvSpPr txBox="1">
            <a:spLocks/>
          </p:cNvSpPr>
          <p:nvPr/>
        </p:nvSpPr>
        <p:spPr>
          <a:xfrm>
            <a:off x="6326933" y="4117167"/>
            <a:ext cx="2609426" cy="1310890"/>
          </a:xfrm>
          <a:prstGeom prst="rect">
            <a:avLst/>
          </a:prstGeom>
        </p:spPr>
        <p:txBody>
          <a:bodyPr vert="horz" lIns="72000" tIns="72000" rIns="7200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400" kern="1200" baseline="0">
                <a:solidFill>
                  <a:schemeClr val="accent3"/>
                </a:solidFill>
                <a:latin typeface="ABBvoiceOffice Regular"/>
                <a:ea typeface="+mn-ea"/>
                <a:cs typeface="+mn-cs"/>
              </a:defRPr>
            </a:lvl1pPr>
            <a:lvl2pPr marL="266700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 baseline="0">
                <a:solidFill>
                  <a:schemeClr val="accent3"/>
                </a:solidFill>
                <a:latin typeface="ABBvoiceOffice Regular"/>
                <a:ea typeface="+mn-ea"/>
                <a:cs typeface="+mn-cs"/>
              </a:defRPr>
            </a:lvl2pPr>
            <a:lvl3pPr marL="542925" indent="-1809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ABBvoiceOffice Regular"/>
                <a:ea typeface="+mn-ea"/>
                <a:cs typeface="+mn-cs"/>
              </a:defRPr>
            </a:lvl3pPr>
            <a:lvl4pPr marL="542925" indent="-1809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BBvoiceOffice Regular"/>
                <a:ea typeface="+mn-ea"/>
                <a:cs typeface="+mn-cs"/>
              </a:defRPr>
            </a:lvl4pPr>
            <a:lvl5pPr marL="542925" indent="-1809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ABBvoiceOffice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BBvoiceOffice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With all the experts you need, all under one roof, APW </a:t>
            </a:r>
            <a:r>
              <a:rPr lang="pl-PL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/>
            </a:r>
            <a:br>
              <a:rPr lang="pl-PL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</a:br>
            <a:r>
              <a:rPr lang="en-US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is a great place to close orders and convert</a:t>
            </a:r>
            <a:r>
              <a:rPr lang="pl-PL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 </a:t>
            </a:r>
            <a:r>
              <a:rPr lang="en-US" dirty="0"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customers </a:t>
            </a:r>
          </a:p>
        </p:txBody>
      </p:sp>
    </p:spTree>
    <p:extLst>
      <p:ext uri="{BB962C8B-B14F-4D97-AF65-F5344CB8AC3E}">
        <p14:creationId xmlns:p14="http://schemas.microsoft.com/office/powerpoint/2010/main" val="4614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Niestandardowy 2">
      <a:dk1>
        <a:srgbClr val="000000"/>
      </a:dk1>
      <a:lt1>
        <a:srgbClr val="FFFFFF"/>
      </a:lt1>
      <a:dk2>
        <a:srgbClr val="A0A0A0"/>
      </a:dk2>
      <a:lt2>
        <a:srgbClr val="F0F0F0"/>
      </a:lt2>
      <a:accent1>
        <a:srgbClr val="FF000F"/>
      </a:accent1>
      <a:accent2>
        <a:srgbClr val="D90000"/>
      </a:accent2>
      <a:accent3>
        <a:srgbClr val="000000"/>
      </a:accent3>
      <a:accent4>
        <a:srgbClr val="3C3C3C"/>
      </a:accent4>
      <a:accent5>
        <a:srgbClr val="D2D2D2"/>
      </a:accent5>
      <a:accent6>
        <a:srgbClr val="6E6E6E"/>
      </a:accent6>
      <a:hlink>
        <a:srgbClr val="C00607"/>
      </a:hlink>
      <a:folHlink>
        <a:srgbClr val="A0A0A0"/>
      </a:folHlink>
    </a:clrScheme>
    <a:fontScheme name="Custom 3">
      <a:majorFont>
        <a:latin typeface="ABBvoiceOffice"/>
        <a:ea typeface=""/>
        <a:cs typeface=""/>
      </a:majorFont>
      <a:minorFont>
        <a:latin typeface="ABBvoice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12700"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  <a:txDef>
      <a:spPr/>
      <a:bodyPr wrap="square" lIns="72000" rIns="72000" rtlCol="0">
        <a:normAutofit/>
      </a:bodyPr>
      <a:lstStyle>
        <a:defPPr>
          <a:spcBef>
            <a:spcPts val="600"/>
          </a:spcBef>
          <a:defRPr dirty="0" smtClean="0">
            <a:latin typeface="ABBvoiceOffice" panose="020D0603020503020204" pitchFamily="34" charset="0"/>
          </a:defRPr>
        </a:defPPr>
      </a:lstStyle>
    </a:txDef>
  </a:objectDefaults>
  <a:extraClrSchemeLst/>
  <a:custClrLst>
    <a:custClr name="ABB Functional Red">
      <a:srgbClr val="D90000"/>
    </a:custClr>
    <a:custClr name="ABB Functional Yellow">
      <a:srgbClr val="FECB00"/>
    </a:custClr>
    <a:custClr name="ABB Functional Green">
      <a:srgbClr val="6BB324"/>
    </a:custClr>
  </a:custClr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103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ABBvoiceOffice</vt:lpstr>
      <vt:lpstr>Calibri</vt:lpstr>
      <vt:lpstr>1_Office-Design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master</dc:title>
  <dc:creator>ABB</dc:creator>
  <cp:lastModifiedBy>Katie Reintgen</cp:lastModifiedBy>
  <cp:revision>776</cp:revision>
  <dcterms:created xsi:type="dcterms:W3CDTF">2016-08-18T12:52:47Z</dcterms:created>
  <dcterms:modified xsi:type="dcterms:W3CDTF">2017-02-01T02:50:15Z</dcterms:modified>
</cp:coreProperties>
</file>