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336" r:id="rId2"/>
    <p:sldId id="337" r:id="rId3"/>
    <p:sldId id="338" r:id="rId4"/>
    <p:sldId id="339" r:id="rId5"/>
    <p:sldId id="348" r:id="rId6"/>
    <p:sldId id="342" r:id="rId7"/>
    <p:sldId id="343" r:id="rId8"/>
    <p:sldId id="344" r:id="rId9"/>
    <p:sldId id="345" r:id="rId10"/>
    <p:sldId id="346" r:id="rId11"/>
    <p:sldId id="310" r:id="rId12"/>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027" autoAdjust="0"/>
    <p:restoredTop sz="86383" autoAdjust="0"/>
  </p:normalViewPr>
  <p:slideViewPr>
    <p:cSldViewPr snapToGrid="0" snapToObjects="1" showGuides="1">
      <p:cViewPr varScale="1">
        <p:scale>
          <a:sx n="103" d="100"/>
          <a:sy n="103" d="100"/>
        </p:scale>
        <p:origin x="-456" y="-104"/>
      </p:cViewPr>
      <p:guideLst>
        <p:guide orient="horz" pos="2160"/>
        <p:guide pos="3839"/>
      </p:guideLst>
    </p:cSldViewPr>
  </p:slideViewPr>
  <p:outlineViewPr>
    <p:cViewPr>
      <p:scale>
        <a:sx n="33" d="100"/>
        <a:sy n="33" d="100"/>
      </p:scale>
      <p:origin x="0" y="-6600"/>
    </p:cViewPr>
  </p:outlineViewPr>
  <p:notesTextViewPr>
    <p:cViewPr>
      <p:scale>
        <a:sx n="1" d="1"/>
        <a:sy n="1" d="1"/>
      </p:scale>
      <p:origin x="0" y="0"/>
    </p:cViewPr>
  </p:notesTextViewPr>
  <p:notesViewPr>
    <p:cSldViewPr snapToGrid="0" snapToObjects="1" showGuides="1">
      <p:cViewPr varScale="1">
        <p:scale>
          <a:sx n="84" d="100"/>
          <a:sy n="84" d="100"/>
        </p:scale>
        <p:origin x="-3804"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t>27/01/17</a:t>
            </a:fld>
            <a:endParaRPr lang="en-US"/>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t>‹#›</a:t>
            </a:fld>
            <a:endParaRPr lang="en-US"/>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vl1pPr>
          </a:lstStyle>
          <a:p>
            <a:fld id="{7B9B1A6A-6BBE-4409-8C9E-DA0703379151}" type="datetimeFigureOut">
              <a:rPr lang="en-US" smtClean="0"/>
              <a:t>27/01/17</a:t>
            </a:fld>
            <a:endParaRPr lang="en-US"/>
          </a:p>
        </p:txBody>
      </p:sp>
      <p:sp>
        <p:nvSpPr>
          <p:cNvPr id="4" name="Slide Image Placeholder 3"/>
          <p:cNvSpPr>
            <a:spLocks noGrp="1" noRot="1" noChangeAspect="1"/>
          </p:cNvSpPr>
          <p:nvPr>
            <p:ph type="sldImg" idx="2"/>
          </p:nvPr>
        </p:nvSpPr>
        <p:spPr bwMode="gray">
          <a:xfrm>
            <a:off x="-373063" y="685800"/>
            <a:ext cx="6092826" cy="3429000"/>
          </a:xfrm>
          <a:prstGeom prst="rect">
            <a:avLst/>
          </a:prstGeom>
          <a:noFill/>
          <a:ln w="12700">
            <a:solidFill>
              <a:schemeClr val="accent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3A94E69C-C28A-4BE6-BE89-71D8FB2035FD}" type="slidenum">
              <a:rPr lang="en-US" smtClean="0"/>
              <a:t>‹#›</a:t>
            </a:fld>
            <a:endParaRPr lang="en-US"/>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1</a:t>
            </a:r>
            <a:r>
              <a:rPr lang="en-US" baseline="30000" dirty="0" smtClean="0"/>
              <a:t>st</a:t>
            </a:r>
            <a:r>
              <a:rPr lang="en-US" dirty="0" smtClean="0"/>
              <a:t> February, Wednesday this week,</a:t>
            </a:r>
            <a:r>
              <a:rPr lang="en-US" baseline="0" dirty="0" smtClean="0"/>
              <a:t> we will be making an important public announcement about APW</a:t>
            </a:r>
          </a:p>
          <a:p>
            <a:r>
              <a:rPr lang="en-US" baseline="0" dirty="0" smtClean="0"/>
              <a:t>We are excited to introduce the new name for APW, ABB Customer World.</a:t>
            </a:r>
            <a:endParaRPr lang="en-US" dirty="0"/>
          </a:p>
        </p:txBody>
      </p:sp>
      <p:sp>
        <p:nvSpPr>
          <p:cNvPr id="4" name="Slide Number Placeholder 3"/>
          <p:cNvSpPr>
            <a:spLocks noGrp="1"/>
          </p:cNvSpPr>
          <p:nvPr>
            <p:ph type="sldNum" sz="quarter" idx="10"/>
          </p:nvPr>
        </p:nvSpPr>
        <p:spPr/>
        <p:txBody>
          <a:bodyPr/>
          <a:lstStyle/>
          <a:p>
            <a:fld id="{11B48A7D-6509-4978-8B5F-587DC4B472E2}" type="slidenum">
              <a:rPr lang="de-DE" smtClean="0"/>
              <a:t>2</a:t>
            </a:fld>
            <a:endParaRPr lang="de-DE"/>
          </a:p>
        </p:txBody>
      </p:sp>
    </p:spTree>
    <p:extLst>
      <p:ext uri="{BB962C8B-B14F-4D97-AF65-F5344CB8AC3E}">
        <p14:creationId xmlns:p14="http://schemas.microsoft.com/office/powerpoint/2010/main" val="211609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12190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bwMode="gray">
          <a:xfrm>
            <a:off x="277167" y="4539037"/>
            <a:ext cx="11629504" cy="147520"/>
          </a:xfrm>
        </p:spPr>
        <p:txBody>
          <a:bodyPr lIns="0" tIns="0" rIns="0" bIns="0" anchor="b"/>
          <a:lstStyle>
            <a:lvl1pPr marL="1588" indent="0">
              <a:buFont typeface="Arial" panose="020B0604020202020204" pitchFamily="34" charset="0"/>
              <a:buNone/>
              <a:defRPr sz="1400" cap="all" baseline="0"/>
            </a:lvl1pPr>
            <a:lvl2pPr marL="1588" indent="0">
              <a:buNone/>
              <a:defRPr sz="1400" cap="all" baseline="0"/>
            </a:lvl2pPr>
            <a:lvl3pPr marL="1588" indent="0">
              <a:buNone/>
              <a:defRPr sz="1400" cap="all" baseline="0"/>
            </a:lvl3pPr>
            <a:lvl4pPr marL="1588" indent="0">
              <a:buNone/>
              <a:defRPr sz="1400" cap="all" baseline="0"/>
            </a:lvl4pPr>
            <a:lvl5pPr marL="1588" indent="0">
              <a:buNone/>
              <a:defRPr sz="1400" cap="all" baseline="0"/>
            </a:lvl5pPr>
            <a:lvl6pPr marL="1588" indent="0">
              <a:buNone/>
              <a:defRPr sz="1400" cap="all" baseline="0"/>
            </a:lvl6pPr>
            <a:lvl7pPr marL="1588" indent="0">
              <a:buNone/>
              <a:defRPr sz="1400" cap="all" baseline="0"/>
            </a:lvl7pPr>
            <a:lvl8pPr marL="1588" indent="0">
              <a:buNone/>
              <a:defRPr sz="1400" cap="all" baseline="0"/>
            </a:lvl8pPr>
            <a:lvl9pPr marL="1588" indent="0">
              <a:buNone/>
              <a:defRPr sz="1400" cap="all" baseline="0"/>
            </a:lvl9pPr>
          </a:lstStyle>
          <a:p>
            <a:pPr lvl="0"/>
            <a:r>
              <a:rPr lang="en-US" dirty="0"/>
              <a:t>Click to edit Master text styles</a:t>
            </a:r>
          </a:p>
        </p:txBody>
      </p:sp>
      <p:sp>
        <p:nvSpPr>
          <p:cNvPr id="2" name="Title 1"/>
          <p:cNvSpPr>
            <a:spLocks noGrp="1"/>
          </p:cNvSpPr>
          <p:nvPr>
            <p:ph type="ctrTitle" hasCustomPrompt="1"/>
          </p:nvPr>
        </p:nvSpPr>
        <p:spPr bwMode="gray">
          <a:xfrm>
            <a:off x="277166" y="4724365"/>
            <a:ext cx="11629504" cy="592406"/>
          </a:xfrm>
        </p:spPr>
        <p:txBody>
          <a:bodyPr/>
          <a:lstStyle>
            <a:lvl1pPr>
              <a:defRPr sz="5000"/>
            </a:lvl1pPr>
          </a:lstStyle>
          <a:p>
            <a:r>
              <a:rPr lang="en-US" dirty="0"/>
              <a:t>Click to edit Master title style</a:t>
            </a:r>
          </a:p>
        </p:txBody>
      </p:sp>
      <p:sp>
        <p:nvSpPr>
          <p:cNvPr id="3" name="Subtitle 2"/>
          <p:cNvSpPr>
            <a:spLocks noGrp="1"/>
          </p:cNvSpPr>
          <p:nvPr>
            <p:ph type="subTitle" idx="1"/>
          </p:nvPr>
        </p:nvSpPr>
        <p:spPr bwMode="gray">
          <a:xfrm>
            <a:off x="277167" y="5449618"/>
            <a:ext cx="11629504" cy="287188"/>
          </a:xfrm>
        </p:spPr>
        <p:txBody>
          <a:bodyPr lIns="0" tIns="0" rIns="0" bIns="0"/>
          <a:lstStyle>
            <a:lvl1pPr marL="0" indent="0" algn="l">
              <a:buNone/>
              <a:defRPr sz="2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0" name="Text Placeholder 19"/>
          <p:cNvSpPr>
            <a:spLocks noGrp="1"/>
          </p:cNvSpPr>
          <p:nvPr>
            <p:ph type="body" sz="quarter" idx="14" hasCustomPrompt="1"/>
          </p:nvPr>
        </p:nvSpPr>
        <p:spPr bwMode="gray">
          <a:xfrm>
            <a:off x="277167" y="6094136"/>
            <a:ext cx="11629504" cy="216000"/>
          </a:xfrm>
        </p:spPr>
        <p:txBody>
          <a:bodyPr lIns="0" tIns="0" rIns="0" bIns="0"/>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F7BD2C3-4265-4E29-AAEA-54890CFB4547}" type="datetime4">
              <a:rPr lang="en-US" smtClean="0"/>
              <a:t>January 27, 2017</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sp>
        <p:nvSpPr>
          <p:cNvPr id="12" name="Rectangle 11"/>
          <p:cNvSpPr/>
          <p:nvPr userDrawn="1"/>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7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ver - optional pictur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sp>
        <p:nvSpPr>
          <p:cNvPr id="19" name="Text Placeholder 17"/>
          <p:cNvSpPr>
            <a:spLocks noGrp="1"/>
          </p:cNvSpPr>
          <p:nvPr>
            <p:ph type="body" sz="quarter" idx="13" hasCustomPrompt="1"/>
          </p:nvPr>
        </p:nvSpPr>
        <p:spPr bwMode="gray">
          <a:xfrm>
            <a:off x="277167" y="4539037"/>
            <a:ext cx="11629504" cy="147520"/>
          </a:xfrm>
        </p:spPr>
        <p:txBody>
          <a:bodyPr lIns="0" tIns="0" rIns="0" bIns="0" anchor="b"/>
          <a:lstStyle>
            <a:lvl1pPr marL="1588" indent="0">
              <a:buFont typeface="Arial" panose="020B0604020202020204" pitchFamily="34" charset="0"/>
              <a:buNone/>
              <a:defRPr sz="1400" cap="all" baseline="0"/>
            </a:lvl1pPr>
            <a:lvl2pPr marL="1588" indent="0">
              <a:buNone/>
              <a:defRPr sz="1400" cap="all" baseline="0"/>
            </a:lvl2pPr>
            <a:lvl3pPr marL="1588" indent="0">
              <a:buNone/>
              <a:defRPr sz="1400" cap="all" baseline="0"/>
            </a:lvl3pPr>
            <a:lvl4pPr marL="1588" indent="0">
              <a:buNone/>
              <a:defRPr sz="1400" cap="all" baseline="0"/>
            </a:lvl4pPr>
            <a:lvl5pPr marL="1588" indent="0">
              <a:buNone/>
              <a:defRPr sz="1400" cap="all" baseline="0"/>
            </a:lvl5pPr>
            <a:lvl6pPr marL="1588" indent="0">
              <a:buNone/>
              <a:defRPr sz="1400" cap="all" baseline="0"/>
            </a:lvl6pPr>
            <a:lvl7pPr marL="1588" indent="0">
              <a:buNone/>
              <a:defRPr sz="1400" cap="all" baseline="0"/>
            </a:lvl7pPr>
            <a:lvl8pPr marL="1588" indent="0">
              <a:buNone/>
              <a:defRPr sz="1400" cap="all" baseline="0"/>
            </a:lvl8pPr>
            <a:lvl9pPr marL="1588" indent="0">
              <a:buNone/>
              <a:defRPr sz="1400" cap="all" baseline="0"/>
            </a:lvl9pPr>
          </a:lstStyle>
          <a:p>
            <a:pPr lvl="0"/>
            <a:r>
              <a:rPr lang="en-US" dirty="0"/>
              <a:t>Click to edit Master text styles</a:t>
            </a:r>
          </a:p>
        </p:txBody>
      </p:sp>
      <p:sp>
        <p:nvSpPr>
          <p:cNvPr id="21" name="Title 1"/>
          <p:cNvSpPr>
            <a:spLocks noGrp="1"/>
          </p:cNvSpPr>
          <p:nvPr>
            <p:ph type="ctrTitle" hasCustomPrompt="1"/>
          </p:nvPr>
        </p:nvSpPr>
        <p:spPr bwMode="gray">
          <a:xfrm>
            <a:off x="277166" y="4724365"/>
            <a:ext cx="11629504" cy="592406"/>
          </a:xfrm>
        </p:spPr>
        <p:txBody>
          <a:bodyPr/>
          <a:lstStyle>
            <a:lvl1pPr>
              <a:defRPr sz="5000"/>
            </a:lvl1pPr>
          </a:lstStyle>
          <a:p>
            <a:r>
              <a:rPr lang="en-US" dirty="0"/>
              <a:t>Click to edit Master title style</a:t>
            </a:r>
          </a:p>
        </p:txBody>
      </p:sp>
      <p:sp>
        <p:nvSpPr>
          <p:cNvPr id="22" name="Subtitle 2"/>
          <p:cNvSpPr>
            <a:spLocks noGrp="1"/>
          </p:cNvSpPr>
          <p:nvPr>
            <p:ph type="subTitle" idx="1"/>
          </p:nvPr>
        </p:nvSpPr>
        <p:spPr bwMode="gray">
          <a:xfrm>
            <a:off x="277167" y="5449618"/>
            <a:ext cx="11629504" cy="287188"/>
          </a:xfrm>
        </p:spPr>
        <p:txBody>
          <a:bodyPr lIns="0" tIns="0" rIns="0" bIns="0"/>
          <a:lstStyle>
            <a:lvl1pPr marL="0" indent="0" algn="l">
              <a:buNone/>
              <a:defRPr sz="2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3" name="Text Placeholder 19"/>
          <p:cNvSpPr>
            <a:spLocks noGrp="1"/>
          </p:cNvSpPr>
          <p:nvPr>
            <p:ph type="body" sz="quarter" idx="14" hasCustomPrompt="1"/>
          </p:nvPr>
        </p:nvSpPr>
        <p:spPr bwMode="gray">
          <a:xfrm>
            <a:off x="277167" y="6094136"/>
            <a:ext cx="11629504" cy="216000"/>
          </a:xfrm>
        </p:spPr>
        <p:txBody>
          <a:bodyPr lIns="0" tIns="0" rIns="0" bIns="0"/>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21709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Agenda">
    <p:spTree>
      <p:nvGrpSpPr>
        <p:cNvPr id="1" name=""/>
        <p:cNvGrpSpPr/>
        <p:nvPr/>
      </p:nvGrpSpPr>
      <p:grpSpPr>
        <a:xfrm>
          <a:off x="0" y="0"/>
          <a:ext cx="0" cy="0"/>
          <a:chOff x="0" y="0"/>
          <a:chExt cx="0" cy="0"/>
        </a:xfrm>
      </p:grpSpPr>
      <p:sp>
        <p:nvSpPr>
          <p:cNvPr id="5" name="Text Placeholder 4"/>
          <p:cNvSpPr>
            <a:spLocks noGrp="1"/>
          </p:cNvSpPr>
          <p:nvPr>
            <p:ph type="body" sz="quarter" idx="17" hasCustomPrompt="1"/>
          </p:nvPr>
        </p:nvSpPr>
        <p:spPr bwMode="gray">
          <a:xfrm>
            <a:off x="275542" y="1819425"/>
            <a:ext cx="11630692" cy="4093946"/>
          </a:xfrm>
        </p:spPr>
        <p:txBody>
          <a:bodyPr/>
          <a:lstStyle>
            <a:lvl1pPr>
              <a:spcBef>
                <a:spcPts val="900"/>
              </a:spcBef>
              <a:defRPr sz="2000"/>
            </a:lvl1pPr>
            <a:lvl2pPr marL="0" indent="0">
              <a:spcBef>
                <a:spcPts val="900"/>
              </a:spcBef>
              <a:buNone/>
              <a:defRPr sz="2000">
                <a:solidFill>
                  <a:schemeClr val="accent4"/>
                </a:solidFill>
              </a:defRPr>
            </a:lvl2pPr>
            <a:lvl3pPr marL="252000" indent="-252000">
              <a:spcBef>
                <a:spcPts val="900"/>
              </a:spcBef>
              <a:buFont typeface="Symbol" panose="05050102010706020507" pitchFamily="18" charset="2"/>
              <a:buChar char="-"/>
              <a:defRPr sz="2000">
                <a:solidFill>
                  <a:schemeClr val="accent4"/>
                </a:solidFill>
              </a:defRPr>
            </a:lvl3pPr>
            <a:lvl4pPr marL="252000" indent="-252000">
              <a:spcBef>
                <a:spcPts val="900"/>
              </a:spcBef>
              <a:buFont typeface="Symbol" panose="05050102010706020507" pitchFamily="18" charset="2"/>
              <a:buChar char="-"/>
              <a:defRPr sz="2000">
                <a:solidFill>
                  <a:schemeClr val="accent4"/>
                </a:solidFill>
              </a:defRPr>
            </a:lvl4pPr>
            <a:lvl5pPr marL="252000" indent="-252000">
              <a:spcBef>
                <a:spcPts val="900"/>
              </a:spcBef>
              <a:buFont typeface="Symbol" panose="05050102010706020507" pitchFamily="18" charset="2"/>
              <a:buChar char="-"/>
              <a:defRPr sz="2000">
                <a:solidFill>
                  <a:schemeClr val="accent4"/>
                </a:solidFill>
              </a:defRPr>
            </a:lvl5pPr>
            <a:lvl6pPr marL="252000" indent="-252000">
              <a:spcBef>
                <a:spcPts val="900"/>
              </a:spcBef>
              <a:buFont typeface="Symbol" panose="05050102010706020507" pitchFamily="18" charset="2"/>
              <a:buChar char="-"/>
              <a:defRPr sz="2000">
                <a:solidFill>
                  <a:schemeClr val="accent4"/>
                </a:solidFill>
              </a:defRPr>
            </a:lvl6pPr>
            <a:lvl7pPr marL="252000" indent="-252000">
              <a:spcBef>
                <a:spcPts val="900"/>
              </a:spcBef>
              <a:buFont typeface="Symbol" panose="05050102010706020507" pitchFamily="18" charset="2"/>
              <a:buChar char="-"/>
              <a:defRPr sz="2000">
                <a:solidFill>
                  <a:schemeClr val="accent4"/>
                </a:solidFill>
              </a:defRPr>
            </a:lvl7pPr>
            <a:lvl8pPr marL="252000" indent="-252000">
              <a:spcBef>
                <a:spcPts val="900"/>
              </a:spcBef>
              <a:buFont typeface="Symbol" panose="05050102010706020507" pitchFamily="18" charset="2"/>
              <a:buChar char="-"/>
              <a:defRPr sz="2000">
                <a:solidFill>
                  <a:schemeClr val="accent4"/>
                </a:solidFill>
              </a:defRPr>
            </a:lvl8pPr>
            <a:lvl9pPr marL="252000" indent="-252000">
              <a:spcBef>
                <a:spcPts val="900"/>
              </a:spcBef>
              <a:buFont typeface="Symbol" panose="05050102010706020507" pitchFamily="18" charset="2"/>
              <a:buChar char="-"/>
              <a:defRPr sz="20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E3EF050F-B85E-4E30-B69F-9970B4AED387}" type="datetime4">
              <a:rPr lang="en-US" smtClean="0"/>
              <a:t>January 27, 2017</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019" y="1816571"/>
            <a:ext cx="11629215" cy="40968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bwMode="gray">
          <a:xfrm>
            <a:off x="279400" y="1120928"/>
            <a:ext cx="11626834"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8" name="Date Placeholder 7"/>
          <p:cNvSpPr>
            <a:spLocks noGrp="1"/>
          </p:cNvSpPr>
          <p:nvPr>
            <p:ph type="dt" sz="half" idx="14"/>
          </p:nvPr>
        </p:nvSpPr>
        <p:spPr bwMode="gray"/>
        <p:txBody>
          <a:bodyPr/>
          <a:lstStyle/>
          <a:p>
            <a:fld id="{F0F7C878-2F48-47C1-A60E-F6C764D931DE}" type="datetime4">
              <a:rPr lang="en-US" smtClean="0"/>
              <a:t>January 27, 2017</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
        <p:nvSpPr>
          <p:cNvPr id="11" name="Title 1"/>
          <p:cNvSpPr>
            <a:spLocks noGrp="1"/>
          </p:cNvSpPr>
          <p:nvPr>
            <p:ph type="title"/>
          </p:nvPr>
        </p:nvSpPr>
        <p:spPr>
          <a:xfrm>
            <a:off x="279400" y="622789"/>
            <a:ext cx="11626834" cy="410899"/>
          </a:xfrm>
        </p:spPr>
        <p:txBody>
          <a:bodyPr/>
          <a:lstStyle/>
          <a:p>
            <a:r>
              <a:rPr lang="en-US" dirty="0"/>
              <a:t>Click to edit Master title style</a:t>
            </a:r>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279400" y="1120928"/>
            <a:ext cx="11626834"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8" name="Date Placeholder 7"/>
          <p:cNvSpPr>
            <a:spLocks noGrp="1"/>
          </p:cNvSpPr>
          <p:nvPr>
            <p:ph type="dt" sz="half" idx="14"/>
          </p:nvPr>
        </p:nvSpPr>
        <p:spPr bwMode="gray"/>
        <p:txBody>
          <a:bodyPr/>
          <a:lstStyle/>
          <a:p>
            <a:fld id="{604723B6-2C37-4C03-92C2-AA6C4A469955}" type="datetime4">
              <a:rPr lang="en-US" smtClean="0"/>
              <a:t>January 27, 2017</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6_Closing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7675" y="4430714"/>
            <a:ext cx="3838501" cy="1492516"/>
          </a:xfrm>
          <a:prstGeom prst="rect">
            <a:avLst/>
          </a:prstGeom>
        </p:spPr>
      </p:pic>
      <p:sp>
        <p:nvSpPr>
          <p:cNvPr id="9" name="Rectangle 8"/>
          <p:cNvSpPr/>
          <p:nvPr userDrawn="1"/>
        </p:nvSpPr>
        <p:spPr bwMode="gray">
          <a:xfrm>
            <a:off x="279400" y="459581"/>
            <a:ext cx="820800" cy="9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de-DE"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A2D5558-364E-49CF-BD1C-98EA466A7C24}" type="datetime4">
              <a:rPr lang="en-US" smtClean="0"/>
              <a:t>January 27, 2017</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ig white text box">
    <p:spTree>
      <p:nvGrpSpPr>
        <p:cNvPr id="1" name=""/>
        <p:cNvGrpSpPr/>
        <p:nvPr/>
      </p:nvGrpSpPr>
      <p:grpSpPr>
        <a:xfrm>
          <a:off x="0" y="0"/>
          <a:ext cx="0" cy="0"/>
          <a:chOff x="0" y="0"/>
          <a:chExt cx="0" cy="0"/>
        </a:xfrm>
      </p:grpSpPr>
      <p:sp>
        <p:nvSpPr>
          <p:cNvPr id="4" name="Textplatzhalter 3"/>
          <p:cNvSpPr>
            <a:spLocks noGrp="1"/>
          </p:cNvSpPr>
          <p:nvPr>
            <p:ph type="body" sz="quarter" idx="13" hasCustomPrompt="1"/>
          </p:nvPr>
        </p:nvSpPr>
        <p:spPr bwMode="gray"/>
        <p:txBody>
          <a:bodyPr/>
          <a:lstStyle/>
          <a:p>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el 1"/>
          <p:cNvSpPr>
            <a:spLocks noGrp="1"/>
          </p:cNvSpPr>
          <p:nvPr>
            <p:ph type="title" hasCustomPrompt="1"/>
          </p:nvPr>
        </p:nvSpPr>
        <p:spPr bwMode="gray"/>
        <p:txBody>
          <a:bodyPr/>
          <a:lstStyle/>
          <a:p>
            <a:r>
              <a:rPr lang="en-US" dirty="0"/>
              <a:t>Click to edit title</a:t>
            </a:r>
          </a:p>
        </p:txBody>
      </p:sp>
      <p:sp>
        <p:nvSpPr>
          <p:cNvPr id="5" name="Fußzeilenplatzhalter 4"/>
          <p:cNvSpPr>
            <a:spLocks noGrp="1"/>
          </p:cNvSpPr>
          <p:nvPr>
            <p:ph type="ftr" sz="quarter" idx="11"/>
          </p:nvPr>
        </p:nvSpPr>
        <p:spPr bwMode="gray"/>
        <p:txBody>
          <a:bodyPr/>
          <a:lstStyle/>
          <a:p>
            <a:endParaRPr lang="en-US" dirty="0"/>
          </a:p>
        </p:txBody>
      </p:sp>
      <p:sp>
        <p:nvSpPr>
          <p:cNvPr id="6" name="Foliennummernplatzhalter 5"/>
          <p:cNvSpPr>
            <a:spLocks noGrp="1"/>
          </p:cNvSpPr>
          <p:nvPr>
            <p:ph type="sldNum" sz="quarter" idx="12"/>
          </p:nvPr>
        </p:nvSpPr>
        <p:spPr bwMode="gray"/>
        <p:txBody>
          <a:bodyPr/>
          <a:lstStyle/>
          <a:p>
            <a:fld id="{FED173A6-1A5D-4C6E-87DA-D22B7999147E}" type="slidenum">
              <a:rPr lang="en-US" smtClean="0"/>
              <a:t>‹#›</a:t>
            </a:fld>
            <a:endParaRPr lang="en-US" dirty="0"/>
          </a:p>
        </p:txBody>
      </p:sp>
      <p:sp>
        <p:nvSpPr>
          <p:cNvPr id="8" name="Datumsplatzhalter 3"/>
          <p:cNvSpPr>
            <a:spLocks noGrp="1"/>
          </p:cNvSpPr>
          <p:nvPr>
            <p:ph type="dt" sz="half" idx="2"/>
          </p:nvPr>
        </p:nvSpPr>
        <p:spPr bwMode="gray">
          <a:xfrm>
            <a:off x="278307" y="6566831"/>
            <a:ext cx="971368" cy="97200"/>
          </a:xfrm>
          <a:prstGeom prst="rect">
            <a:avLst/>
          </a:prstGeom>
        </p:spPr>
        <p:txBody>
          <a:bodyPr vert="horz" lIns="0" tIns="0" rIns="0" bIns="0" rtlCol="0" anchor="t"/>
          <a:lstStyle>
            <a:lvl1pPr algn="l">
              <a:defRPr sz="600">
                <a:solidFill>
                  <a:srgbClr val="666666"/>
                </a:solidFill>
              </a:defRPr>
            </a:lvl1pPr>
          </a:lstStyle>
          <a:p>
            <a:fld id="{4EFD912F-4CAD-4981-ABE2-658DEC1EDD8D}" type="datetime4">
              <a:rPr lang="en-US" smtClean="0"/>
              <a:t>January 27, 2017</a:t>
            </a:fld>
            <a:endParaRPr lang="en-US" dirty="0"/>
          </a:p>
        </p:txBody>
      </p:sp>
      <p:sp>
        <p:nvSpPr>
          <p:cNvPr id="9" name="Untertitel 2"/>
          <p:cNvSpPr>
            <a:spLocks noGrp="1"/>
          </p:cNvSpPr>
          <p:nvPr>
            <p:ph type="subTitle" idx="1" hasCustomPrompt="1"/>
          </p:nvPr>
        </p:nvSpPr>
        <p:spPr bwMode="gray">
          <a:xfrm>
            <a:off x="2" y="661386"/>
            <a:ext cx="12190412" cy="612000"/>
          </a:xfrm>
          <a:noFill/>
          <a:ln>
            <a:noFill/>
          </a:ln>
          <a:effectLst/>
        </p:spPr>
        <p:txBody>
          <a:bodyPr lIns="187200" tIns="0" rIns="255600" bIns="0" anchor="t">
            <a:noAutofit/>
          </a:bodyPr>
          <a:lstStyle>
            <a:lvl1pPr marL="0" indent="0" algn="l">
              <a:buNone/>
              <a:defRPr sz="2400">
                <a:solidFill>
                  <a:schemeClr val="accent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3" name="Rectangle 2"/>
          <p:cNvSpPr/>
          <p:nvPr userDrawn="1"/>
        </p:nvSpPr>
        <p:spPr bwMode="gray">
          <a:xfrm>
            <a:off x="9631767" y="6380703"/>
            <a:ext cx="1406586" cy="381838"/>
          </a:xfrm>
          <a:prstGeom prst="rect">
            <a:avLst/>
          </a:prstGeom>
          <a:solidFill>
            <a:schemeClr val="bg1"/>
          </a:solidFill>
          <a:ln w="9525"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1219535" eaLnBrk="1" fontAlgn="auto" latinLnBrk="0" hangingPunct="1">
              <a:lnSpc>
                <a:spcPct val="100000"/>
              </a:lnSpc>
              <a:spcBef>
                <a:spcPts val="1100"/>
              </a:spcBef>
              <a:spcAft>
                <a:spcPts val="0"/>
              </a:spcAft>
              <a:buClr>
                <a:srgbClr val="002897"/>
              </a:buClr>
              <a:buSzPct val="70000"/>
              <a:buFont typeface="Wingdings" pitchFamily="2" charset="2"/>
              <a:buNone/>
              <a:tabLst/>
            </a:pPr>
            <a:endParaRPr kumimoji="0" lang="en-US" sz="1600" b="0" i="0" u="none" strike="noStrike" kern="0" cap="none" spc="0" normalizeH="0" baseline="0" noProof="0" dirty="0" smtClean="0">
              <a:ln>
                <a:noFill/>
              </a:ln>
              <a:solidFill>
                <a:srgbClr val="FFFFFF"/>
              </a:solidFill>
              <a:effectLst/>
              <a:uLnTx/>
              <a:uFillTx/>
              <a:latin typeface="Arial"/>
              <a:ea typeface="+mn-ea"/>
              <a:cs typeface="Arial" pitchFamily="34" charset="0"/>
            </a:endParaRPr>
          </a:p>
        </p:txBody>
      </p:sp>
    </p:spTree>
    <p:extLst>
      <p:ext uri="{BB962C8B-B14F-4D97-AF65-F5344CB8AC3E}">
        <p14:creationId xmlns:p14="http://schemas.microsoft.com/office/powerpoint/2010/main" val="184474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403849" y="6397296"/>
            <a:ext cx="504523" cy="195001"/>
          </a:xfrm>
          <a:prstGeom prst="rect">
            <a:avLst/>
          </a:prstGeom>
        </p:spPr>
      </p:pic>
      <p:sp>
        <p:nvSpPr>
          <p:cNvPr id="5" name="Footer Placeholder 4"/>
          <p:cNvSpPr>
            <a:spLocks noGrp="1"/>
          </p:cNvSpPr>
          <p:nvPr>
            <p:ph type="ftr" sz="quarter" idx="3"/>
          </p:nvPr>
        </p:nvSpPr>
        <p:spPr bwMode="gray">
          <a:xfrm>
            <a:off x="2440941" y="6207919"/>
            <a:ext cx="8599905" cy="590550"/>
          </a:xfrm>
          <a:prstGeom prst="rect">
            <a:avLst/>
          </a:prstGeom>
        </p:spPr>
        <p:txBody>
          <a:bodyPr vert="horz" lIns="0" tIns="0" rIns="0" bIns="0" rtlCol="0" anchor="ctr">
            <a:noAutofit/>
          </a:bodyPr>
          <a:lstStyle>
            <a:lvl1pPr algn="l">
              <a:defRPr sz="1000">
                <a:solidFill>
                  <a:schemeClr val="tx1">
                    <a:tint val="75000"/>
                  </a:schemeClr>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pPr lvl="8"/>
            <a:endParaRPr lang="de-DE" dirty="0"/>
          </a:p>
        </p:txBody>
      </p:sp>
      <p:sp>
        <p:nvSpPr>
          <p:cNvPr id="4" name="Date Placeholder 3"/>
          <p:cNvSpPr>
            <a:spLocks noGrp="1"/>
          </p:cNvSpPr>
          <p:nvPr>
            <p:ph type="dt" sz="half" idx="2"/>
          </p:nvPr>
        </p:nvSpPr>
        <p:spPr bwMode="gray">
          <a:xfrm>
            <a:off x="273808" y="6489341"/>
            <a:ext cx="1162800" cy="118192"/>
          </a:xfrm>
          <a:prstGeom prst="rect">
            <a:avLst/>
          </a:prstGeom>
        </p:spPr>
        <p:txBody>
          <a:bodyPr vert="horz" lIns="0" tIns="0" rIns="0" bIns="0" rtlCol="0" anchor="ctr">
            <a:noAutofit/>
          </a:bodyPr>
          <a:lstStyle>
            <a:lvl1pPr algn="l">
              <a:defRPr sz="1000">
                <a:solidFill>
                  <a:schemeClr val="accent4"/>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fld id="{CD1A06C5-A2CA-46BC-B3AE-AF5C4D0BE255}" type="datetime4">
              <a:rPr lang="en-US" smtClean="0"/>
              <a:t>January 27, 2017</a:t>
            </a:fld>
            <a:endParaRPr lang="en-US" dirty="0"/>
          </a:p>
        </p:txBody>
      </p:sp>
      <p:sp>
        <p:nvSpPr>
          <p:cNvPr id="3" name="Text Placeholder 2"/>
          <p:cNvSpPr>
            <a:spLocks noGrp="1"/>
          </p:cNvSpPr>
          <p:nvPr>
            <p:ph type="body" idx="1"/>
          </p:nvPr>
        </p:nvSpPr>
        <p:spPr bwMode="gray">
          <a:xfrm>
            <a:off x="277019" y="1816571"/>
            <a:ext cx="11629133" cy="4096800"/>
          </a:xfrm>
          <a:prstGeom prst="rect">
            <a:avLst/>
          </a:prstGeom>
        </p:spPr>
        <p:txBody>
          <a:bodyPr vert="horz" lIns="72000" tIns="72000" rIns="72000" bIns="72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bwMode="gray">
          <a:xfrm>
            <a:off x="279400" y="622789"/>
            <a:ext cx="11626834" cy="410899"/>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bwMode="gray">
          <a:xfrm>
            <a:off x="1739366" y="6473853"/>
            <a:ext cx="676800" cy="132744"/>
          </a:xfrm>
          <a:prstGeom prst="rect">
            <a:avLst/>
          </a:prstGeom>
        </p:spPr>
        <p:txBody>
          <a:bodyPr vert="horz" lIns="0" tIns="0" rIns="0" bIns="0" rtlCol="0" anchor="ctr">
            <a:noAutofit/>
          </a:bodyPr>
          <a:lstStyle>
            <a:lvl1pPr algn="l">
              <a:defRPr sz="1200">
                <a:solidFill>
                  <a:schemeClr val="accent4"/>
                </a:solidFill>
              </a:defRPr>
            </a:lvl1pPr>
            <a:lvl2pPr marL="0" indent="0">
              <a:defRPr sz="1200">
                <a:solidFill>
                  <a:schemeClr val="accent4"/>
                </a:solidFill>
              </a:defRPr>
            </a:lvl2pPr>
            <a:lvl3pPr marL="0" indent="0">
              <a:defRPr sz="1200">
                <a:solidFill>
                  <a:schemeClr val="accent4"/>
                </a:solidFill>
              </a:defRPr>
            </a:lvl3pPr>
            <a:lvl4pPr marL="0" indent="0">
              <a:defRPr sz="1200">
                <a:solidFill>
                  <a:schemeClr val="accent4"/>
                </a:solidFill>
              </a:defRPr>
            </a:lvl4pPr>
            <a:lvl5pPr marL="0" indent="0">
              <a:defRPr sz="1200">
                <a:solidFill>
                  <a:schemeClr val="accent4"/>
                </a:solidFill>
              </a:defRPr>
            </a:lvl5pPr>
            <a:lvl6pPr marL="0" indent="0">
              <a:defRPr sz="1200">
                <a:solidFill>
                  <a:schemeClr val="accent4"/>
                </a:solidFill>
              </a:defRPr>
            </a:lvl6pPr>
            <a:lvl7pPr marL="0" indent="0">
              <a:defRPr sz="1200">
                <a:solidFill>
                  <a:schemeClr val="accent4"/>
                </a:solidFill>
              </a:defRPr>
            </a:lvl7pPr>
            <a:lvl8pPr marL="0" indent="0">
              <a:defRPr sz="1200">
                <a:solidFill>
                  <a:schemeClr val="accent4"/>
                </a:solidFill>
              </a:defRPr>
            </a:lvl8pPr>
            <a:lvl9pPr marL="0" indent="0">
              <a:defRPr sz="1200">
                <a:solidFill>
                  <a:schemeClr val="accent4"/>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userDrawn="1"/>
        </p:nvCxnSpPr>
        <p:spPr bwMode="gray">
          <a:xfrm>
            <a:off x="279400" y="6094413"/>
            <a:ext cx="11626752" cy="0"/>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
        <p:nvSpPr>
          <p:cNvPr id="45" name="Rectangle 44"/>
          <p:cNvSpPr/>
          <p:nvPr userDrawn="1"/>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userDrawn="1"/>
        </p:nvGrpSpPr>
        <p:grpSpPr bwMode="gray">
          <a:xfrm>
            <a:off x="275713" y="6327549"/>
            <a:ext cx="337902" cy="88364"/>
            <a:chOff x="61913" y="5218113"/>
            <a:chExt cx="3138487" cy="820737"/>
          </a:xfrm>
          <a:solidFill>
            <a:schemeClr val="accent4"/>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3" name="Straight Connector 72"/>
          <p:cNvCxnSpPr/>
          <p:nvPr userDrawn="1"/>
        </p:nvCxnSpPr>
        <p:spPr bwMode="gray">
          <a:xfrm>
            <a:off x="1634119" y="6472540"/>
            <a:ext cx="0" cy="132461"/>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0" r:id="rId4"/>
    <p:sldLayoutId id="2147483651" r:id="rId5"/>
    <p:sldLayoutId id="2147483652"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8" userDrawn="1">
          <p15:clr>
            <a:srgbClr val="A4A3A4"/>
          </p15:clr>
        </p15:guide>
        <p15:guide id="2" orient="horz" pos="3726" userDrawn="1">
          <p15:clr>
            <a:srgbClr val="A4A3A4"/>
          </p15:clr>
        </p15:guide>
        <p15:guide id="3" pos="7501" userDrawn="1">
          <p15:clr>
            <a:srgbClr val="A4A3A4"/>
          </p15:clr>
        </p15:guide>
        <p15:guide id="4" pos="176" userDrawn="1">
          <p15:clr>
            <a:srgbClr val="A4A3A4"/>
          </p15:clr>
        </p15:guide>
        <p15:guide id="5" orient="horz" pos="1146" userDrawn="1">
          <p15:clr>
            <a:srgbClr val="A4A3A4"/>
          </p15:clr>
        </p15:guide>
        <p15:guide id="6" orient="horz" pos="391"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78" r="9565" b="11932"/>
          <a:stretch/>
        </p:blipFill>
        <p:spPr>
          <a:xfrm>
            <a:off x="0" y="0"/>
            <a:ext cx="12190413" cy="685800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sp>
        <p:nvSpPr>
          <p:cNvPr id="13" name="Rectangle 12"/>
          <p:cNvSpPr/>
          <p:nvPr/>
        </p:nvSpPr>
        <p:spPr bwMode="gray">
          <a:xfrm>
            <a:off x="279400" y="4329574"/>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p:txBody>
          <a:bodyPr/>
          <a:lstStyle/>
          <a:p>
            <a:r>
              <a:rPr lang="en-GB" noProof="0" dirty="0" smtClean="0"/>
              <a:t>APW has a new name</a:t>
            </a:r>
            <a:endParaRPr lang="en-GB" noProof="0" dirty="0"/>
          </a:p>
        </p:txBody>
      </p:sp>
      <p:sp>
        <p:nvSpPr>
          <p:cNvPr id="7" name="Subtitle 6"/>
          <p:cNvSpPr>
            <a:spLocks noGrp="1"/>
          </p:cNvSpPr>
          <p:nvPr>
            <p:ph type="subTitle" idx="1"/>
          </p:nvPr>
        </p:nvSpPr>
        <p:spPr/>
        <p:txBody>
          <a:bodyPr/>
          <a:lstStyle/>
          <a:p>
            <a:r>
              <a:rPr lang="en-GB" noProof="0" dirty="0" smtClean="0"/>
              <a:t>Webinar</a:t>
            </a:r>
            <a:endParaRPr lang="en-GB" noProof="0" dirty="0"/>
          </a:p>
        </p:txBody>
      </p:sp>
    </p:spTree>
    <p:extLst>
      <p:ext uri="{BB962C8B-B14F-4D97-AF65-F5344CB8AC3E}">
        <p14:creationId xmlns:p14="http://schemas.microsoft.com/office/powerpoint/2010/main" val="424962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Q&amp;A</a:t>
            </a:r>
            <a:endParaRPr lang="en-GB" noProof="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D173A6-1A5D-4C6E-87DA-D22B7999147E}" type="slidenum">
              <a:rPr lang="en-US" smtClean="0"/>
              <a:t>10</a:t>
            </a:fld>
            <a:endParaRPr lang="en-US" dirty="0"/>
          </a:p>
        </p:txBody>
      </p:sp>
      <p:sp>
        <p:nvSpPr>
          <p:cNvPr id="6" name="Date Placeholder 5"/>
          <p:cNvSpPr>
            <a:spLocks noGrp="1"/>
          </p:cNvSpPr>
          <p:nvPr>
            <p:ph type="dt" sz="half" idx="2"/>
          </p:nvPr>
        </p:nvSpPr>
        <p:spPr/>
        <p:txBody>
          <a:bodyPr/>
          <a:lstStyle/>
          <a:p>
            <a:fld id="{4EFD912F-4CAD-4981-ABE2-658DEC1EDD8D}" type="datetime4">
              <a:rPr lang="en-US" smtClean="0"/>
              <a:t>January 27, 2017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6316430"/>
              </p:ext>
            </p:extLst>
          </p:nvPr>
        </p:nvGraphicFramePr>
        <p:xfrm>
          <a:off x="857250" y="1484537"/>
          <a:ext cx="10183595" cy="4352040"/>
        </p:xfrm>
        <a:graphic>
          <a:graphicData uri="http://schemas.openxmlformats.org/drawingml/2006/table">
            <a:tbl>
              <a:tblPr firstRow="1" bandRow="1">
                <a:tableStyleId>{073A0DAA-6AF3-43AB-8588-CEC1D06C72B9}</a:tableStyleId>
              </a:tblPr>
              <a:tblGrid>
                <a:gridCol w="3621917"/>
                <a:gridCol w="6561678"/>
              </a:tblGrid>
              <a:tr h="0">
                <a:tc>
                  <a:txBody>
                    <a:bodyPr/>
                    <a:lstStyle/>
                    <a:p>
                      <a:r>
                        <a:rPr lang="en-US" sz="1100" dirty="0" smtClean="0"/>
                        <a:t>Potential questions</a:t>
                      </a:r>
                      <a:endParaRPr lang="en-US" sz="1100" dirty="0"/>
                    </a:p>
                  </a:txBody>
                  <a:tcPr/>
                </a:tc>
                <a:tc>
                  <a:txBody>
                    <a:bodyPr/>
                    <a:lstStyle/>
                    <a:p>
                      <a:r>
                        <a:rPr lang="en-US" sz="1100" dirty="0" smtClean="0"/>
                        <a:t>Answers</a:t>
                      </a:r>
                      <a:endParaRPr lang="en-US" sz="1100" dirty="0"/>
                    </a:p>
                  </a:txBody>
                  <a:tcPr/>
                </a:tc>
              </a:tr>
              <a:tr h="370840">
                <a:tc>
                  <a:txBody>
                    <a:bodyPr/>
                    <a:lstStyle/>
                    <a:p>
                      <a:r>
                        <a:rPr lang="en-US" sz="1100" dirty="0" smtClean="0">
                          <a:solidFill>
                            <a:schemeClr val="tx1"/>
                          </a:solidFill>
                          <a:latin typeface="+mn-lt"/>
                        </a:rPr>
                        <a:t>Will travel plans or hotel reservations need to change?</a:t>
                      </a:r>
                      <a:endParaRPr lang="en-US" sz="1100" dirty="0">
                        <a:solidFill>
                          <a:schemeClr val="tx1"/>
                        </a:solidFill>
                        <a:latin typeface="+mn-lt"/>
                      </a:endParaRPr>
                    </a:p>
                  </a:txBody>
                  <a:tcPr/>
                </a:tc>
                <a:tc>
                  <a:txBody>
                    <a:bodyPr/>
                    <a:lstStyle/>
                    <a:p>
                      <a:r>
                        <a:rPr lang="en-US" sz="1100" dirty="0" smtClean="0">
                          <a:solidFill>
                            <a:schemeClr val="tx1"/>
                          </a:solidFill>
                          <a:latin typeface="+mn-lt"/>
                        </a:rPr>
                        <a:t>No. All our travel partners will update any travel bookings to reflect the new name of the event.</a:t>
                      </a:r>
                      <a:endParaRPr lang="en-US" sz="1100" dirty="0">
                        <a:solidFill>
                          <a:schemeClr val="tx1"/>
                        </a:solidFill>
                        <a:latin typeface="+mn-lt"/>
                      </a:endParaRPr>
                    </a:p>
                  </a:txBody>
                  <a:tcPr/>
                </a:tc>
              </a:tr>
              <a:tr h="370840">
                <a:tc>
                  <a:txBody>
                    <a:bodyPr/>
                    <a:lstStyle/>
                    <a:p>
                      <a:r>
                        <a:rPr lang="en-US" sz="1100" dirty="0" smtClean="0">
                          <a:solidFill>
                            <a:schemeClr val="tx1"/>
                          </a:solidFill>
                          <a:latin typeface="+mn-lt"/>
                        </a:rPr>
                        <a:t>My customer’s interest is in Automation/Power. Should they still attend the event?</a:t>
                      </a:r>
                      <a:endParaRPr lang="en-US" sz="1100" dirty="0">
                        <a:solidFill>
                          <a:schemeClr val="tx1"/>
                        </a:solidFill>
                        <a:latin typeface="+mn-lt"/>
                      </a:endParaRPr>
                    </a:p>
                  </a:txBody>
                  <a:tcPr/>
                </a:tc>
                <a:tc>
                  <a:txBody>
                    <a:bodyPr/>
                    <a:lstStyle/>
                    <a:p>
                      <a:r>
                        <a:rPr lang="en-US" sz="1100" dirty="0" smtClean="0">
                          <a:solidFill>
                            <a:schemeClr val="tx1"/>
                          </a:solidFill>
                          <a:latin typeface="+mn-lt"/>
                        </a:rPr>
                        <a:t>Definitely. The event will still feature the same great content it always has. The only thing changing is the name.</a:t>
                      </a:r>
                      <a:endParaRPr lang="en-US" sz="1100" dirty="0">
                        <a:solidFill>
                          <a:schemeClr val="tx1"/>
                        </a:solidFill>
                        <a:latin typeface="+mn-lt"/>
                      </a:endParaRPr>
                    </a:p>
                  </a:txBody>
                  <a:tcPr/>
                </a:tc>
              </a:tr>
              <a:tr h="370840">
                <a:tc>
                  <a:txBody>
                    <a:bodyPr/>
                    <a:lstStyle/>
                    <a:p>
                      <a:r>
                        <a:rPr lang="en-US" sz="1100" dirty="0" smtClean="0">
                          <a:solidFill>
                            <a:schemeClr val="tx1"/>
                          </a:solidFill>
                          <a:latin typeface="+mn-lt"/>
                        </a:rPr>
                        <a:t>If the event itself isn't changing, why are you changing the name?</a:t>
                      </a:r>
                      <a:endParaRPr lang="en-US" sz="1100" dirty="0">
                        <a:solidFill>
                          <a:schemeClr val="tx1"/>
                        </a:solidFill>
                        <a:latin typeface="+mn-lt"/>
                      </a:endParaRPr>
                    </a:p>
                  </a:txBody>
                  <a:tcPr/>
                </a:tc>
                <a:tc>
                  <a:txBody>
                    <a:bodyPr/>
                    <a:lstStyle/>
                    <a:p>
                      <a:r>
                        <a:rPr lang="en-US" sz="1100" dirty="0" smtClean="0">
                          <a:solidFill>
                            <a:schemeClr val="tx1"/>
                          </a:solidFill>
                          <a:latin typeface="+mn-lt"/>
                        </a:rPr>
                        <a:t>ABB has a long history of strong partnerships with our customers. We want to reflect this in the name of the event, so have decided to change the name to ABB Customer World.</a:t>
                      </a:r>
                      <a:endParaRPr lang="en-US" sz="1100" dirty="0">
                        <a:solidFill>
                          <a:schemeClr val="tx1"/>
                        </a:solidFill>
                        <a:latin typeface="+mn-lt"/>
                      </a:endParaRPr>
                    </a:p>
                  </a:txBody>
                  <a:tcPr/>
                </a:tc>
              </a:tr>
              <a:tr h="370840">
                <a:tc>
                  <a:txBody>
                    <a:bodyPr/>
                    <a:lstStyle/>
                    <a:p>
                      <a:r>
                        <a:rPr lang="en-US" sz="1100" dirty="0" smtClean="0">
                          <a:solidFill>
                            <a:schemeClr val="tx1"/>
                          </a:solidFill>
                          <a:latin typeface="+mn-lt"/>
                        </a:rPr>
                        <a:t>Are there any other events affected? What about APW Mexico?</a:t>
                      </a:r>
                      <a:endParaRPr lang="en-US" sz="1100" dirty="0">
                        <a:solidFill>
                          <a:schemeClr val="tx1"/>
                        </a:solidFill>
                        <a:latin typeface="+mn-lt"/>
                      </a:endParaRPr>
                    </a:p>
                  </a:txBody>
                  <a:tcPr/>
                </a:tc>
                <a:tc>
                  <a:txBody>
                    <a:bodyPr/>
                    <a:lstStyle/>
                    <a:p>
                      <a:r>
                        <a:rPr lang="en-US" sz="1100" dirty="0" smtClean="0">
                          <a:solidFill>
                            <a:schemeClr val="tx1"/>
                          </a:solidFill>
                          <a:latin typeface="+mn-lt"/>
                        </a:rPr>
                        <a:t>We're also holding ABB Customer World in New Zealand this year. Other ABB Customer World events will follow.</a:t>
                      </a:r>
                      <a:endParaRPr lang="en-US" sz="1100" dirty="0">
                        <a:solidFill>
                          <a:schemeClr val="tx1"/>
                        </a:solidFill>
                        <a:latin typeface="+mn-lt"/>
                      </a:endParaRPr>
                    </a:p>
                  </a:txBody>
                  <a:tcPr/>
                </a:tc>
              </a:tr>
              <a:tr h="370840">
                <a:tc>
                  <a:txBody>
                    <a:bodyPr/>
                    <a:lstStyle/>
                    <a:p>
                      <a:pPr algn="l" fontAlgn="ctr"/>
                      <a:r>
                        <a:rPr lang="en-US" sz="1100" b="0" i="0" u="none" strike="noStrike" dirty="0">
                          <a:solidFill>
                            <a:schemeClr val="tx1"/>
                          </a:solidFill>
                          <a:effectLst/>
                          <a:latin typeface="+mn-lt"/>
                        </a:rPr>
                        <a:t>Does the new name mean the focus of the event will change?</a:t>
                      </a:r>
                    </a:p>
                  </a:txBody>
                  <a:tcPr marL="90000" marR="90000" marT="46800" marB="46800" anchor="ctr"/>
                </a:tc>
                <a:tc>
                  <a:txBody>
                    <a:bodyPr/>
                    <a:lstStyle/>
                    <a:p>
                      <a:pPr algn="l" fontAlgn="ctr"/>
                      <a:r>
                        <a:rPr lang="en-US" sz="1100" b="0" i="0" u="none" strike="noStrike" dirty="0">
                          <a:solidFill>
                            <a:schemeClr val="tx1"/>
                          </a:solidFill>
                          <a:effectLst/>
                          <a:latin typeface="+mn-lt"/>
                        </a:rPr>
                        <a:t>At ABB, we make progress happen, together with our customers. So the focus of the event will continually evolve with our customers' needs.</a:t>
                      </a:r>
                    </a:p>
                  </a:txBody>
                  <a:tcPr marL="90000" marR="90000" marT="46800" marB="46800" anchor="ctr"/>
                </a:tc>
              </a:tr>
              <a:tr h="370840">
                <a:tc>
                  <a:txBody>
                    <a:bodyPr/>
                    <a:lstStyle/>
                    <a:p>
                      <a:pPr algn="l" fontAlgn="ctr"/>
                      <a:r>
                        <a:rPr lang="en-US" sz="1100" b="0" i="0" u="none" strike="noStrike" dirty="0">
                          <a:solidFill>
                            <a:schemeClr val="tx1"/>
                          </a:solidFill>
                          <a:effectLst/>
                          <a:latin typeface="+mn-lt"/>
                        </a:rPr>
                        <a:t>We already have APW-branded content in the field. What happens to that?</a:t>
                      </a:r>
                    </a:p>
                  </a:txBody>
                  <a:tcPr marL="90000" marR="90000" marT="46800" marB="46800" anchor="ctr"/>
                </a:tc>
                <a:tc>
                  <a:txBody>
                    <a:bodyPr/>
                    <a:lstStyle/>
                    <a:p>
                      <a:pPr algn="l" fontAlgn="ctr"/>
                      <a:r>
                        <a:rPr lang="en-US" sz="1100" b="0" i="0" u="none" strike="noStrike" dirty="0" smtClean="0">
                          <a:solidFill>
                            <a:schemeClr val="tx1"/>
                          </a:solidFill>
                          <a:effectLst/>
                          <a:latin typeface="+mn-lt"/>
                        </a:rPr>
                        <a:t>We </a:t>
                      </a:r>
                      <a:r>
                        <a:rPr lang="en-US" sz="1100" b="0" i="0" u="none" strike="noStrike" dirty="0">
                          <a:solidFill>
                            <a:schemeClr val="tx1"/>
                          </a:solidFill>
                          <a:effectLst/>
                          <a:latin typeface="+mn-lt"/>
                        </a:rPr>
                        <a:t>understand that it's not possible to recall or replace all content before Houston, so during the migration process APW- and ABB Customer World-branded content will co-exist. After Houston, we will update everything to ABB Customer World.</a:t>
                      </a:r>
                    </a:p>
                  </a:txBody>
                  <a:tcPr marL="90000" marR="90000" marT="46800" marB="46800" anchor="ctr"/>
                </a:tc>
              </a:tr>
              <a:tr h="370840">
                <a:tc>
                  <a:txBody>
                    <a:bodyPr/>
                    <a:lstStyle/>
                    <a:p>
                      <a:pPr algn="l" fontAlgn="ctr"/>
                      <a:r>
                        <a:rPr lang="en-US" sz="1100" b="0" i="0" u="none" strike="noStrike" dirty="0">
                          <a:solidFill>
                            <a:schemeClr val="tx1"/>
                          </a:solidFill>
                          <a:effectLst/>
                          <a:latin typeface="+mn-lt"/>
                        </a:rPr>
                        <a:t>How do I explain this to my customers? They're going to be very confused.</a:t>
                      </a:r>
                    </a:p>
                  </a:txBody>
                  <a:tcPr marL="90000" marR="90000" marT="46800" marB="46800" anchor="ctr"/>
                </a:tc>
                <a:tc>
                  <a:txBody>
                    <a:bodyPr/>
                    <a:lstStyle/>
                    <a:p>
                      <a:pPr algn="l" fontAlgn="ctr"/>
                      <a:r>
                        <a:rPr lang="en-US" sz="1100" b="0" i="0" u="none" strike="noStrike" dirty="0">
                          <a:solidFill>
                            <a:schemeClr val="tx1"/>
                          </a:solidFill>
                          <a:effectLst/>
                          <a:latin typeface="+mn-lt"/>
                        </a:rPr>
                        <a:t>We spoke to stakeholders both inside and outside ABB before deciding to make this change. The </a:t>
                      </a:r>
                      <a:r>
                        <a:rPr lang="en-US" sz="1100" b="0" i="0" u="none" strike="noStrike" dirty="0" smtClean="0">
                          <a:solidFill>
                            <a:schemeClr val="tx1"/>
                          </a:solidFill>
                          <a:effectLst/>
                          <a:latin typeface="+mn-lt"/>
                        </a:rPr>
                        <a:t>consensus </a:t>
                      </a:r>
                      <a:r>
                        <a:rPr lang="en-US" sz="1100" b="0" i="0" u="none" strike="noStrike" dirty="0">
                          <a:solidFill>
                            <a:schemeClr val="tx1"/>
                          </a:solidFill>
                          <a:effectLst/>
                          <a:latin typeface="+mn-lt"/>
                        </a:rPr>
                        <a:t>was that the name of the event is irrelevant: it's the products, solutions and curriculum that are most important to them. You should explain that the event content hasn't changed at all: only the name has changed, to better reflect that the event has always been, and always will be, about them, the customer. </a:t>
                      </a:r>
                    </a:p>
                  </a:txBody>
                  <a:tcPr marL="90000" marR="90000" marT="46800" marB="46800" anchor="ctr"/>
                </a:tc>
              </a:tr>
              <a:tr h="370840">
                <a:tc>
                  <a:txBody>
                    <a:bodyPr/>
                    <a:lstStyle/>
                    <a:p>
                      <a:pPr algn="l" fontAlgn="ctr"/>
                      <a:r>
                        <a:rPr lang="en-US" sz="1100" b="0" i="0" u="none" strike="noStrike" dirty="0">
                          <a:solidFill>
                            <a:schemeClr val="tx1"/>
                          </a:solidFill>
                          <a:effectLst/>
                          <a:latin typeface="+mn-lt"/>
                        </a:rPr>
                        <a:t>I sponsor the event. Will my sponsored content be updated to ABB Customer World </a:t>
                      </a:r>
                      <a:r>
                        <a:rPr lang="en-US" sz="1100" b="0" i="0" u="none" strike="noStrike" dirty="0" smtClean="0">
                          <a:solidFill>
                            <a:schemeClr val="tx1"/>
                          </a:solidFill>
                          <a:effectLst/>
                          <a:latin typeface="+mn-lt"/>
                        </a:rPr>
                        <a:t>for 2017</a:t>
                      </a:r>
                      <a:r>
                        <a:rPr lang="en-US" sz="1100" b="0" i="0" u="none" strike="noStrike" dirty="0">
                          <a:solidFill>
                            <a:schemeClr val="tx1"/>
                          </a:solidFill>
                          <a:effectLst/>
                          <a:latin typeface="+mn-lt"/>
                        </a:rPr>
                        <a:t>?</a:t>
                      </a:r>
                    </a:p>
                  </a:txBody>
                  <a:tcPr marL="90000" marR="90000" marT="46800" marB="46800" anchor="ctr"/>
                </a:tc>
                <a:tc>
                  <a:txBody>
                    <a:bodyPr/>
                    <a:lstStyle/>
                    <a:p>
                      <a:pPr algn="l" fontAlgn="ctr"/>
                      <a:r>
                        <a:rPr lang="en-US" sz="1100" b="0" i="0" u="none" strike="noStrike" dirty="0">
                          <a:solidFill>
                            <a:schemeClr val="tx1"/>
                          </a:solidFill>
                          <a:effectLst/>
                          <a:latin typeface="+mn-lt"/>
                        </a:rPr>
                        <a:t>Wherever possible, we will update sponsored content to reflect the new name before the event starts.</a:t>
                      </a:r>
                    </a:p>
                  </a:txBody>
                  <a:tcPr marL="90000" marR="90000" marT="46800" marB="46800" anchor="ctr"/>
                </a:tc>
              </a:tr>
            </a:tbl>
          </a:graphicData>
        </a:graphic>
      </p:graphicFrame>
    </p:spTree>
    <p:extLst>
      <p:ext uri="{BB962C8B-B14F-4D97-AF65-F5344CB8AC3E}">
        <p14:creationId xmlns:p14="http://schemas.microsoft.com/office/powerpoint/2010/main" val="16106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83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4"/>
          </p:nvPr>
        </p:nvSpPr>
        <p:spPr/>
        <p:txBody>
          <a:bodyPr/>
          <a:lstStyle/>
          <a:p>
            <a:fld id="{284DD684-DD17-4764-AAE3-673AF6A99496}" type="datetime4">
              <a:rPr lang="en-US" smtClean="0"/>
              <a:t>January 27, 2017</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FED173A6-1A5D-4C6E-87DA-D22B7999147E}" type="slidenum">
              <a:rPr lang="en-US" smtClean="0"/>
              <a:t>2</a:t>
            </a:fld>
            <a:endParaRPr lang="en-US" dirty="0"/>
          </a:p>
        </p:txBody>
      </p:sp>
      <p:sp>
        <p:nvSpPr>
          <p:cNvPr id="8" name="Title 7"/>
          <p:cNvSpPr>
            <a:spLocks noGrp="1"/>
          </p:cNvSpPr>
          <p:nvPr>
            <p:ph type="title"/>
          </p:nvPr>
        </p:nvSpPr>
        <p:spPr/>
        <p:txBody>
          <a:bodyPr/>
          <a:lstStyle/>
          <a:p>
            <a:r>
              <a:rPr lang="en-GB" noProof="0" dirty="0" smtClean="0"/>
              <a:t>A new name for </a:t>
            </a:r>
            <a:r>
              <a:rPr lang="en-GB" noProof="0" dirty="0" smtClean="0"/>
              <a:t>APW for Houston 2017</a:t>
            </a:r>
            <a:endParaRPr lang="en-GB" noProof="0" dirty="0"/>
          </a:p>
        </p:txBody>
      </p:sp>
      <p:sp>
        <p:nvSpPr>
          <p:cNvPr id="11" name="TextBox 10"/>
          <p:cNvSpPr txBox="1"/>
          <p:nvPr/>
        </p:nvSpPr>
        <p:spPr>
          <a:xfrm>
            <a:off x="945198" y="4126044"/>
            <a:ext cx="914400" cy="914400"/>
          </a:xfrm>
          <a:prstGeom prst="rect">
            <a:avLst/>
          </a:prstGeom>
          <a:noFill/>
        </p:spPr>
        <p:txBody>
          <a:bodyPr wrap="none" lIns="72000" tIns="72000" rIns="72000" bIns="72000" rtlCol="0">
            <a:noAutofit/>
          </a:bodyPr>
          <a:lstStyle/>
          <a:p>
            <a:endParaRPr lang="en-US" sz="1600" dirty="0" err="1"/>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5" r="-418" b="27317"/>
          <a:stretch/>
        </p:blipFill>
        <p:spPr>
          <a:xfrm>
            <a:off x="1138737" y="1546180"/>
            <a:ext cx="9908160" cy="4430669"/>
          </a:xfrm>
          <a:prstGeom prst="rect">
            <a:avLst/>
          </a:prstGeom>
        </p:spPr>
      </p:pic>
    </p:spTree>
    <p:extLst>
      <p:ext uri="{BB962C8B-B14F-4D97-AF65-F5344CB8AC3E}">
        <p14:creationId xmlns:p14="http://schemas.microsoft.com/office/powerpoint/2010/main" val="141968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7020" y="1816571"/>
            <a:ext cx="6936424" cy="4096800"/>
          </a:xfrm>
        </p:spPr>
        <p:txBody>
          <a:bodyPr/>
          <a:lstStyle/>
          <a:p>
            <a:pPr marL="342900" indent="-342900">
              <a:buFont typeface="+mj-lt"/>
              <a:buAutoNum type="arabicPeriod"/>
            </a:pPr>
            <a:r>
              <a:rPr lang="en-GB" sz="1600" b="1" noProof="0" dirty="0" smtClean="0">
                <a:solidFill>
                  <a:srgbClr val="000000"/>
                </a:solidFill>
                <a:cs typeface="Flama-Light"/>
              </a:rPr>
              <a:t>ABB is much more than power and automation.</a:t>
            </a:r>
            <a:r>
              <a:rPr lang="en-GB" sz="1600" noProof="0" dirty="0" smtClean="0">
                <a:solidFill>
                  <a:srgbClr val="000000"/>
                </a:solidFill>
                <a:cs typeface="Flama-Light"/>
              </a:rPr>
              <a:t/>
            </a:r>
            <a:br>
              <a:rPr lang="en-GB" sz="1600" noProof="0" dirty="0" smtClean="0">
                <a:solidFill>
                  <a:srgbClr val="000000"/>
                </a:solidFill>
                <a:cs typeface="Flama-Light"/>
              </a:rPr>
            </a:br>
            <a:r>
              <a:rPr lang="en-GB" sz="1600" noProof="0" dirty="0" smtClean="0">
                <a:solidFill>
                  <a:srgbClr val="000000"/>
                </a:solidFill>
                <a:cs typeface="Flama-Light"/>
              </a:rPr>
              <a:t>The ABB offer has grown beyond automation and power and, over the years, APW has extended to include all of these changes. Today, especially with the increasing role of digitalization, the name just can’t stretch anymore</a:t>
            </a:r>
            <a:r>
              <a:rPr lang="en-GB" sz="1600" noProof="0" dirty="0" smtClean="0">
                <a:solidFill>
                  <a:srgbClr val="000000"/>
                </a:solidFill>
                <a:cs typeface="Flama-Light"/>
              </a:rPr>
              <a:t>.</a:t>
            </a:r>
            <a:endParaRPr lang="en-GB" sz="1600" noProof="0" dirty="0" smtClean="0">
              <a:solidFill>
                <a:srgbClr val="000000"/>
              </a:solidFill>
              <a:cs typeface="Flama-Light"/>
            </a:endParaRPr>
          </a:p>
          <a:p>
            <a:pPr marL="342900" indent="-342900">
              <a:buFont typeface="+mj-lt"/>
              <a:buAutoNum type="arabicPeriod"/>
            </a:pPr>
            <a:r>
              <a:rPr lang="en-GB" sz="1600" b="1" noProof="0" dirty="0" smtClean="0">
                <a:solidFill>
                  <a:srgbClr val="000000"/>
                </a:solidFill>
                <a:cs typeface="Flama-Light"/>
              </a:rPr>
              <a:t>The APW customer is looking for more than Power &amp; Automation</a:t>
            </a:r>
            <a:br>
              <a:rPr lang="en-GB" sz="1600" b="1" noProof="0" dirty="0" smtClean="0">
                <a:solidFill>
                  <a:srgbClr val="000000"/>
                </a:solidFill>
                <a:cs typeface="Flama-Light"/>
              </a:rPr>
            </a:br>
            <a:r>
              <a:rPr lang="en-GB" sz="1600" noProof="0" dirty="0" smtClean="0">
                <a:solidFill>
                  <a:srgbClr val="000000"/>
                </a:solidFill>
                <a:cs typeface="Flama-Light"/>
              </a:rPr>
              <a:t>The world has also changed for our customers and, more than ever, they are looking to us for help in being prepared for the digital industrial future</a:t>
            </a:r>
            <a:r>
              <a:rPr lang="en-GB" sz="1600" noProof="0" dirty="0" smtClean="0">
                <a:solidFill>
                  <a:srgbClr val="000000"/>
                </a:solidFill>
                <a:cs typeface="Flama-Light"/>
              </a:rPr>
              <a:t>.</a:t>
            </a:r>
            <a:endParaRPr lang="en-GB" sz="1600" noProof="0" dirty="0" smtClean="0">
              <a:solidFill>
                <a:srgbClr val="000000"/>
              </a:solidFill>
              <a:cs typeface="Flama-Light"/>
            </a:endParaRPr>
          </a:p>
          <a:p>
            <a:pPr marL="342900" indent="-342900">
              <a:buFont typeface="+mj-lt"/>
              <a:buAutoNum type="arabicPeriod"/>
            </a:pPr>
            <a:r>
              <a:rPr lang="en-GB" sz="1600" b="1" noProof="0" dirty="0" smtClean="0">
                <a:solidFill>
                  <a:srgbClr val="000000"/>
                </a:solidFill>
                <a:cs typeface="Flama-Light"/>
              </a:rPr>
              <a:t>APW (and ABB) has always been about the customer</a:t>
            </a:r>
            <a:r>
              <a:rPr lang="en-GB" sz="1600" noProof="0" dirty="0" smtClean="0">
                <a:solidFill>
                  <a:srgbClr val="000000"/>
                </a:solidFill>
                <a:cs typeface="Flama-Light"/>
              </a:rPr>
              <a:t/>
            </a:r>
            <a:br>
              <a:rPr lang="en-GB" sz="1600" noProof="0" dirty="0" smtClean="0">
                <a:solidFill>
                  <a:srgbClr val="000000"/>
                </a:solidFill>
                <a:cs typeface="Flama-Light"/>
              </a:rPr>
            </a:br>
            <a:r>
              <a:rPr lang="en-GB" sz="1600" noProof="0" dirty="0" smtClean="0">
                <a:solidFill>
                  <a:srgbClr val="000000"/>
                </a:solidFill>
                <a:cs typeface="Flama-Light"/>
              </a:rPr>
              <a:t>Our customers are the reason we hold this event. To share with them, meet them face-to-face and learn how to solve their problems, together. It has always been more about our customers than it has been about our products in power or automation.</a:t>
            </a:r>
          </a:p>
          <a:p>
            <a:endParaRPr lang="en-GB" sz="1600" noProof="0" dirty="0" smtClean="0">
              <a:solidFill>
                <a:srgbClr val="000000"/>
              </a:solidFill>
              <a:cs typeface="Flama-Light"/>
            </a:endParaRPr>
          </a:p>
          <a:p>
            <a:endParaRPr lang="en-GB" sz="1600" noProof="0" dirty="0"/>
          </a:p>
        </p:txBody>
      </p:sp>
      <p:sp>
        <p:nvSpPr>
          <p:cNvPr id="3" name="Title 2"/>
          <p:cNvSpPr>
            <a:spLocks noGrp="1"/>
          </p:cNvSpPr>
          <p:nvPr>
            <p:ph type="title"/>
          </p:nvPr>
        </p:nvSpPr>
        <p:spPr/>
        <p:txBody>
          <a:bodyPr/>
          <a:lstStyle/>
          <a:p>
            <a:r>
              <a:rPr lang="en-GB" noProof="0" dirty="0" smtClean="0"/>
              <a:t>Three reasons why </a:t>
            </a:r>
            <a:r>
              <a:rPr lang="en-GB" noProof="0" dirty="0" smtClean="0"/>
              <a:t>‘Customer World</a:t>
            </a:r>
            <a:r>
              <a:rPr lang="en-GB" noProof="0" dirty="0" smtClean="0"/>
              <a:t>’</a:t>
            </a:r>
            <a:endParaRPr lang="en-GB" noProof="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D173A6-1A5D-4C6E-87DA-D22B7999147E}" type="slidenum">
              <a:rPr lang="en-US" smtClean="0"/>
              <a:t>3</a:t>
            </a:fld>
            <a:endParaRPr lang="en-US" dirty="0"/>
          </a:p>
        </p:txBody>
      </p:sp>
      <p:sp>
        <p:nvSpPr>
          <p:cNvPr id="6" name="Date Placeholder 5"/>
          <p:cNvSpPr>
            <a:spLocks noGrp="1"/>
          </p:cNvSpPr>
          <p:nvPr>
            <p:ph type="dt" sz="half" idx="2"/>
          </p:nvPr>
        </p:nvSpPr>
        <p:spPr/>
        <p:txBody>
          <a:bodyPr/>
          <a:lstStyle/>
          <a:p>
            <a:fld id="{4EFD912F-4CAD-4981-ABE2-658DEC1EDD8D}" type="datetime4">
              <a:rPr lang="en-US" smtClean="0"/>
              <a:t>January 27, 2017</a:t>
            </a:fld>
            <a:endParaRPr lang="en-US" dirty="0"/>
          </a:p>
        </p:txBody>
      </p:sp>
      <p:pic>
        <p:nvPicPr>
          <p:cNvPr id="7" name="Picture 6"/>
          <p:cNvPicPr>
            <a:picLocks noChangeAspect="1"/>
          </p:cNvPicPr>
          <p:nvPr/>
        </p:nvPicPr>
        <p:blipFill rotWithShape="1">
          <a:blip r:embed="rId2"/>
          <a:srcRect l="7625" r="8000"/>
          <a:stretch/>
        </p:blipFill>
        <p:spPr>
          <a:xfrm>
            <a:off x="7410817" y="1816571"/>
            <a:ext cx="4495417" cy="2996945"/>
          </a:xfrm>
          <a:prstGeom prst="rect">
            <a:avLst/>
          </a:prstGeom>
        </p:spPr>
      </p:pic>
    </p:spTree>
    <p:extLst>
      <p:ext uri="{BB962C8B-B14F-4D97-AF65-F5344CB8AC3E}">
        <p14:creationId xmlns:p14="http://schemas.microsoft.com/office/powerpoint/2010/main" val="65635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numCol="1"/>
          <a:lstStyle/>
          <a:p>
            <a:pPr marL="285750" indent="-285750">
              <a:buFont typeface="Arial" charset="0"/>
              <a:buChar char="•"/>
            </a:pPr>
            <a:r>
              <a:rPr lang="en-GB" sz="1600" noProof="0" dirty="0" smtClean="0"/>
              <a:t>It is still the same great event – we’ve always been about the customer</a:t>
            </a:r>
          </a:p>
          <a:p>
            <a:pPr marL="285750" indent="-285750">
              <a:buFont typeface="Arial" charset="0"/>
              <a:buChar char="•"/>
            </a:pPr>
            <a:r>
              <a:rPr lang="en-GB" sz="1600" noProof="0" dirty="0" smtClean="0"/>
              <a:t>The sessions and content will remain the same</a:t>
            </a:r>
          </a:p>
          <a:p>
            <a:pPr marL="285750" indent="-285750">
              <a:buFont typeface="Arial" charset="0"/>
              <a:buChar char="•"/>
            </a:pPr>
            <a:r>
              <a:rPr lang="en-GB" sz="1600" noProof="0" dirty="0" smtClean="0"/>
              <a:t>We still want customers, potential customers media, partners and passionate individuals to attend</a:t>
            </a:r>
          </a:p>
          <a:p>
            <a:pPr marL="285750" indent="-285750">
              <a:buFont typeface="Arial" charset="0"/>
              <a:buChar char="•"/>
            </a:pPr>
            <a:r>
              <a:rPr lang="en-GB" sz="1600" noProof="0" dirty="0" smtClean="0"/>
              <a:t>We will be phasing in changes to the wider online content </a:t>
            </a:r>
          </a:p>
          <a:p>
            <a:pPr marL="285750" indent="-285750">
              <a:buFont typeface="Arial" charset="0"/>
              <a:buChar char="•"/>
            </a:pPr>
            <a:endParaRPr lang="en-GB" sz="1600" noProof="0" dirty="0" smtClean="0"/>
          </a:p>
          <a:p>
            <a:pPr marL="285750" indent="-285750">
              <a:buFont typeface="Arial" charset="0"/>
              <a:buChar char="•"/>
            </a:pPr>
            <a:endParaRPr lang="en-GB" sz="1600" noProof="0" dirty="0"/>
          </a:p>
        </p:txBody>
      </p:sp>
      <p:sp>
        <p:nvSpPr>
          <p:cNvPr id="3" name="Title 2"/>
          <p:cNvSpPr>
            <a:spLocks noGrp="1"/>
          </p:cNvSpPr>
          <p:nvPr>
            <p:ph type="title"/>
          </p:nvPr>
        </p:nvSpPr>
        <p:spPr/>
        <p:txBody>
          <a:bodyPr/>
          <a:lstStyle/>
          <a:p>
            <a:r>
              <a:rPr lang="en-GB" noProof="0" dirty="0" smtClean="0"/>
              <a:t>What this will mean for Houston 2017</a:t>
            </a:r>
            <a:endParaRPr lang="en-GB" noProof="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D173A6-1A5D-4C6E-87DA-D22B7999147E}" type="slidenum">
              <a:rPr lang="en-US" smtClean="0"/>
              <a:t>4</a:t>
            </a:fld>
            <a:endParaRPr lang="en-US" dirty="0"/>
          </a:p>
        </p:txBody>
      </p:sp>
      <p:sp>
        <p:nvSpPr>
          <p:cNvPr id="6" name="Date Placeholder 5"/>
          <p:cNvSpPr>
            <a:spLocks noGrp="1"/>
          </p:cNvSpPr>
          <p:nvPr>
            <p:ph type="dt" sz="half" idx="2"/>
          </p:nvPr>
        </p:nvSpPr>
        <p:spPr/>
        <p:txBody>
          <a:bodyPr/>
          <a:lstStyle/>
          <a:p>
            <a:fld id="{4EFD912F-4CAD-4981-ABE2-658DEC1EDD8D}" type="datetime4">
              <a:rPr lang="en-US" smtClean="0"/>
              <a:t>January 27, 2017</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031" y="3345363"/>
            <a:ext cx="3782872" cy="2520338"/>
          </a:xfrm>
          <a:prstGeom prst="rect">
            <a:avLst/>
          </a:prstGeom>
        </p:spPr>
      </p:pic>
      <p:pic>
        <p:nvPicPr>
          <p:cNvPr id="9" name="Picture 8"/>
          <p:cNvPicPr>
            <a:picLocks noChangeAspect="1"/>
          </p:cNvPicPr>
          <p:nvPr/>
        </p:nvPicPr>
        <p:blipFill rotWithShape="1">
          <a:blip r:embed="rId3"/>
          <a:srcRect l="8684"/>
          <a:stretch/>
        </p:blipFill>
        <p:spPr>
          <a:xfrm>
            <a:off x="277018" y="3345363"/>
            <a:ext cx="7846261" cy="2520338"/>
          </a:xfrm>
          <a:prstGeom prst="rect">
            <a:avLst/>
          </a:prstGeom>
        </p:spPr>
      </p:pic>
    </p:spTree>
    <p:extLst>
      <p:ext uri="{BB962C8B-B14F-4D97-AF65-F5344CB8AC3E}">
        <p14:creationId xmlns:p14="http://schemas.microsoft.com/office/powerpoint/2010/main" val="189143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588727600"/>
              </p:ext>
            </p:extLst>
          </p:nvPr>
        </p:nvGraphicFramePr>
        <p:xfrm>
          <a:off x="506627" y="1714396"/>
          <a:ext cx="11158152" cy="4388454"/>
        </p:xfrm>
        <a:graphic>
          <a:graphicData uri="http://schemas.openxmlformats.org/drawingml/2006/table">
            <a:tbl>
              <a:tblPr>
                <a:tableStyleId>{073A0DAA-6AF3-43AB-8588-CEC1D06C72B9}</a:tableStyleId>
              </a:tblPr>
              <a:tblGrid>
                <a:gridCol w="3719384"/>
                <a:gridCol w="3719384"/>
                <a:gridCol w="3719384"/>
              </a:tblGrid>
              <a:tr h="1218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latin typeface="+mn-lt"/>
                          <a:ea typeface="+mn-ea"/>
                          <a:cs typeface="+mn-cs"/>
                        </a:rPr>
                        <a:t>Visibility </a:t>
                      </a:r>
                      <a:r>
                        <a:rPr lang="en-US" sz="1200" b="0" kern="1200" dirty="0" smtClean="0">
                          <a:solidFill>
                            <a:schemeClr val="dk1"/>
                          </a:solidFill>
                          <a:latin typeface="+mn-lt"/>
                          <a:ea typeface="+mn-ea"/>
                          <a:cs typeface="+mn-cs"/>
                        </a:rPr>
                        <a:t>of </a:t>
                      </a:r>
                      <a:r>
                        <a:rPr lang="en-US" sz="1200" b="0" kern="1200" dirty="0" smtClean="0">
                          <a:solidFill>
                            <a:schemeClr val="dk1"/>
                          </a:solidFill>
                          <a:latin typeface="+mn-lt"/>
                          <a:ea typeface="+mn-ea"/>
                          <a:cs typeface="+mn-cs"/>
                        </a:rPr>
                        <a:t>the new name </a:t>
                      </a:r>
                      <a:r>
                        <a:rPr lang="en-US" sz="1200" b="1" kern="1200" dirty="0" smtClean="0">
                          <a:solidFill>
                            <a:schemeClr val="dk1"/>
                          </a:solidFill>
                          <a:latin typeface="+mn-lt"/>
                          <a:ea typeface="+mn-ea"/>
                          <a:cs typeface="+mn-cs"/>
                        </a:rPr>
                        <a:t>ABB </a:t>
                      </a:r>
                      <a:r>
                        <a:rPr lang="en-US" sz="1200" b="1" kern="1200" dirty="0" smtClean="0">
                          <a:solidFill>
                            <a:schemeClr val="dk1"/>
                          </a:solidFill>
                          <a:latin typeface="+mn-lt"/>
                          <a:ea typeface="+mn-ea"/>
                          <a:cs typeface="+mn-cs"/>
                        </a:rPr>
                        <a:t>Customer </a:t>
                      </a:r>
                      <a:r>
                        <a:rPr lang="en-US" sz="1200" b="1" kern="1200" dirty="0" smtClean="0">
                          <a:solidFill>
                            <a:schemeClr val="dk1"/>
                          </a:solidFill>
                          <a:latin typeface="+mn-lt"/>
                          <a:ea typeface="+mn-ea"/>
                          <a:cs typeface="+mn-cs"/>
                        </a:rPr>
                        <a:t>World</a:t>
                      </a:r>
                      <a:endParaRPr lang="en-US" sz="1400" b="1" kern="1200" dirty="0" smtClean="0">
                        <a:solidFill>
                          <a:schemeClr val="dk1"/>
                        </a:solidFill>
                        <a:latin typeface="+mn-lt"/>
                        <a:ea typeface="+mn-ea"/>
                        <a:cs typeface="+mn-cs"/>
                      </a:endParaRPr>
                    </a:p>
                  </a:txBody>
                  <a:tcPr anchor="ct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smtClean="0"/>
                    </a:p>
                    <a:p>
                      <a:endParaRPr lang="en-US" sz="1400" dirty="0" smtClean="0"/>
                    </a:p>
                    <a:p>
                      <a:endParaRPr lang="en-US" sz="1400" dirty="0" smtClean="0"/>
                    </a:p>
                    <a:p>
                      <a:endParaRPr lang="en-US" sz="1400" dirty="0" smtClean="0"/>
                    </a:p>
                    <a:p>
                      <a:endParaRPr lang="en-US" sz="1400"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5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plan</a:t>
                      </a:r>
                    </a:p>
                  </a:txBody>
                  <a:tcPr anchor="ctr">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t>Announce the name is changing</a:t>
                      </a:r>
                      <a:r>
                        <a:rPr lang="en-US" sz="1200" baseline="0" dirty="0" smtClean="0"/>
                        <a:t> and i</a:t>
                      </a:r>
                      <a:r>
                        <a:rPr lang="en-US" sz="1200" dirty="0" smtClean="0"/>
                        <a:t>ntroduce</a:t>
                      </a:r>
                      <a:r>
                        <a:rPr lang="en-US" sz="1200" baseline="0" dirty="0" smtClean="0"/>
                        <a:t> ABB Customer World on Feb 1</a:t>
                      </a:r>
                      <a:r>
                        <a:rPr lang="en-US" sz="1200" baseline="30000" dirty="0" smtClean="0"/>
                        <a:t>st</a:t>
                      </a:r>
                      <a:r>
                        <a:rPr lang="en-US" sz="1200" baseline="0" dirty="0" smtClean="0"/>
                        <a:t> ; reach out to different audiences explaining the change and update </a:t>
                      </a:r>
                      <a:r>
                        <a:rPr lang="en-US" sz="1200" baseline="0" dirty="0" smtClean="0"/>
                        <a:t>collateral through the month</a:t>
                      </a:r>
                      <a:endParaRPr lang="en-US" sz="1200" baseline="0" dirty="0" smtClean="0"/>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Fully switch</a:t>
                      </a:r>
                      <a:r>
                        <a:rPr lang="en-US" sz="1200" baseline="0" dirty="0" smtClean="0"/>
                        <a:t> </a:t>
                      </a:r>
                      <a:r>
                        <a:rPr lang="en-US" sz="1200" baseline="0" dirty="0" smtClean="0"/>
                        <a:t>to ABB Customer World on day one of </a:t>
                      </a:r>
                      <a:r>
                        <a:rPr lang="en-US" sz="1200" baseline="0" dirty="0" smtClean="0"/>
                        <a:t>the event </a:t>
                      </a:r>
                      <a:r>
                        <a:rPr lang="en-US" sz="1200" baseline="0" dirty="0" smtClean="0"/>
                        <a:t>in Houston with updated collateral; keep some references to APW </a:t>
                      </a:r>
                      <a:r>
                        <a:rPr lang="en-US" sz="1200" baseline="0" dirty="0" smtClean="0"/>
                        <a:t>where needed, but phase this out after the event</a:t>
                      </a:r>
                      <a:endParaRPr lang="en-US" sz="1200" dirty="0" smtClean="0"/>
                    </a:p>
                  </a:txBody>
                  <a:tcPr anchor="ctr">
                    <a:lnL w="12700" cap="flat" cmpd="sng" algn="ctr">
                      <a:solidFill>
                        <a:schemeClr val="tx1"/>
                      </a:solidFill>
                      <a:prstDash val="lg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We primarily </a:t>
                      </a:r>
                      <a:r>
                        <a:rPr lang="en-GB" sz="1200" dirty="0" smtClean="0"/>
                        <a:t>refer to the event</a:t>
                      </a:r>
                      <a:r>
                        <a:rPr lang="en-GB" sz="1200" baseline="0" dirty="0" smtClean="0"/>
                        <a:t> </a:t>
                      </a:r>
                      <a:r>
                        <a:rPr lang="en-GB" sz="1200" dirty="0" smtClean="0"/>
                        <a:t>during this time as</a:t>
                      </a:r>
                      <a:r>
                        <a:rPr lang="mr-IN" sz="1200" dirty="0" smtClean="0"/>
                        <a:t>…</a:t>
                      </a:r>
                      <a:endParaRPr lang="en-US" sz="1200" dirty="0" smtClean="0"/>
                    </a:p>
                  </a:txBody>
                  <a:tcPr anchor="ctr">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t>“APW”</a:t>
                      </a:r>
                      <a:endParaRPr lang="en-US" sz="1200" dirty="0"/>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“ABB </a:t>
                      </a:r>
                      <a:r>
                        <a:rPr lang="en-GB" sz="1200" dirty="0" smtClean="0"/>
                        <a:t>Customer World </a:t>
                      </a:r>
                      <a:r>
                        <a:rPr lang="en-GB" sz="1200" dirty="0" smtClean="0"/>
                        <a:t>2017”</a:t>
                      </a:r>
                      <a:endParaRPr lang="en-US" sz="1200" dirty="0" smtClean="0"/>
                    </a:p>
                  </a:txBody>
                  <a:tcPr anchor="ctr">
                    <a:lnL w="12700" cap="flat" cmpd="sng" algn="ctr">
                      <a:solidFill>
                        <a:schemeClr val="tx1"/>
                      </a:solidFill>
                      <a:prstDash val="lg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When communicating the name change or high possibility of confusion </a:t>
                      </a:r>
                      <a:endParaRPr lang="en-US" sz="1200" dirty="0" smtClean="0"/>
                    </a:p>
                  </a:txBody>
                  <a:tcPr anchor="ctr">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“APW</a:t>
                      </a:r>
                      <a:r>
                        <a:rPr lang="en-GB" sz="1200" dirty="0" smtClean="0"/>
                        <a:t>,</a:t>
                      </a:r>
                      <a:r>
                        <a:rPr lang="en-GB" sz="1200" baseline="0" dirty="0" smtClean="0"/>
                        <a:t> </a:t>
                      </a:r>
                      <a:r>
                        <a:rPr lang="en-GB" sz="1200" dirty="0" smtClean="0"/>
                        <a:t>now ABB Customer World, </a:t>
                      </a:r>
                      <a:r>
                        <a:rPr lang="mr-IN" sz="1200" dirty="0" smtClean="0"/>
                        <a:t>…</a:t>
                      </a:r>
                      <a:r>
                        <a:rPr lang="en-GB" sz="1200" dirty="0" smtClean="0"/>
                        <a:t>.”</a:t>
                      </a:r>
                      <a:endParaRPr lang="en-US" sz="1200" dirty="0" smtClean="0"/>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“ABB </a:t>
                      </a:r>
                      <a:r>
                        <a:rPr lang="en-GB" sz="1200" dirty="0" smtClean="0"/>
                        <a:t>Customer World, formerly APW,</a:t>
                      </a:r>
                      <a:r>
                        <a:rPr lang="en-GB" sz="1200" baseline="0" dirty="0" smtClean="0"/>
                        <a:t> </a:t>
                      </a:r>
                      <a:r>
                        <a:rPr lang="mr-IN" sz="1200" baseline="0" dirty="0" smtClean="0"/>
                        <a:t>…</a:t>
                      </a:r>
                      <a:r>
                        <a:rPr lang="en-GB" sz="1200" baseline="0" dirty="0" smtClean="0"/>
                        <a:t>”</a:t>
                      </a:r>
                      <a:endParaRPr lang="en-US" sz="1200" dirty="0" smtClean="0"/>
                    </a:p>
                  </a:txBody>
                  <a:tcPr anchor="ctr">
                    <a:lnL w="12700" cap="flat" cmpd="sng" algn="ctr">
                      <a:solidFill>
                        <a:schemeClr val="tx1"/>
                      </a:solidFill>
                      <a:prstDash val="lg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694">
                <a:tc>
                  <a:txBody>
                    <a:bodyPr/>
                    <a:lstStyle/>
                    <a:p>
                      <a:r>
                        <a:rPr lang="en-GB" sz="1200" dirty="0" smtClean="0"/>
                        <a:t>Or informally as</a:t>
                      </a:r>
                      <a:r>
                        <a:rPr lang="mr-IN" sz="1200" dirty="0" smtClean="0"/>
                        <a:t>…</a:t>
                      </a:r>
                      <a:endParaRPr lang="en-US" sz="1200" dirty="0"/>
                    </a:p>
                  </a:txBody>
                  <a:tcPr anchor="ctr">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“APW </a:t>
                      </a:r>
                      <a:r>
                        <a:rPr lang="en-GB" sz="1200" dirty="0" smtClean="0"/>
                        <a:t>has a new name for 2017 - it is ABB Customer </a:t>
                      </a:r>
                      <a:r>
                        <a:rPr lang="en-GB" sz="1200" dirty="0" smtClean="0"/>
                        <a:t>World”</a:t>
                      </a:r>
                      <a:endParaRPr lang="en-US" sz="1200" dirty="0" smtClean="0"/>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“ABB </a:t>
                      </a:r>
                      <a:r>
                        <a:rPr lang="en-GB" sz="1200" dirty="0" smtClean="0"/>
                        <a:t>Customer World</a:t>
                      </a:r>
                      <a:r>
                        <a:rPr lang="en-GB" sz="1200" baseline="0" dirty="0" smtClean="0"/>
                        <a:t> is the new name for </a:t>
                      </a:r>
                      <a:r>
                        <a:rPr lang="en-GB" sz="1200" baseline="0" dirty="0" smtClean="0"/>
                        <a:t>APW”</a:t>
                      </a:r>
                      <a:endParaRPr lang="en-US" sz="1200" dirty="0"/>
                    </a:p>
                  </a:txBody>
                  <a:tcPr anchor="ctr">
                    <a:lnL w="12700" cap="flat" cmpd="sng" algn="ctr">
                      <a:solidFill>
                        <a:schemeClr val="tx1"/>
                      </a:solidFill>
                      <a:prstDash val="lg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Avoid using </a:t>
                      </a:r>
                      <a:r>
                        <a:rPr lang="mr-IN" sz="1200" dirty="0" smtClean="0"/>
                        <a:t>…</a:t>
                      </a:r>
                      <a:endParaRPr lang="en-US" sz="1200" dirty="0" smtClean="0"/>
                    </a:p>
                  </a:txBody>
                  <a:tcPr anchor="ctr">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“Automation </a:t>
                      </a:r>
                      <a:r>
                        <a:rPr lang="en-GB" sz="1200" dirty="0" smtClean="0"/>
                        <a:t>&amp; Power </a:t>
                      </a:r>
                      <a:r>
                        <a:rPr lang="en-GB" sz="1200" dirty="0" smtClean="0"/>
                        <a:t>World” – just APW is best</a:t>
                      </a:r>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sz="1200" dirty="0" smtClean="0"/>
                        <a:t>“APW 2017” </a:t>
                      </a:r>
                      <a:r>
                        <a:rPr lang="mr-IN" sz="1200" dirty="0" smtClean="0"/>
                        <a:t>–</a:t>
                      </a:r>
                      <a:r>
                        <a:rPr lang="en-US" sz="1200" dirty="0" smtClean="0"/>
                        <a:t> don’t refer to the </a:t>
                      </a:r>
                      <a:r>
                        <a:rPr lang="en-US" sz="1200" dirty="0" smtClean="0"/>
                        <a:t>date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“ACW” or “ABB ACW” – use the full</a:t>
                      </a:r>
                      <a:r>
                        <a:rPr lang="en-GB" sz="1200" baseline="0" dirty="0" smtClean="0"/>
                        <a:t> name</a:t>
                      </a:r>
                      <a:endParaRPr lang="en-US" sz="1200" dirty="0" smtClean="0"/>
                    </a:p>
                  </a:txBody>
                  <a:tcPr anchor="ctr">
                    <a:lnL w="12700" cap="flat" cmpd="sng" algn="ctr">
                      <a:solidFill>
                        <a:schemeClr val="tx1"/>
                      </a:solidFill>
                      <a:prstDash val="lgDash"/>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3" name="Title 2"/>
          <p:cNvSpPr>
            <a:spLocks noGrp="1"/>
          </p:cNvSpPr>
          <p:nvPr>
            <p:ph type="title"/>
          </p:nvPr>
        </p:nvSpPr>
        <p:spPr/>
        <p:txBody>
          <a:bodyPr/>
          <a:lstStyle/>
          <a:p>
            <a:r>
              <a:rPr lang="en-GB" noProof="0" dirty="0" smtClean="0"/>
              <a:t>How we are making the transition</a:t>
            </a:r>
            <a:endParaRPr lang="en-GB" noProof="0" dirty="0"/>
          </a:p>
        </p:txBody>
      </p:sp>
      <p:sp>
        <p:nvSpPr>
          <p:cNvPr id="5" name="Slide Number Placeholder 4"/>
          <p:cNvSpPr>
            <a:spLocks noGrp="1"/>
          </p:cNvSpPr>
          <p:nvPr>
            <p:ph type="sldNum" sz="quarter" idx="12"/>
          </p:nvPr>
        </p:nvSpPr>
        <p:spPr/>
        <p:txBody>
          <a:bodyPr/>
          <a:lstStyle/>
          <a:p>
            <a:fld id="{FED173A6-1A5D-4C6E-87DA-D22B7999147E}" type="slidenum">
              <a:rPr lang="en-US" smtClean="0"/>
              <a:t>5</a:t>
            </a:fld>
            <a:endParaRPr lang="en-US" dirty="0"/>
          </a:p>
        </p:txBody>
      </p:sp>
      <p:sp>
        <p:nvSpPr>
          <p:cNvPr id="6" name="Date Placeholder 5"/>
          <p:cNvSpPr>
            <a:spLocks noGrp="1"/>
          </p:cNvSpPr>
          <p:nvPr>
            <p:ph type="dt" sz="half" idx="2"/>
          </p:nvPr>
        </p:nvSpPr>
        <p:spPr/>
        <p:txBody>
          <a:bodyPr/>
          <a:lstStyle/>
          <a:p>
            <a:fld id="{4EFD912F-4CAD-4981-ABE2-658DEC1EDD8D}" type="datetime4">
              <a:rPr lang="en-US" smtClean="0"/>
              <a:t>January 27, 2017</a:t>
            </a:fld>
            <a:endParaRPr lang="en-US" dirty="0"/>
          </a:p>
        </p:txBody>
      </p:sp>
      <p:sp>
        <p:nvSpPr>
          <p:cNvPr id="36" name="TextBox 35"/>
          <p:cNvSpPr txBox="1"/>
          <p:nvPr/>
        </p:nvSpPr>
        <p:spPr>
          <a:xfrm>
            <a:off x="3942087" y="1411446"/>
            <a:ext cx="646649" cy="342705"/>
          </a:xfrm>
          <a:prstGeom prst="rect">
            <a:avLst/>
          </a:prstGeom>
          <a:noFill/>
        </p:spPr>
        <p:txBody>
          <a:bodyPr wrap="none" lIns="72000" tIns="72000" rIns="72000" bIns="72000" rtlCol="0">
            <a:noAutofit/>
          </a:bodyPr>
          <a:lstStyle/>
          <a:p>
            <a:r>
              <a:rPr lang="en-US" sz="1200" b="1" dirty="0" smtClean="0"/>
              <a:t>Feb 1</a:t>
            </a:r>
            <a:r>
              <a:rPr lang="en-US" sz="1200" b="1" baseline="30000" dirty="0" smtClean="0"/>
              <a:t>st</a:t>
            </a:r>
            <a:r>
              <a:rPr lang="en-US" sz="1200" b="1" dirty="0" smtClean="0"/>
              <a:t> </a:t>
            </a:r>
            <a:endParaRPr lang="en-US" sz="1200" b="1" dirty="0"/>
          </a:p>
        </p:txBody>
      </p:sp>
      <p:sp>
        <p:nvSpPr>
          <p:cNvPr id="37" name="TextBox 36"/>
          <p:cNvSpPr txBox="1"/>
          <p:nvPr/>
        </p:nvSpPr>
        <p:spPr>
          <a:xfrm>
            <a:off x="7606661" y="1394509"/>
            <a:ext cx="646649" cy="342705"/>
          </a:xfrm>
          <a:prstGeom prst="rect">
            <a:avLst/>
          </a:prstGeom>
          <a:noFill/>
        </p:spPr>
        <p:txBody>
          <a:bodyPr wrap="none" lIns="72000" tIns="72000" rIns="72000" bIns="72000" rtlCol="0">
            <a:noAutofit/>
          </a:bodyPr>
          <a:lstStyle/>
          <a:p>
            <a:r>
              <a:rPr lang="en-US" sz="1200" b="1" dirty="0" smtClean="0"/>
              <a:t>Mar 13</a:t>
            </a:r>
            <a:r>
              <a:rPr lang="en-US" sz="1200" b="1" baseline="30000" dirty="0" smtClean="0"/>
              <a:t>th</a:t>
            </a:r>
            <a:endParaRPr lang="en-US" sz="1100" b="1" dirty="0"/>
          </a:p>
        </p:txBody>
      </p:sp>
      <p:sp>
        <p:nvSpPr>
          <p:cNvPr id="29" name="Richtungspfeil 25"/>
          <p:cNvSpPr/>
          <p:nvPr/>
        </p:nvSpPr>
        <p:spPr bwMode="gray">
          <a:xfrm>
            <a:off x="4239968" y="1206295"/>
            <a:ext cx="3636000" cy="203897"/>
          </a:xfrm>
          <a:prstGeom prst="homePlate">
            <a:avLst/>
          </a:prstGeom>
          <a:solidFill>
            <a:schemeClr val="tx1"/>
          </a:solidFill>
          <a:ln w="9525"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457200">
              <a:spcBef>
                <a:spcPts val="1100"/>
              </a:spcBef>
              <a:buClr>
                <a:srgbClr val="002897"/>
              </a:buClr>
              <a:buSzPct val="70000"/>
              <a:defRPr/>
            </a:pPr>
            <a:r>
              <a:rPr lang="en-GB" sz="1100" b="1" kern="0" dirty="0" smtClean="0">
                <a:solidFill>
                  <a:srgbClr val="FFFFFF"/>
                </a:solidFill>
                <a:latin typeface="PGTwo_PreAlpha"/>
                <a:ea typeface=""/>
                <a:cs typeface="Arial" pitchFamily="34" charset="0"/>
              </a:rPr>
              <a:t>Introduction</a:t>
            </a:r>
            <a:endParaRPr lang="en-US" sz="1100" b="1" kern="0" dirty="0">
              <a:solidFill>
                <a:srgbClr val="FFFFFF"/>
              </a:solidFill>
              <a:latin typeface="PGTwo_PreAlpha"/>
              <a:ea typeface=""/>
              <a:cs typeface="Arial" pitchFamily="34" charset="0"/>
            </a:endParaRPr>
          </a:p>
        </p:txBody>
      </p:sp>
      <p:sp>
        <p:nvSpPr>
          <p:cNvPr id="30" name="Richtungspfeil 25"/>
          <p:cNvSpPr/>
          <p:nvPr/>
        </p:nvSpPr>
        <p:spPr bwMode="gray">
          <a:xfrm>
            <a:off x="7916535" y="1206295"/>
            <a:ext cx="3600000" cy="203897"/>
          </a:xfrm>
          <a:prstGeom prst="homePlate">
            <a:avLst/>
          </a:prstGeom>
          <a:solidFill>
            <a:schemeClr val="tx1"/>
          </a:solidFill>
          <a:ln w="9525"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457200">
              <a:spcBef>
                <a:spcPts val="1100"/>
              </a:spcBef>
              <a:buClr>
                <a:srgbClr val="002897"/>
              </a:buClr>
              <a:buSzPct val="70000"/>
              <a:defRPr/>
            </a:pPr>
            <a:r>
              <a:rPr lang="en-GB" sz="1100" b="1" kern="0" dirty="0" smtClean="0">
                <a:solidFill>
                  <a:srgbClr val="FFFFFF"/>
                </a:solidFill>
                <a:latin typeface="PGTwo_PreAlpha"/>
                <a:ea typeface=""/>
                <a:cs typeface="Arial" pitchFamily="34" charset="0"/>
              </a:rPr>
              <a:t>Implementation</a:t>
            </a:r>
            <a:endParaRPr lang="en-US" sz="1100" b="1" kern="0" dirty="0">
              <a:solidFill>
                <a:srgbClr val="FFFFFF"/>
              </a:solidFill>
              <a:latin typeface="PGTwo_PreAlpha"/>
              <a:ea typeface=""/>
              <a:cs typeface="Arial" pitchFamily="34" charset="0"/>
            </a:endParaRPr>
          </a:p>
        </p:txBody>
      </p:sp>
      <p:cxnSp>
        <p:nvCxnSpPr>
          <p:cNvPr id="58" name="Straight Arrow Connector 57"/>
          <p:cNvCxnSpPr/>
          <p:nvPr/>
        </p:nvCxnSpPr>
        <p:spPr bwMode="gray">
          <a:xfrm flipV="1">
            <a:off x="4239968" y="2000622"/>
            <a:ext cx="3676567" cy="845448"/>
          </a:xfrm>
          <a:prstGeom prst="straightConnector1">
            <a:avLst/>
          </a:prstGeom>
          <a:noFill/>
          <a:ln w="19050" cap="flat" cmpd="sng" algn="ctr">
            <a:solidFill>
              <a:schemeClr val="tx2"/>
            </a:solidFill>
            <a:prstDash val="solid"/>
            <a:tailEnd type="triangle"/>
          </a:ln>
          <a:effectLst/>
        </p:spPr>
      </p:cxnSp>
      <p:cxnSp>
        <p:nvCxnSpPr>
          <p:cNvPr id="59" name="Straight Arrow Connector 58"/>
          <p:cNvCxnSpPr/>
          <p:nvPr/>
        </p:nvCxnSpPr>
        <p:spPr bwMode="gray">
          <a:xfrm flipV="1">
            <a:off x="7952535" y="2000622"/>
            <a:ext cx="3564000" cy="0"/>
          </a:xfrm>
          <a:prstGeom prst="straightConnector1">
            <a:avLst/>
          </a:prstGeom>
          <a:noFill/>
          <a:ln w="19050" cap="flat" cmpd="sng" algn="ctr">
            <a:solidFill>
              <a:schemeClr val="tx2"/>
            </a:solidFill>
            <a:prstDash val="solid"/>
            <a:tailEnd type="triangle"/>
          </a:ln>
          <a:effectLst/>
        </p:spPr>
      </p:cxnSp>
    </p:spTree>
    <p:extLst>
      <p:ext uri="{BB962C8B-B14F-4D97-AF65-F5344CB8AC3E}">
        <p14:creationId xmlns:p14="http://schemas.microsoft.com/office/powerpoint/2010/main" val="172464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73808" y="1816571"/>
            <a:ext cx="3192450" cy="3766681"/>
          </a:xfrm>
          <a:prstGeom prst="rect">
            <a:avLst/>
          </a:prstGeom>
          <a:solidFill>
            <a:srgbClr val="FFFFFF"/>
          </a:solidFill>
          <a:ln>
            <a:solidFill>
              <a:srgbClr val="6E6E6E"/>
            </a:solidFill>
          </a:ln>
        </p:spPr>
      </p:pic>
      <p:pic>
        <p:nvPicPr>
          <p:cNvPr id="14" name="Picture 13" descr="acw2017_ppt_template16x9_final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819" y="1935653"/>
            <a:ext cx="4200738" cy="2362915"/>
          </a:xfrm>
          <a:prstGeom prst="rect">
            <a:avLst/>
          </a:prstGeom>
          <a:ln>
            <a:solidFill>
              <a:srgbClr val="6E6E6E"/>
            </a:solidFill>
          </a:ln>
        </p:spPr>
      </p:pic>
      <p:sp>
        <p:nvSpPr>
          <p:cNvPr id="18" name="Rectangle 17"/>
          <p:cNvSpPr/>
          <p:nvPr/>
        </p:nvSpPr>
        <p:spPr bwMode="gray">
          <a:xfrm>
            <a:off x="5326848" y="2404157"/>
            <a:ext cx="4771971" cy="2761691"/>
          </a:xfrm>
          <a:prstGeom prst="rect">
            <a:avLst/>
          </a:prstGeom>
          <a:solidFill>
            <a:srgbClr val="FFFFFF"/>
          </a:solidFill>
          <a:ln>
            <a:solidFill>
              <a:srgbClr val="6E6E6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dirty="0" err="1" smtClean="0"/>
          </a:p>
        </p:txBody>
      </p:sp>
      <p:sp>
        <p:nvSpPr>
          <p:cNvPr id="2" name="Text Placeholder 1"/>
          <p:cNvSpPr>
            <a:spLocks noGrp="1"/>
          </p:cNvSpPr>
          <p:nvPr>
            <p:ph type="body" sz="quarter" idx="17"/>
          </p:nvPr>
        </p:nvSpPr>
        <p:spPr/>
        <p:txBody>
          <a:bodyPr/>
          <a:lstStyle/>
          <a:p>
            <a:r>
              <a:rPr lang="en-GB" noProof="0" dirty="0" smtClean="0"/>
              <a:t> </a:t>
            </a:r>
            <a:endParaRPr lang="en-GB" noProof="0" dirty="0"/>
          </a:p>
        </p:txBody>
      </p:sp>
      <p:sp>
        <p:nvSpPr>
          <p:cNvPr id="7" name="Subtitle 6"/>
          <p:cNvSpPr>
            <a:spLocks noGrp="1"/>
          </p:cNvSpPr>
          <p:nvPr>
            <p:ph type="subTitle" idx="13"/>
          </p:nvPr>
        </p:nvSpPr>
        <p:spPr/>
        <p:txBody>
          <a:bodyPr/>
          <a:lstStyle/>
          <a:p>
            <a:r>
              <a:rPr lang="en-GB" noProof="0" dirty="0" smtClean="0"/>
              <a:t>From 1</a:t>
            </a:r>
            <a:r>
              <a:rPr lang="en-GB" baseline="30000" noProof="0" dirty="0" smtClean="0"/>
              <a:t>st</a:t>
            </a:r>
            <a:r>
              <a:rPr lang="en-GB" noProof="0" dirty="0" smtClean="0"/>
              <a:t> Feb, the information, guidance, messaging frameworks and collateral will be updated.</a:t>
            </a:r>
            <a:endParaRPr lang="en-GB" noProof="0" dirty="0"/>
          </a:p>
        </p:txBody>
      </p:sp>
      <p:sp>
        <p:nvSpPr>
          <p:cNvPr id="6" name="Date Placeholder 5"/>
          <p:cNvSpPr>
            <a:spLocks noGrp="1"/>
          </p:cNvSpPr>
          <p:nvPr>
            <p:ph type="dt" sz="half" idx="14"/>
          </p:nvPr>
        </p:nvSpPr>
        <p:spPr/>
        <p:txBody>
          <a:bodyPr/>
          <a:lstStyle/>
          <a:p>
            <a:fld id="{4EFD912F-4CAD-4981-ABE2-658DEC1EDD8D}" type="datetime4">
              <a:rPr lang="en-US" smtClean="0"/>
              <a:t>January 27, 2017</a:t>
            </a:fld>
            <a:endParaRPr lang="en-US"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FED173A6-1A5D-4C6E-87DA-D22B7999147E}" type="slidenum">
              <a:rPr lang="en-US" smtClean="0"/>
              <a:t>6</a:t>
            </a:fld>
            <a:endParaRPr lang="en-US" dirty="0"/>
          </a:p>
        </p:txBody>
      </p:sp>
      <p:sp>
        <p:nvSpPr>
          <p:cNvPr id="3" name="Title 2"/>
          <p:cNvSpPr>
            <a:spLocks noGrp="1"/>
          </p:cNvSpPr>
          <p:nvPr>
            <p:ph type="title"/>
          </p:nvPr>
        </p:nvSpPr>
        <p:spPr/>
        <p:txBody>
          <a:bodyPr/>
          <a:lstStyle/>
          <a:p>
            <a:r>
              <a:rPr lang="en-GB" dirty="0"/>
              <a:t>A</a:t>
            </a:r>
            <a:r>
              <a:rPr lang="en-GB" noProof="0" dirty="0" err="1" smtClean="0"/>
              <a:t>ll</a:t>
            </a:r>
            <a:r>
              <a:rPr lang="en-GB" noProof="0" dirty="0" smtClean="0"/>
              <a:t> you </a:t>
            </a:r>
            <a:r>
              <a:rPr lang="en-GB" dirty="0" smtClean="0"/>
              <a:t>need </a:t>
            </a:r>
            <a:r>
              <a:rPr lang="en-GB" noProof="0" dirty="0" smtClean="0"/>
              <a:t>will be available from “Promotion-in-a-box”</a:t>
            </a:r>
            <a:endParaRPr lang="en-GB" noProof="0" dirty="0"/>
          </a:p>
        </p:txBody>
      </p:sp>
      <p:grpSp>
        <p:nvGrpSpPr>
          <p:cNvPr id="9" name="Group 8"/>
          <p:cNvGrpSpPr/>
          <p:nvPr/>
        </p:nvGrpSpPr>
        <p:grpSpPr>
          <a:xfrm>
            <a:off x="5425496" y="2453473"/>
            <a:ext cx="4553617" cy="2596911"/>
            <a:chOff x="1705072" y="1513154"/>
            <a:chExt cx="8557647" cy="4439283"/>
          </a:xfrm>
        </p:grpSpPr>
        <p:graphicFrame>
          <p:nvGraphicFramePr>
            <p:cNvPr id="8" name="Content Placeholder 7"/>
            <p:cNvGraphicFramePr>
              <a:graphicFrameLocks/>
            </p:cNvGraphicFramePr>
            <p:nvPr>
              <p:extLst>
                <p:ext uri="{D42A27DB-BD31-4B8C-83A1-F6EECF244321}">
                  <p14:modId xmlns:p14="http://schemas.microsoft.com/office/powerpoint/2010/main" val="3777558773"/>
                </p:ext>
              </p:extLst>
            </p:nvPr>
          </p:nvGraphicFramePr>
          <p:xfrm>
            <a:off x="1705078" y="1513154"/>
            <a:ext cx="8557641" cy="4439283"/>
          </p:xfrm>
          <a:graphic>
            <a:graphicData uri="http://schemas.openxmlformats.org/drawingml/2006/table">
              <a:tbl>
                <a:tblPr firstRow="1" bandRow="1"/>
                <a:tblGrid>
                  <a:gridCol w="1138404"/>
                  <a:gridCol w="1290423"/>
                  <a:gridCol w="986383"/>
                  <a:gridCol w="1138404"/>
                </a:tblGrid>
                <a:tr h="865637">
                  <a:tc>
                    <a:txBody>
                      <a:bodyPr/>
                      <a:lstStyle/>
                      <a:p>
                        <a:r>
                          <a:rPr lang="en-GB" sz="1100" b="1" i="0" dirty="0" smtClean="0">
                            <a:latin typeface="+mj-lt"/>
                            <a:cs typeface="Flama-Basic"/>
                          </a:rPr>
                          <a:t>HERO</a:t>
                        </a:r>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1" i="0" dirty="0" smtClean="0">
                            <a:latin typeface="+mj-lt"/>
                            <a:cs typeface="Flama-Basic"/>
                          </a:rPr>
                          <a:t>BELIEFS</a:t>
                        </a:r>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latin typeface="+mn-lt"/>
                            <a:ea typeface="+mn-ea"/>
                            <a:cs typeface="Flama-Basic"/>
                          </a:rPr>
                          <a:t>BLUEPRINT NARRATIVE </a:t>
                        </a:r>
                      </a:p>
                      <a:p>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865637">
                  <a:tc>
                    <a:txBody>
                      <a:bodyPr/>
                      <a:lstStyle/>
                      <a:p>
                        <a:r>
                          <a:rPr lang="en-GB" sz="1100" b="1" i="0" dirty="0" smtClean="0">
                            <a:latin typeface="+mj-lt"/>
                            <a:cs typeface="Flama-Basic"/>
                          </a:rPr>
                          <a:t>KEY MESSAGES</a:t>
                        </a:r>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865637">
                  <a:tc>
                    <a:txBody>
                      <a:bodyPr/>
                      <a:lstStyle/>
                      <a:p>
                        <a:r>
                          <a:rPr lang="en-GB" sz="1100" b="1" i="0" dirty="0" smtClean="0">
                            <a:latin typeface="+mj-lt"/>
                            <a:cs typeface="Flama-Basic"/>
                          </a:rPr>
                          <a:t>PROOF POINTS</a:t>
                        </a:r>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97724" rtl="0" eaLnBrk="1" fontAlgn="auto" latinLnBrk="0" hangingPunct="1">
                          <a:lnSpc>
                            <a:spcPct val="100000"/>
                          </a:lnSpc>
                          <a:spcBef>
                            <a:spcPts val="0"/>
                          </a:spcBef>
                          <a:spcAft>
                            <a:spcPts val="0"/>
                          </a:spcAft>
                          <a:buClrTx/>
                          <a:buSzTx/>
                          <a:buFontTx/>
                          <a:buNone/>
                          <a:tabLst/>
                          <a:defRPr/>
                        </a:pPr>
                        <a:endParaRPr lang="en-GB" sz="1100" b="1" i="0" dirty="0" smtClean="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b="1" i="0" dirty="0">
                          <a:latin typeface="+mj-lt"/>
                          <a:cs typeface="Flama-Basic"/>
                        </a:endParaRPr>
                      </a:p>
                    </a:txBody>
                    <a:tcPr marL="0" marR="0" marT="130579"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ectangle 9"/>
            <p:cNvSpPr>
              <a:spLocks noChangeAspect="1"/>
            </p:cNvSpPr>
            <p:nvPr/>
          </p:nvSpPr>
          <p:spPr>
            <a:xfrm>
              <a:off x="3743185" y="2088738"/>
              <a:ext cx="2247788" cy="960355"/>
            </a:xfrm>
            <a:prstGeom prst="rect">
              <a:avLst/>
            </a:prstGeom>
            <a:solidFill>
              <a:srgbClr val="FFFFFF"/>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t" anchorCtr="0" forceAA="0" compatLnSpc="1">
              <a:prstTxWarp prst="textNoShape">
                <a:avLst/>
              </a:prstTxWarp>
              <a:noAutofit/>
            </a:bodyPr>
            <a:lstStyle/>
            <a:p>
              <a:r>
                <a:rPr lang="en-GB" sz="500" dirty="0">
                  <a:solidFill>
                    <a:srgbClr val="000000"/>
                  </a:solidFill>
                  <a:latin typeface="+mj-lt"/>
                  <a:cs typeface="Flama-Light"/>
                </a:rPr>
                <a:t>Customer-first thinking beats product-first thinking</a:t>
              </a:r>
            </a:p>
            <a:p>
              <a:r>
                <a:rPr lang="en-GB" sz="500" dirty="0">
                  <a:solidFill>
                    <a:srgbClr val="000000"/>
                  </a:solidFill>
                  <a:latin typeface="+mj-lt"/>
                  <a:cs typeface="Flama-Light"/>
                </a:rPr>
                <a:t>Our success is driven by our customers’ success</a:t>
              </a:r>
            </a:p>
            <a:p>
              <a:r>
                <a:rPr lang="en-GB" sz="500" dirty="0">
                  <a:solidFill>
                    <a:srgbClr val="000000"/>
                  </a:solidFill>
                  <a:latin typeface="+mj-lt"/>
                  <a:cs typeface="Flama-Light"/>
                </a:rPr>
                <a:t>Together, we drive progress</a:t>
              </a:r>
            </a:p>
          </p:txBody>
        </p:sp>
        <p:sp>
          <p:nvSpPr>
            <p:cNvPr id="13" name="Rectangle 12"/>
            <p:cNvSpPr/>
            <p:nvPr/>
          </p:nvSpPr>
          <p:spPr>
            <a:xfrm>
              <a:off x="1705073" y="3541248"/>
              <a:ext cx="4285899" cy="938927"/>
            </a:xfrm>
            <a:prstGeom prst="rect">
              <a:avLst/>
            </a:prstGeom>
            <a:solidFill>
              <a:srgbClr val="FFFFFF"/>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t"/>
            <a:lstStyle/>
            <a:p>
              <a:pPr marL="171450" indent="-171450">
                <a:buFont typeface="Arial"/>
                <a:buChar char="•"/>
              </a:pPr>
              <a:r>
                <a:rPr lang="en-GB" sz="500" dirty="0">
                  <a:solidFill>
                    <a:srgbClr val="000000"/>
                  </a:solidFill>
                  <a:cs typeface="Flama-Light"/>
                </a:rPr>
                <a:t>ABB is much more than power and automation</a:t>
              </a:r>
            </a:p>
            <a:p>
              <a:pPr marL="171450" indent="-171450">
                <a:buFont typeface="Arial"/>
                <a:buChar char="•"/>
              </a:pPr>
              <a:r>
                <a:rPr lang="en-GB" sz="500" dirty="0">
                  <a:solidFill>
                    <a:srgbClr val="000000"/>
                  </a:solidFill>
                  <a:cs typeface="Flama-Light"/>
                </a:rPr>
                <a:t>The APW customer is looking for more than P &amp; A</a:t>
              </a:r>
            </a:p>
            <a:p>
              <a:pPr marL="171450" indent="-171450">
                <a:buFont typeface="Arial"/>
                <a:buChar char="•"/>
              </a:pPr>
              <a:r>
                <a:rPr lang="en-GB" sz="500" dirty="0">
                  <a:solidFill>
                    <a:srgbClr val="000000"/>
                  </a:solidFill>
                  <a:cs typeface="Flama-Light"/>
                </a:rPr>
                <a:t>ABB (and APW) has always been about the customer</a:t>
              </a:r>
            </a:p>
            <a:p>
              <a:pPr marL="171450" indent="-171450">
                <a:buFont typeface="Arial"/>
                <a:buChar char="•"/>
              </a:pPr>
              <a:r>
                <a:rPr lang="en-GB" sz="500" dirty="0">
                  <a:solidFill>
                    <a:srgbClr val="000000"/>
                  </a:solidFill>
                  <a:latin typeface="+mj-lt"/>
                  <a:cs typeface="Flama-Light"/>
                </a:rPr>
                <a:t>More dialogue – understanding needs – hands-on learning</a:t>
              </a:r>
            </a:p>
            <a:p>
              <a:pPr marL="171450" indent="-171450">
                <a:buFont typeface="Arial"/>
                <a:buChar char="•"/>
              </a:pPr>
              <a:r>
                <a:rPr lang="en-GB" sz="500" dirty="0">
                  <a:solidFill>
                    <a:srgbClr val="000000"/>
                  </a:solidFill>
                  <a:cs typeface="Flama-Light"/>
                </a:rPr>
                <a:t>Together with customers we make progress happen</a:t>
              </a:r>
              <a:endParaRPr lang="en-GB" sz="500" dirty="0">
                <a:solidFill>
                  <a:srgbClr val="000000"/>
                </a:solidFill>
                <a:latin typeface="+mj-lt"/>
                <a:cs typeface="Flama-Light"/>
              </a:endParaRPr>
            </a:p>
          </p:txBody>
        </p:sp>
        <p:sp>
          <p:nvSpPr>
            <p:cNvPr id="15" name="Rectangle 14"/>
            <p:cNvSpPr/>
            <p:nvPr/>
          </p:nvSpPr>
          <p:spPr>
            <a:xfrm>
              <a:off x="1705072" y="5013508"/>
              <a:ext cx="4285899" cy="938927"/>
            </a:xfrm>
            <a:prstGeom prst="rect">
              <a:avLst/>
            </a:prstGeom>
            <a:solidFill>
              <a:srgbClr val="FFFFFF"/>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t" anchorCtr="0" forceAA="0" compatLnSpc="1">
              <a:prstTxWarp prst="textNoShape">
                <a:avLst/>
              </a:prstTxWarp>
              <a:noAutofit/>
            </a:bodyPr>
            <a:lstStyle/>
            <a:p>
              <a:pPr marL="171450" indent="-171450">
                <a:buFont typeface="Arial" charset="0"/>
                <a:buChar char="•"/>
              </a:pPr>
              <a:r>
                <a:rPr lang="en-GB" sz="500" dirty="0">
                  <a:solidFill>
                    <a:srgbClr val="000000"/>
                  </a:solidFill>
                  <a:latin typeface="+mj-lt"/>
                  <a:cs typeface="Flama-Light"/>
                </a:rPr>
                <a:t>Long history of strong partnerships and collaboration</a:t>
              </a:r>
            </a:p>
            <a:p>
              <a:pPr marL="171450" indent="-171450">
                <a:buFont typeface="Arial" charset="0"/>
                <a:buChar char="•"/>
              </a:pPr>
              <a:r>
                <a:rPr lang="en-GB" sz="500" dirty="0">
                  <a:solidFill>
                    <a:srgbClr val="000000"/>
                  </a:solidFill>
                  <a:latin typeface="+mj-lt"/>
                  <a:cs typeface="Flama-Light"/>
                </a:rPr>
                <a:t>APW has always been a ‘customer’ event</a:t>
              </a:r>
            </a:p>
            <a:p>
              <a:pPr marL="171450" indent="-171450">
                <a:buFont typeface="Arial" charset="0"/>
                <a:buChar char="•"/>
              </a:pPr>
              <a:r>
                <a:rPr lang="en-GB" sz="500" dirty="0">
                  <a:solidFill>
                    <a:srgbClr val="000000"/>
                  </a:solidFill>
                  <a:cs typeface="Flama-Light"/>
                </a:rPr>
                <a:t>Not just meeting ABB - networking with like-minded people</a:t>
              </a:r>
            </a:p>
            <a:p>
              <a:pPr marL="171450" indent="-171450">
                <a:buFont typeface="Arial" charset="0"/>
                <a:buChar char="•"/>
              </a:pPr>
              <a:r>
                <a:rPr lang="en-GB" sz="500" dirty="0">
                  <a:solidFill>
                    <a:srgbClr val="000000"/>
                  </a:solidFill>
                  <a:cs typeface="Flama-Light"/>
                </a:rPr>
                <a:t>Active and engaged Customer and Distributor Advisory Boards</a:t>
              </a:r>
            </a:p>
            <a:p>
              <a:endParaRPr lang="en-GB" sz="500" dirty="0">
                <a:solidFill>
                  <a:srgbClr val="000000"/>
                </a:solidFill>
                <a:cs typeface="Flama-Light"/>
              </a:endParaRPr>
            </a:p>
            <a:p>
              <a:endParaRPr lang="en-GB" sz="500" dirty="0">
                <a:solidFill>
                  <a:srgbClr val="000000"/>
                </a:solidFill>
                <a:cs typeface="Flama-Light"/>
              </a:endParaRPr>
            </a:p>
            <a:p>
              <a:endParaRPr lang="en-GB" sz="500" dirty="0">
                <a:solidFill>
                  <a:srgbClr val="000000"/>
                </a:solidFill>
                <a:latin typeface="+mj-lt"/>
                <a:cs typeface="Flama-Light"/>
              </a:endParaRPr>
            </a:p>
          </p:txBody>
        </p:sp>
        <p:sp>
          <p:nvSpPr>
            <p:cNvPr id="22" name="Rectangle 21"/>
            <p:cNvSpPr>
              <a:spLocks noChangeAspect="1"/>
            </p:cNvSpPr>
            <p:nvPr/>
          </p:nvSpPr>
          <p:spPr>
            <a:xfrm>
              <a:off x="1705074" y="2088738"/>
              <a:ext cx="1937459" cy="960355"/>
            </a:xfrm>
            <a:prstGeom prst="rect">
              <a:avLst/>
            </a:prstGeom>
            <a:solidFill>
              <a:srgbClr val="FFFFFF"/>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t" anchorCtr="0" forceAA="0" compatLnSpc="1">
              <a:prstTxWarp prst="textNoShape">
                <a:avLst/>
              </a:prstTxWarp>
              <a:noAutofit/>
            </a:bodyPr>
            <a:lstStyle/>
            <a:p>
              <a:r>
                <a:rPr lang="en-GB" sz="500" b="1" dirty="0">
                  <a:solidFill>
                    <a:srgbClr val="000000"/>
                  </a:solidFill>
                  <a:latin typeface="+mj-lt"/>
                  <a:cs typeface="Flama-Light"/>
                </a:rPr>
                <a:t>The Customer</a:t>
              </a:r>
            </a:p>
            <a:p>
              <a:r>
                <a:rPr lang="en-GB" sz="500" dirty="0">
                  <a:solidFill>
                    <a:srgbClr val="000000"/>
                  </a:solidFill>
                  <a:latin typeface="+mj-lt"/>
                  <a:cs typeface="Flama-Light"/>
                </a:rPr>
                <a:t>This name change is an alignment that recognises that APW has always been about the customer</a:t>
              </a:r>
            </a:p>
          </p:txBody>
        </p:sp>
        <p:sp>
          <p:nvSpPr>
            <p:cNvPr id="23" name="Rectangle 22"/>
            <p:cNvSpPr/>
            <p:nvPr/>
          </p:nvSpPr>
          <p:spPr>
            <a:xfrm>
              <a:off x="6091626" y="2088740"/>
              <a:ext cx="4171092" cy="3863695"/>
            </a:xfrm>
            <a:prstGeom prst="rect">
              <a:avLst/>
            </a:prstGeom>
            <a:solidFill>
              <a:srgbClr val="FFFFFF"/>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t" anchorCtr="0" forceAA="0" compatLnSpc="1">
              <a:prstTxWarp prst="textNoShape">
                <a:avLst/>
              </a:prstTxWarp>
              <a:noAutofit/>
            </a:bodyPr>
            <a:lstStyle/>
            <a:p>
              <a:r>
                <a:rPr lang="en-GB" sz="500" b="1" dirty="0">
                  <a:solidFill>
                    <a:srgbClr val="000000"/>
                  </a:solidFill>
                  <a:cs typeface="Flama-Light"/>
                </a:rPr>
                <a:t>CONTEXT</a:t>
              </a:r>
            </a:p>
            <a:p>
              <a:r>
                <a:rPr lang="en-GB" sz="500" dirty="0">
                  <a:solidFill>
                    <a:srgbClr val="000000"/>
                  </a:solidFill>
                  <a:cs typeface="Flama-Light"/>
                </a:rPr>
                <a:t>ABB has a long history in power and automation but today we do much more than this, delivering increasing industrial digitalization in partnership with our customers.</a:t>
              </a:r>
            </a:p>
            <a:p>
              <a:endParaRPr lang="en-GB" sz="500" dirty="0">
                <a:solidFill>
                  <a:srgbClr val="000000"/>
                </a:solidFill>
                <a:cs typeface="Flama-Light"/>
              </a:endParaRPr>
            </a:p>
            <a:p>
              <a:r>
                <a:rPr lang="en-GB" sz="500" dirty="0">
                  <a:solidFill>
                    <a:srgbClr val="000000"/>
                  </a:solidFill>
                  <a:cs typeface="Flama-Light"/>
                </a:rPr>
                <a:t>APW has always been an event that focuses on the customer, creating dialogue, providing hands-on training and sharing their insights and needs.</a:t>
              </a:r>
            </a:p>
            <a:p>
              <a:endParaRPr lang="en-GB" sz="500" dirty="0">
                <a:solidFill>
                  <a:srgbClr val="000000"/>
                </a:solidFill>
                <a:cs typeface="Flama-Light"/>
              </a:endParaRPr>
            </a:p>
            <a:p>
              <a:r>
                <a:rPr lang="en-GB" sz="500" b="1" dirty="0">
                  <a:solidFill>
                    <a:srgbClr val="000000"/>
                  </a:solidFill>
                  <a:cs typeface="Flama-Light"/>
                </a:rPr>
                <a:t>CHALLENGE</a:t>
              </a:r>
            </a:p>
            <a:p>
              <a:r>
                <a:rPr lang="en-GB" sz="500" dirty="0">
                  <a:solidFill>
                    <a:srgbClr val="000000"/>
                  </a:solidFill>
                  <a:cs typeface="Flama-Light"/>
                </a:rPr>
                <a:t>The name ”Automation and Power World” cannot stretch any further and fails to represent what it (and ABB) offers today</a:t>
              </a:r>
            </a:p>
            <a:p>
              <a:endParaRPr lang="en-GB" sz="500" dirty="0">
                <a:solidFill>
                  <a:srgbClr val="000000"/>
                </a:solidFill>
                <a:cs typeface="Flama-Light"/>
              </a:endParaRPr>
            </a:p>
            <a:p>
              <a:r>
                <a:rPr lang="en-GB" sz="500" b="1" dirty="0">
                  <a:solidFill>
                    <a:srgbClr val="000000"/>
                  </a:solidFill>
                  <a:cs typeface="Flama-Light"/>
                </a:rPr>
                <a:t>SOLUTION</a:t>
              </a:r>
            </a:p>
            <a:p>
              <a:r>
                <a:rPr lang="en-GB" sz="500" dirty="0">
                  <a:solidFill>
                    <a:srgbClr val="000000"/>
                  </a:solidFill>
                  <a:cs typeface="Flama-Light"/>
                </a:rPr>
                <a:t>Starting this year, APW will be renamed as ABB Customer World.</a:t>
              </a:r>
            </a:p>
            <a:p>
              <a:endParaRPr lang="en-GB" sz="500" dirty="0">
                <a:solidFill>
                  <a:srgbClr val="000000"/>
                </a:solidFill>
                <a:cs typeface="Flama-Light"/>
              </a:endParaRPr>
            </a:p>
            <a:p>
              <a:r>
                <a:rPr lang="en-GB" sz="500" b="1" dirty="0">
                  <a:solidFill>
                    <a:srgbClr val="000000"/>
                  </a:solidFill>
                  <a:cs typeface="Flama-Light"/>
                </a:rPr>
                <a:t>OUTCOME</a:t>
              </a:r>
            </a:p>
            <a:p>
              <a:r>
                <a:rPr lang="en-GB" sz="500" dirty="0">
                  <a:solidFill>
                    <a:srgbClr val="000000"/>
                  </a:solidFill>
                  <a:cs typeface="Flama-Light"/>
                </a:rPr>
                <a:t>We will keep the same great networking and learning events but showcase more ways for customers to navigate the increasingly interconnected world and use industrial digital technology to outperform.</a:t>
              </a:r>
            </a:p>
            <a:p>
              <a:endParaRPr lang="en-GB" sz="500" dirty="0">
                <a:solidFill>
                  <a:srgbClr val="000000"/>
                </a:solidFill>
                <a:cs typeface="Flama-Light"/>
              </a:endParaRPr>
            </a:p>
            <a:p>
              <a:endParaRPr lang="en-GB" sz="500" dirty="0">
                <a:solidFill>
                  <a:srgbClr val="000000"/>
                </a:solidFill>
                <a:cs typeface="Flama-Light"/>
              </a:endParaRPr>
            </a:p>
          </p:txBody>
        </p:sp>
      </p:grpSp>
      <p:pic>
        <p:nvPicPr>
          <p:cNvPr id="17" name="Picture 16"/>
          <p:cNvPicPr>
            <a:picLocks noChangeAspect="1"/>
          </p:cNvPicPr>
          <p:nvPr/>
        </p:nvPicPr>
        <p:blipFill>
          <a:blip r:embed="rId4"/>
          <a:stretch>
            <a:fillRect/>
          </a:stretch>
        </p:blipFill>
        <p:spPr>
          <a:xfrm>
            <a:off x="8599431" y="3460197"/>
            <a:ext cx="3306803" cy="2559432"/>
          </a:xfrm>
          <a:prstGeom prst="rect">
            <a:avLst/>
          </a:prstGeom>
          <a:ln>
            <a:solidFill>
              <a:srgbClr val="6E6E6E"/>
            </a:solidFill>
          </a:ln>
        </p:spPr>
      </p:pic>
    </p:spTree>
    <p:extLst>
      <p:ext uri="{BB962C8B-B14F-4D97-AF65-F5344CB8AC3E}">
        <p14:creationId xmlns:p14="http://schemas.microsoft.com/office/powerpoint/2010/main" val="1716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3"/>
          </p:nvPr>
        </p:nvSpPr>
        <p:spPr/>
        <p:txBody>
          <a:bodyPr/>
          <a:lstStyle/>
          <a:p>
            <a:r>
              <a:rPr lang="en-GB" noProof="0" dirty="0" smtClean="0"/>
              <a:t>Twitter announcement</a:t>
            </a:r>
            <a:endParaRPr lang="en-GB" noProof="0" dirty="0"/>
          </a:p>
        </p:txBody>
      </p:sp>
      <p:sp>
        <p:nvSpPr>
          <p:cNvPr id="6" name="Date Placeholder 5"/>
          <p:cNvSpPr>
            <a:spLocks noGrp="1"/>
          </p:cNvSpPr>
          <p:nvPr>
            <p:ph type="dt" sz="half" idx="14"/>
          </p:nvPr>
        </p:nvSpPr>
        <p:spPr/>
        <p:txBody>
          <a:bodyPr/>
          <a:lstStyle/>
          <a:p>
            <a:fld id="{4EFD912F-4CAD-4981-ABE2-658DEC1EDD8D}" type="datetime4">
              <a:rPr lang="en-US" smtClean="0"/>
              <a:t>January 27, 2017</a:t>
            </a:fld>
            <a:endParaRPr lang="en-US"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FED173A6-1A5D-4C6E-87DA-D22B7999147E}" type="slidenum">
              <a:rPr lang="en-US" smtClean="0"/>
              <a:t>7</a:t>
            </a:fld>
            <a:endParaRPr lang="en-US" dirty="0"/>
          </a:p>
        </p:txBody>
      </p:sp>
      <p:sp>
        <p:nvSpPr>
          <p:cNvPr id="3" name="Title 2"/>
          <p:cNvSpPr>
            <a:spLocks noGrp="1"/>
          </p:cNvSpPr>
          <p:nvPr>
            <p:ph type="title"/>
          </p:nvPr>
        </p:nvSpPr>
        <p:spPr/>
        <p:txBody>
          <a:bodyPr/>
          <a:lstStyle/>
          <a:p>
            <a:r>
              <a:rPr lang="en-GB" noProof="0" dirty="0" smtClean="0"/>
              <a:t>Example communication</a:t>
            </a:r>
            <a:endParaRPr lang="en-GB" noProof="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7088" t="16786" r="13769" b="33467"/>
          <a:stretch/>
        </p:blipFill>
        <p:spPr>
          <a:xfrm>
            <a:off x="1964724" y="1761128"/>
            <a:ext cx="8744248" cy="41523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50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noProof="0" dirty="0" smtClean="0"/>
              <a:t>   </a:t>
            </a:r>
            <a:endParaRPr lang="en-GB" noProof="0" dirty="0"/>
          </a:p>
        </p:txBody>
      </p:sp>
      <p:sp>
        <p:nvSpPr>
          <p:cNvPr id="20" name="Subtitle 19"/>
          <p:cNvSpPr>
            <a:spLocks noGrp="1"/>
          </p:cNvSpPr>
          <p:nvPr>
            <p:ph type="subTitle" idx="13"/>
          </p:nvPr>
        </p:nvSpPr>
        <p:spPr/>
        <p:txBody>
          <a:bodyPr/>
          <a:lstStyle/>
          <a:p>
            <a:r>
              <a:rPr lang="en-GB" noProof="0" dirty="0" smtClean="0"/>
              <a:t>2017 web page</a:t>
            </a:r>
            <a:endParaRPr lang="en-GB" noProof="0" dirty="0"/>
          </a:p>
        </p:txBody>
      </p:sp>
      <p:sp>
        <p:nvSpPr>
          <p:cNvPr id="6" name="Date Placeholder 5"/>
          <p:cNvSpPr>
            <a:spLocks noGrp="1"/>
          </p:cNvSpPr>
          <p:nvPr>
            <p:ph type="dt" sz="half" idx="14"/>
          </p:nvPr>
        </p:nvSpPr>
        <p:spPr/>
        <p:txBody>
          <a:bodyPr/>
          <a:lstStyle/>
          <a:p>
            <a:fld id="{4EFD912F-4CAD-4981-ABE2-658DEC1EDD8D}" type="datetime4">
              <a:rPr lang="en-US" smtClean="0"/>
              <a:t>January 27, 2017</a:t>
            </a:fld>
            <a:endParaRPr lang="en-US"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FED173A6-1A5D-4C6E-87DA-D22B7999147E}" type="slidenum">
              <a:rPr lang="en-US" smtClean="0"/>
              <a:t>8</a:t>
            </a:fld>
            <a:endParaRPr lang="en-US" dirty="0"/>
          </a:p>
        </p:txBody>
      </p:sp>
      <p:sp>
        <p:nvSpPr>
          <p:cNvPr id="3" name="Title 2"/>
          <p:cNvSpPr>
            <a:spLocks noGrp="1"/>
          </p:cNvSpPr>
          <p:nvPr>
            <p:ph type="title"/>
          </p:nvPr>
        </p:nvSpPr>
        <p:spPr/>
        <p:txBody>
          <a:bodyPr/>
          <a:lstStyle/>
          <a:p>
            <a:r>
              <a:rPr lang="en-GB" noProof="0" dirty="0" smtClean="0"/>
              <a:t>Example online change</a:t>
            </a:r>
            <a:endParaRPr lang="en-GB" noProof="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991" t="12821" r="36137" b="15209"/>
          <a:stretch/>
        </p:blipFill>
        <p:spPr>
          <a:xfrm>
            <a:off x="410626" y="1653325"/>
            <a:ext cx="3334279" cy="3595298"/>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38" t="13216" r="37131" b="16220"/>
          <a:stretch/>
        </p:blipFill>
        <p:spPr>
          <a:xfrm>
            <a:off x="4459684" y="1653324"/>
            <a:ext cx="3360651" cy="3595299"/>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1794292" y="5289938"/>
            <a:ext cx="646649" cy="342705"/>
          </a:xfrm>
          <a:prstGeom prst="rect">
            <a:avLst/>
          </a:prstGeom>
          <a:noFill/>
        </p:spPr>
        <p:txBody>
          <a:bodyPr wrap="none" lIns="72000" tIns="72000" rIns="72000" bIns="72000" rtlCol="0">
            <a:noAutofit/>
          </a:bodyPr>
          <a:lstStyle/>
          <a:p>
            <a:r>
              <a:rPr lang="en-US" sz="1200" b="1" dirty="0"/>
              <a:t>Today</a:t>
            </a:r>
          </a:p>
        </p:txBody>
      </p:sp>
      <p:sp>
        <p:nvSpPr>
          <p:cNvPr id="12" name="TextBox 11"/>
          <p:cNvSpPr txBox="1"/>
          <p:nvPr/>
        </p:nvSpPr>
        <p:spPr>
          <a:xfrm>
            <a:off x="5768301" y="5289938"/>
            <a:ext cx="646649" cy="342705"/>
          </a:xfrm>
          <a:prstGeom prst="rect">
            <a:avLst/>
          </a:prstGeom>
          <a:noFill/>
        </p:spPr>
        <p:txBody>
          <a:bodyPr wrap="none" lIns="72000" tIns="72000" rIns="72000" bIns="72000" rtlCol="0">
            <a:noAutofit/>
          </a:bodyPr>
          <a:lstStyle/>
          <a:p>
            <a:r>
              <a:rPr lang="en-US" sz="1200" b="1"/>
              <a:t>Pre-event</a:t>
            </a:r>
            <a:endParaRPr lang="en-US" sz="1200" b="1" dirty="0"/>
          </a:p>
        </p:txBody>
      </p:sp>
      <p:sp>
        <p:nvSpPr>
          <p:cNvPr id="13" name="TextBox 12"/>
          <p:cNvSpPr txBox="1"/>
          <p:nvPr/>
        </p:nvSpPr>
        <p:spPr>
          <a:xfrm>
            <a:off x="9848317" y="5289938"/>
            <a:ext cx="646649" cy="342705"/>
          </a:xfrm>
          <a:prstGeom prst="rect">
            <a:avLst/>
          </a:prstGeom>
          <a:noFill/>
        </p:spPr>
        <p:txBody>
          <a:bodyPr wrap="none" lIns="72000" tIns="72000" rIns="72000" bIns="72000" rtlCol="0">
            <a:noAutofit/>
          </a:bodyPr>
          <a:lstStyle/>
          <a:p>
            <a:r>
              <a:rPr lang="en-US" sz="1200" b="1" dirty="0"/>
              <a:t>Houston</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180" t="12419" r="37254" b="15715"/>
          <a:stretch/>
        </p:blipFill>
        <p:spPr>
          <a:xfrm>
            <a:off x="8535115" y="1649665"/>
            <a:ext cx="3273054" cy="3598958"/>
          </a:xfrm>
          <a:prstGeom prst="rect">
            <a:avLst/>
          </a:prstGeom>
          <a:effectLst>
            <a:outerShdw blurRad="50800" dist="38100" dir="2700000" algn="tl" rotWithShape="0">
              <a:prstClr val="black">
                <a:alpha val="40000"/>
              </a:prstClr>
            </a:outerShdw>
          </a:effectLst>
        </p:spPr>
      </p:pic>
      <p:cxnSp>
        <p:nvCxnSpPr>
          <p:cNvPr id="16" name="Straight Arrow Connector 15"/>
          <p:cNvCxnSpPr/>
          <p:nvPr/>
        </p:nvCxnSpPr>
        <p:spPr bwMode="gray">
          <a:xfrm>
            <a:off x="2403114" y="5824286"/>
            <a:ext cx="7452000" cy="0"/>
          </a:xfrm>
          <a:prstGeom prst="straightConnector1">
            <a:avLst/>
          </a:prstGeom>
          <a:noFill/>
          <a:ln w="19050" cap="flat" cmpd="sng" algn="ctr">
            <a:solidFill>
              <a:srgbClr val="C00000"/>
            </a:solidFill>
            <a:prstDash val="solid"/>
            <a:tailEnd type="triangle"/>
          </a:ln>
          <a:effectLst/>
        </p:spPr>
      </p:cxnSp>
    </p:spTree>
    <p:extLst>
      <p:ext uri="{BB962C8B-B14F-4D97-AF65-F5344CB8AC3E}">
        <p14:creationId xmlns:p14="http://schemas.microsoft.com/office/powerpoint/2010/main" val="96125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noProof="0" dirty="0" smtClean="0"/>
              <a:t>  </a:t>
            </a:r>
            <a:endParaRPr lang="en-GB" noProof="0" dirty="0"/>
          </a:p>
        </p:txBody>
      </p:sp>
      <p:sp>
        <p:nvSpPr>
          <p:cNvPr id="11" name="Subtitle 10"/>
          <p:cNvSpPr>
            <a:spLocks noGrp="1"/>
          </p:cNvSpPr>
          <p:nvPr>
            <p:ph type="subTitle" idx="13"/>
          </p:nvPr>
        </p:nvSpPr>
        <p:spPr/>
        <p:txBody>
          <a:bodyPr/>
          <a:lstStyle/>
          <a:p>
            <a:r>
              <a:rPr lang="en-GB" dirty="0" smtClean="0"/>
              <a:t>For instance on signage where an attendee may still be looking for APW</a:t>
            </a:r>
            <a:endParaRPr lang="en-GB" noProof="0" dirty="0"/>
          </a:p>
        </p:txBody>
      </p:sp>
      <p:sp>
        <p:nvSpPr>
          <p:cNvPr id="6" name="Date Placeholder 5"/>
          <p:cNvSpPr>
            <a:spLocks noGrp="1"/>
          </p:cNvSpPr>
          <p:nvPr>
            <p:ph type="dt" sz="half" idx="14"/>
          </p:nvPr>
        </p:nvSpPr>
        <p:spPr/>
        <p:txBody>
          <a:bodyPr/>
          <a:lstStyle/>
          <a:p>
            <a:fld id="{4EFD912F-4CAD-4981-ABE2-658DEC1EDD8D}" type="datetime4">
              <a:rPr lang="en-US" smtClean="0"/>
              <a:t>January 27, 2017</a:t>
            </a:fld>
            <a:endParaRPr lang="en-US"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FED173A6-1A5D-4C6E-87DA-D22B7999147E}" type="slidenum">
              <a:rPr lang="en-US" smtClean="0"/>
              <a:t>9</a:t>
            </a:fld>
            <a:endParaRPr lang="en-US" dirty="0"/>
          </a:p>
        </p:txBody>
      </p:sp>
      <p:sp>
        <p:nvSpPr>
          <p:cNvPr id="3" name="Title 2"/>
          <p:cNvSpPr>
            <a:spLocks noGrp="1"/>
          </p:cNvSpPr>
          <p:nvPr>
            <p:ph type="title"/>
          </p:nvPr>
        </p:nvSpPr>
        <p:spPr/>
        <p:txBody>
          <a:bodyPr/>
          <a:lstStyle/>
          <a:p>
            <a:r>
              <a:rPr lang="en-GB" noProof="0" dirty="0" smtClean="0"/>
              <a:t>Where needed, a reference to APW may be included</a:t>
            </a:r>
            <a:endParaRPr lang="en-GB" noProof="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30446" b="14923"/>
          <a:stretch/>
        </p:blipFill>
        <p:spPr>
          <a:xfrm>
            <a:off x="273808" y="1624928"/>
            <a:ext cx="4789682" cy="4155141"/>
          </a:xfrm>
          <a:prstGeom prst="rect">
            <a:avLst/>
          </a:prstGeom>
        </p:spPr>
      </p:pic>
      <p:sp>
        <p:nvSpPr>
          <p:cNvPr id="10" name="TextBox 9"/>
          <p:cNvSpPr txBox="1"/>
          <p:nvPr/>
        </p:nvSpPr>
        <p:spPr>
          <a:xfrm>
            <a:off x="193797" y="5750719"/>
            <a:ext cx="3258792" cy="302814"/>
          </a:xfrm>
          <a:prstGeom prst="rect">
            <a:avLst/>
          </a:prstGeom>
          <a:noFill/>
        </p:spPr>
        <p:txBody>
          <a:bodyPr wrap="none" lIns="72000" tIns="72000" rIns="72000" bIns="72000" rtlCol="0">
            <a:noAutofit/>
          </a:bodyPr>
          <a:lstStyle/>
          <a:p>
            <a:r>
              <a:rPr lang="en-US" sz="1200" b="1" dirty="0" smtClean="0"/>
              <a:t>Indicative visuals</a:t>
            </a:r>
            <a:endParaRPr lang="en-US" sz="1200" b="1"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45" r="-418" b="-1241"/>
          <a:stretch/>
        </p:blipFill>
        <p:spPr>
          <a:xfrm>
            <a:off x="5143501" y="1624928"/>
            <a:ext cx="6762734" cy="4212280"/>
          </a:xfrm>
          <a:prstGeom prst="rect">
            <a:avLst/>
          </a:prstGeom>
        </p:spPr>
      </p:pic>
    </p:spTree>
    <p:extLst>
      <p:ext uri="{BB962C8B-B14F-4D97-AF65-F5344CB8AC3E}">
        <p14:creationId xmlns:p14="http://schemas.microsoft.com/office/powerpoint/2010/main" val="32263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 Master">
  <a:themeElements>
    <a:clrScheme name="ABB">
      <a:dk1>
        <a:srgbClr val="000000"/>
      </a:dk1>
      <a:lt1>
        <a:srgbClr val="FFFFFF"/>
      </a:lt1>
      <a:dk2>
        <a:srgbClr val="D90000"/>
      </a:dk2>
      <a:lt2>
        <a:srgbClr val="FF000F"/>
      </a:lt2>
      <a:accent1>
        <a:srgbClr val="3C3C3C"/>
      </a:accent1>
      <a:accent2>
        <a:srgbClr val="505050"/>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lIns="72000" tIns="72000" rIns="72000" bIns="72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1065</Words>
  <Application>Microsoft Macintosh PowerPoint</Application>
  <PresentationFormat>Custom</PresentationFormat>
  <Paragraphs>125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ABB Master</vt:lpstr>
      <vt:lpstr>APW has a new name</vt:lpstr>
      <vt:lpstr>A new name for APW for Houston 2017</vt:lpstr>
      <vt:lpstr>Three reasons why ‘Customer World’</vt:lpstr>
      <vt:lpstr>What this will mean for Houston 2017</vt:lpstr>
      <vt:lpstr>How we are making the transition</vt:lpstr>
      <vt:lpstr>All you need will be available from “Promotion-in-a-box”</vt:lpstr>
      <vt:lpstr>Example communication</vt:lpstr>
      <vt:lpstr>Example online change</vt:lpstr>
      <vt:lpstr>Where needed, a reference to APW may be included</vt:lpstr>
      <vt:lpstr>Q&amp;A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dc:creator>
  <cp:lastModifiedBy>David</cp:lastModifiedBy>
  <cp:revision>168</cp:revision>
  <dcterms:created xsi:type="dcterms:W3CDTF">2016-10-27T06:56:12Z</dcterms:created>
  <dcterms:modified xsi:type="dcterms:W3CDTF">2017-01-27T21:56:10Z</dcterms:modified>
</cp:coreProperties>
</file>