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74" r:id="rId4"/>
  </p:sldMasterIdLst>
  <p:notesMasterIdLst>
    <p:notesMasterId r:id="rId6"/>
  </p:notesMasterIdLst>
  <p:sldIdLst>
    <p:sldId id="3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Geneva"/>
        <a:cs typeface="Genev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9519"/>
    <a:srgbClr val="908200"/>
    <a:srgbClr val="6EB440"/>
    <a:srgbClr val="3B6D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49" autoAdjust="0"/>
    <p:restoredTop sz="60036" autoAdjust="0"/>
  </p:normalViewPr>
  <p:slideViewPr>
    <p:cSldViewPr>
      <p:cViewPr varScale="1">
        <p:scale>
          <a:sx n="156" d="100"/>
          <a:sy n="156" d="100"/>
        </p:scale>
        <p:origin x="-112" y="-3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Geneva" pitchFamily="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Geneva" pitchFamily="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Geneva" pitchFamily="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Geneva" pitchFamily="8" charset="-128"/>
                <a:cs typeface="+mn-cs"/>
              </a:defRPr>
            </a:lvl1pPr>
          </a:lstStyle>
          <a:p>
            <a:pPr>
              <a:defRPr/>
            </a:pPr>
            <a:fld id="{69244B70-7920-48BF-91D3-E6BE6A6739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0753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8" charset="-128"/>
        <a:cs typeface="Geneva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8" charset="-128"/>
        <a:cs typeface="Geneva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8" charset="-128"/>
        <a:cs typeface="Geneva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8" charset="-128"/>
        <a:cs typeface="Geneva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8" charset="-128"/>
        <a:cs typeface="Geneva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png"/><Relationship Id="rId6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indshare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0" y="3800475"/>
            <a:ext cx="9144000" cy="23622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36" name="Title 1"/>
          <p:cNvSpPr>
            <a:spLocks noGrp="1"/>
          </p:cNvSpPr>
          <p:nvPr>
            <p:ph type="ctrTitle"/>
          </p:nvPr>
        </p:nvSpPr>
        <p:spPr>
          <a:xfrm>
            <a:off x="605790" y="1628775"/>
            <a:ext cx="7955280" cy="1319651"/>
          </a:xfrm>
        </p:spPr>
        <p:txBody>
          <a:bodyPr lIns="0" tIns="0" rIns="0" bIns="0" anchor="b" anchorCtr="0"/>
          <a:lstStyle>
            <a:lvl1pPr algn="l">
              <a:lnSpc>
                <a:spcPts val="4200"/>
              </a:lnSpc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7" name="Subtitle 2"/>
          <p:cNvSpPr>
            <a:spLocks noGrp="1"/>
          </p:cNvSpPr>
          <p:nvPr>
            <p:ph type="subTitle" idx="1"/>
          </p:nvPr>
        </p:nvSpPr>
        <p:spPr>
          <a:xfrm>
            <a:off x="615315" y="3022357"/>
            <a:ext cx="7955280" cy="873368"/>
          </a:xfrm>
        </p:spPr>
        <p:txBody>
          <a:bodyPr lIns="0" tIns="0" rIns="0" bIns="0" anchor="t" anchorCtr="0"/>
          <a:lstStyle>
            <a:lvl1pPr marL="0" indent="0" algn="l">
              <a:lnSpc>
                <a:spcPts val="2600"/>
              </a:lnSpc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38" name="Picture 41" descr="ppt_image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635774" y="4113753"/>
            <a:ext cx="2194560" cy="2194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10" descr="ppt_image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2308362" y="4113753"/>
            <a:ext cx="2194560" cy="2194560"/>
          </a:xfrm>
          <a:prstGeom prst="roundRect">
            <a:avLst>
              <a:gd name="adj" fmla="val 126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40" name="Picture 11" descr="ppt_image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-19050" y="4113753"/>
            <a:ext cx="2194560" cy="2194560"/>
          </a:xfrm>
          <a:prstGeom prst="roundRect">
            <a:avLst>
              <a:gd name="adj" fmla="val 1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41" name="Picture 40" descr="ppt_images5b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6963187" y="4113753"/>
            <a:ext cx="2194560" cy="2194560"/>
          </a:xfrm>
          <a:prstGeom prst="roundRect">
            <a:avLst>
              <a:gd name="adj" fmla="val 1261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42" name="Slide Number Placeholder 3"/>
          <p:cNvSpPr txBox="1">
            <a:spLocks/>
          </p:cNvSpPr>
          <p:nvPr/>
        </p:nvSpPr>
        <p:spPr>
          <a:xfrm>
            <a:off x="4879775" y="6473380"/>
            <a:ext cx="4038600" cy="19685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 smtClean="0">
                <a:solidFill>
                  <a:schemeClr val="accent2"/>
                </a:solidFill>
                <a:ea typeface="ＭＳ Ｐゴシック" pitchFamily="-108" charset="-128"/>
                <a:cs typeface="ＭＳ Ｐゴシック" pitchFamily="-108" charset="-128"/>
              </a:rPr>
              <a:t>©2013</a:t>
            </a:r>
            <a:r>
              <a:rPr lang="en-US" sz="900" baseline="0" dirty="0" smtClean="0">
                <a:solidFill>
                  <a:schemeClr val="accent2"/>
                </a:solidFill>
                <a:ea typeface="ＭＳ Ｐゴシック" pitchFamily="-108" charset="-128"/>
                <a:cs typeface="ＭＳ Ｐゴシック" pitchFamily="-108" charset="-128"/>
              </a:rPr>
              <a:t> </a:t>
            </a:r>
            <a:r>
              <a:rPr lang="en-US" sz="900" dirty="0" smtClean="0">
                <a:solidFill>
                  <a:schemeClr val="accent2"/>
                </a:solidFill>
                <a:ea typeface="ＭＳ Ｐゴシック" pitchFamily="-108" charset="-128"/>
                <a:cs typeface="ＭＳ Ｐゴシック" pitchFamily="-108" charset="-128"/>
              </a:rPr>
              <a:t> | 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ＭＳ Ｐゴシック" pitchFamily="-108" charset="-128"/>
                <a:cs typeface="ＭＳ Ｐゴシック" pitchFamily="-108" charset="-128"/>
              </a:rPr>
              <a:t>Commercial in Confidence | Proprietary to Ventyx, an ABB company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0"/>
            <a:ext cx="9144000" cy="2257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US" dirty="0" smtClean="0">
              <a:solidFill>
                <a:schemeClr val="bg1"/>
              </a:solidFill>
            </a:endParaRPr>
          </a:p>
        </p:txBody>
      </p:sp>
      <p:pic>
        <p:nvPicPr>
          <p:cNvPr id="15" name="Picture 14" descr="white-clear.pn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624840" y="838200"/>
            <a:ext cx="3388659" cy="6400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ntyx Divider Yellow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510" y="2667000"/>
            <a:ext cx="7806690" cy="533400"/>
          </a:xfrm>
        </p:spPr>
        <p:txBody>
          <a:bodyPr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650875" y="3124200"/>
            <a:ext cx="7807325" cy="457200"/>
          </a:xfrm>
        </p:spPr>
        <p:txBody>
          <a:bodyPr/>
          <a:lstStyle>
            <a:lvl1pPr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5867400" y="6485255"/>
            <a:ext cx="3117850" cy="1968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fld id="{099DE76E-27E5-4EAA-B48F-65B5AA50FE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6" name="Picture 15" descr="WindowPan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43325" y="371475"/>
            <a:ext cx="5029200" cy="5029200"/>
          </a:xfrm>
          <a:prstGeom prst="rect">
            <a:avLst/>
          </a:prstGeom>
        </p:spPr>
      </p:pic>
    </p:spTree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ntyx Standar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2850" cy="4986338"/>
          </a:xfrm>
        </p:spPr>
        <p:txBody>
          <a:bodyPr/>
          <a:lstStyle>
            <a:lvl1pPr>
              <a:lnSpc>
                <a:spcPct val="90000"/>
              </a:lnSpc>
              <a:spcBef>
                <a:spcPts val="400"/>
              </a:spcBef>
              <a:defRPr sz="2600">
                <a:solidFill>
                  <a:schemeClr val="tx1"/>
                </a:solidFill>
              </a:defRPr>
            </a:lvl1pPr>
            <a:lvl2pPr>
              <a:lnSpc>
                <a:spcPct val="90000"/>
              </a:lnSpc>
              <a:spcBef>
                <a:spcPts val="4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</a:defRPr>
            </a:lvl2pPr>
            <a:lvl3pPr>
              <a:lnSpc>
                <a:spcPct val="90000"/>
              </a:lnSpc>
              <a:spcBef>
                <a:spcPts val="400"/>
              </a:spcBef>
              <a:buClr>
                <a:schemeClr val="tx1"/>
              </a:buClr>
              <a:buFont typeface="Wingdings" pitchFamily="2" charset="2"/>
              <a:buChar char="§"/>
              <a:defRPr sz="2200">
                <a:solidFill>
                  <a:schemeClr val="tx1"/>
                </a:solidFill>
              </a:defRPr>
            </a:lvl3pPr>
            <a:lvl4pPr>
              <a:lnSpc>
                <a:spcPct val="90000"/>
              </a:lnSpc>
              <a:spcBef>
                <a:spcPts val="4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</a:defRPr>
            </a:lvl4pPr>
            <a:lvl5pPr>
              <a:lnSpc>
                <a:spcPct val="90000"/>
              </a:lnSpc>
              <a:spcBef>
                <a:spcPts val="400"/>
              </a:spcBef>
              <a:buClr>
                <a:schemeClr val="tx1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52399" y="66675"/>
            <a:ext cx="8844952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5867400" y="6485255"/>
            <a:ext cx="3117850" cy="1968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>
                <a:ea typeface="ＭＳ Ｐゴシック" pitchFamily="-108" charset="-128"/>
                <a:cs typeface="ＭＳ Ｐゴシック" pitchFamily="-108" charset="-128"/>
              </a:rPr>
              <a:t>Confidential  | ©2012 Ventyx, an ABB company  </a:t>
            </a:r>
            <a:r>
              <a:rPr lang="en-US" smtClean="0">
                <a:ea typeface="ＭＳ Ｐゴシック" pitchFamily="-108" charset="-128"/>
                <a:cs typeface="Calibri" pitchFamily="-108" charset="0"/>
              </a:rPr>
              <a:t>|  </a:t>
            </a:r>
            <a:fld id="{CF8813C8-33AD-4310-A888-271999FFC69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ntyx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" y="66675"/>
            <a:ext cx="8844951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399" y="1143000"/>
            <a:ext cx="4310064" cy="4983163"/>
          </a:xfrm>
        </p:spPr>
        <p:txBody>
          <a:bodyPr/>
          <a:lstStyle>
            <a:lvl1pPr>
              <a:lnSpc>
                <a:spcPct val="90000"/>
              </a:lnSpc>
              <a:defRPr sz="2400">
                <a:solidFill>
                  <a:schemeClr val="tx1"/>
                </a:solidFill>
              </a:defRPr>
            </a:lvl1pPr>
            <a:lvl2pPr>
              <a:lnSpc>
                <a:spcPct val="90000"/>
              </a:lnSpc>
              <a:defRPr sz="2200">
                <a:solidFill>
                  <a:schemeClr val="tx1"/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/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/>
                </a:solidFill>
              </a:defRPr>
            </a:lvl4pPr>
            <a:lvl5pPr>
              <a:lnSpc>
                <a:spcPct val="90000"/>
              </a:lnSpc>
              <a:defRPr sz="16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8363" y="1143000"/>
            <a:ext cx="4306887" cy="4983163"/>
          </a:xfrm>
        </p:spPr>
        <p:txBody>
          <a:bodyPr/>
          <a:lstStyle>
            <a:lvl1pPr>
              <a:lnSpc>
                <a:spcPct val="90000"/>
              </a:lnSpc>
              <a:defRPr sz="2400">
                <a:solidFill>
                  <a:schemeClr val="tx1"/>
                </a:solidFill>
              </a:defRPr>
            </a:lvl1pPr>
            <a:lvl2pPr>
              <a:lnSpc>
                <a:spcPct val="90000"/>
              </a:lnSpc>
              <a:defRPr sz="2200">
                <a:solidFill>
                  <a:schemeClr val="tx1"/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/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/>
                </a:solidFill>
              </a:defRPr>
            </a:lvl4pPr>
            <a:lvl5pPr>
              <a:lnSpc>
                <a:spcPct val="90000"/>
              </a:lnSpc>
              <a:defRPr sz="16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10"/>
          </p:nvPr>
        </p:nvSpPr>
        <p:spPr>
          <a:xfrm>
            <a:off x="5867400" y="6485255"/>
            <a:ext cx="3117850" cy="1968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>
                <a:ea typeface="ＭＳ Ｐゴシック" pitchFamily="-108" charset="-128"/>
                <a:cs typeface="ＭＳ Ｐゴシック" pitchFamily="-108" charset="-128"/>
              </a:rPr>
              <a:t>Confidential  | ©2012 Ventyx, an ABB company  </a:t>
            </a:r>
            <a:r>
              <a:rPr lang="en-US" smtClean="0">
                <a:ea typeface="ＭＳ Ｐゴシック" pitchFamily="-108" charset="-128"/>
                <a:cs typeface="Calibri" pitchFamily="-108" charset="0"/>
              </a:rPr>
              <a:t>|  </a:t>
            </a:r>
            <a:fld id="{CF8813C8-33AD-4310-A888-271999FFC69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ntyx Two Column w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" y="66675"/>
            <a:ext cx="8853578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43000"/>
            <a:ext cx="4297680" cy="533400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676400"/>
            <a:ext cx="4297680" cy="4452938"/>
          </a:xfrm>
        </p:spPr>
        <p:txBody>
          <a:bodyPr/>
          <a:lstStyle>
            <a:lvl1pPr>
              <a:lnSpc>
                <a:spcPct val="90000"/>
              </a:lnSpc>
              <a:defRPr sz="2200">
                <a:solidFill>
                  <a:schemeClr val="tx1"/>
                </a:solidFill>
              </a:defRPr>
            </a:lvl1pPr>
            <a:lvl2pPr>
              <a:lnSpc>
                <a:spcPct val="90000"/>
              </a:lnSpc>
              <a:defRPr sz="2000">
                <a:solidFill>
                  <a:schemeClr val="tx1"/>
                </a:solidFill>
              </a:defRPr>
            </a:lvl2pPr>
            <a:lvl3pPr>
              <a:lnSpc>
                <a:spcPct val="90000"/>
              </a:lnSpc>
              <a:defRPr sz="1800">
                <a:solidFill>
                  <a:schemeClr val="tx1"/>
                </a:solidFill>
              </a:defRPr>
            </a:lvl3pPr>
            <a:lvl4pPr>
              <a:lnSpc>
                <a:spcPct val="90000"/>
              </a:lnSpc>
              <a:defRPr sz="1600">
                <a:solidFill>
                  <a:schemeClr val="tx1"/>
                </a:solidFill>
              </a:defRPr>
            </a:lvl4pPr>
            <a:lvl5pPr>
              <a:lnSpc>
                <a:spcPct val="90000"/>
              </a:lnSpc>
              <a:defRPr sz="14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78362" y="1143000"/>
            <a:ext cx="4306887" cy="533400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8362" y="1676400"/>
            <a:ext cx="4306887" cy="4452938"/>
          </a:xfrm>
        </p:spPr>
        <p:txBody>
          <a:bodyPr/>
          <a:lstStyle>
            <a:lvl1pPr>
              <a:lnSpc>
                <a:spcPct val="90000"/>
              </a:lnSpc>
              <a:defRPr sz="2200">
                <a:solidFill>
                  <a:schemeClr val="tx1"/>
                </a:solidFill>
              </a:defRPr>
            </a:lvl1pPr>
            <a:lvl2pPr>
              <a:lnSpc>
                <a:spcPct val="90000"/>
              </a:lnSpc>
              <a:defRPr sz="2000">
                <a:solidFill>
                  <a:schemeClr val="tx1"/>
                </a:solidFill>
              </a:defRPr>
            </a:lvl2pPr>
            <a:lvl3pPr>
              <a:lnSpc>
                <a:spcPct val="90000"/>
              </a:lnSpc>
              <a:defRPr sz="1800">
                <a:solidFill>
                  <a:schemeClr val="tx1"/>
                </a:solidFill>
              </a:defRPr>
            </a:lvl3pPr>
            <a:lvl4pPr>
              <a:lnSpc>
                <a:spcPct val="90000"/>
              </a:lnSpc>
              <a:defRPr sz="1600">
                <a:solidFill>
                  <a:schemeClr val="tx1"/>
                </a:solidFill>
              </a:defRPr>
            </a:lvl4pPr>
            <a:lvl5pPr>
              <a:lnSpc>
                <a:spcPct val="90000"/>
              </a:lnSpc>
              <a:defRPr sz="14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18"/>
          <p:cNvSpPr>
            <a:spLocks noGrp="1"/>
          </p:cNvSpPr>
          <p:nvPr>
            <p:ph type="sldNum" sz="quarter" idx="10"/>
          </p:nvPr>
        </p:nvSpPr>
        <p:spPr>
          <a:xfrm>
            <a:off x="5867400" y="6485255"/>
            <a:ext cx="3117850" cy="1968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>
                <a:ea typeface="ＭＳ Ｐゴシック" pitchFamily="-108" charset="-128"/>
                <a:cs typeface="ＭＳ Ｐゴシック" pitchFamily="-108" charset="-128"/>
              </a:rPr>
              <a:t>Confidential  | ©2012 Ventyx, an ABB company  </a:t>
            </a:r>
            <a:r>
              <a:rPr lang="en-US" smtClean="0">
                <a:ea typeface="ＭＳ Ｐゴシック" pitchFamily="-108" charset="-128"/>
                <a:cs typeface="Calibri" pitchFamily="-108" charset="0"/>
              </a:rPr>
              <a:t>|  </a:t>
            </a:r>
            <a:fld id="{CF8813C8-33AD-4310-A888-271999FFC69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entyx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8" y="66675"/>
            <a:ext cx="8827699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10"/>
          </p:nvPr>
        </p:nvSpPr>
        <p:spPr>
          <a:xfrm>
            <a:off x="5867400" y="6485255"/>
            <a:ext cx="3117850" cy="1968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>
                <a:ea typeface="ＭＳ Ｐゴシック" pitchFamily="-108" charset="-128"/>
                <a:cs typeface="ＭＳ Ｐゴシック" pitchFamily="-108" charset="-128"/>
              </a:rPr>
              <a:t>Confidential  | ©2012 Ventyx, an ABB company  </a:t>
            </a:r>
            <a:r>
              <a:rPr lang="en-US" smtClean="0">
                <a:ea typeface="ＭＳ Ｐゴシック" pitchFamily="-108" charset="-128"/>
                <a:cs typeface="Calibri" pitchFamily="-108" charset="0"/>
              </a:rPr>
              <a:t>|  </a:t>
            </a:r>
            <a:fld id="{CF8813C8-33AD-4310-A888-271999FFC69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ntyx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5867400" y="6485255"/>
            <a:ext cx="3117850" cy="1968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99DE76E-27E5-4EAA-B48F-65B5AA50FE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ntyx Divider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510" y="2667000"/>
            <a:ext cx="7806690" cy="533400"/>
          </a:xfrm>
        </p:spPr>
        <p:txBody>
          <a:bodyPr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650875" y="3124200"/>
            <a:ext cx="7807325" cy="457200"/>
          </a:xfrm>
        </p:spPr>
        <p:txBody>
          <a:bodyPr/>
          <a:lstStyle>
            <a:lvl1pPr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5" name="Picture 14" descr="WindowPan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43325" y="371475"/>
            <a:ext cx="5029200" cy="5029200"/>
          </a:xfrm>
          <a:prstGeom prst="rect">
            <a:avLst/>
          </a:prstGeom>
        </p:spPr>
      </p:pic>
      <p:sp>
        <p:nvSpPr>
          <p:cNvPr id="18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5867400" y="6485255"/>
            <a:ext cx="3117850" cy="1968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099DE76E-27E5-4EAA-B48F-65B5AA50FE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ntyx Divider Sla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510" y="2667000"/>
            <a:ext cx="7806690" cy="533400"/>
          </a:xfrm>
        </p:spPr>
        <p:txBody>
          <a:bodyPr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650875" y="3124200"/>
            <a:ext cx="7807325" cy="457200"/>
          </a:xfrm>
        </p:spPr>
        <p:txBody>
          <a:bodyPr/>
          <a:lstStyle>
            <a:lvl1pPr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 descr="WindowPan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43325" y="371475"/>
            <a:ext cx="5029200" cy="5029200"/>
          </a:xfrm>
          <a:prstGeom prst="rect">
            <a:avLst/>
          </a:prstGeom>
        </p:spPr>
      </p:pic>
      <p:sp>
        <p:nvSpPr>
          <p:cNvPr id="11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5867400" y="6485255"/>
            <a:ext cx="3117850" cy="1968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099DE76E-27E5-4EAA-B48F-65B5AA50FE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ntyx Divider Orang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510" y="2667000"/>
            <a:ext cx="7806690" cy="533400"/>
          </a:xfrm>
        </p:spPr>
        <p:txBody>
          <a:bodyPr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650875" y="3124200"/>
            <a:ext cx="7807325" cy="457200"/>
          </a:xfrm>
        </p:spPr>
        <p:txBody>
          <a:bodyPr/>
          <a:lstStyle>
            <a:lvl1pPr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8" name="Picture 7" descr="WindowPan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43325" y="371475"/>
            <a:ext cx="5029200" cy="5029200"/>
          </a:xfrm>
          <a:prstGeom prst="rect">
            <a:avLst/>
          </a:prstGeom>
        </p:spPr>
      </p:pic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5867400" y="6485255"/>
            <a:ext cx="3117850" cy="1968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accent5"/>
                </a:solidFill>
              </a:defRPr>
            </a:lvl1pPr>
          </a:lstStyle>
          <a:p>
            <a:pPr>
              <a:defRPr/>
            </a:pPr>
            <a:fld id="{099DE76E-27E5-4EAA-B48F-65B5AA50FE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6309360"/>
            <a:ext cx="9144000" cy="5486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2399" y="66675"/>
            <a:ext cx="885357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91440" rIns="91440" bIns="914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143000"/>
            <a:ext cx="8832850" cy="498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990600"/>
            <a:ext cx="9144000" cy="1588"/>
          </a:xfrm>
          <a:prstGeom prst="line">
            <a:avLst/>
          </a:prstGeom>
          <a:ln w="12700">
            <a:solidFill>
              <a:srgbClr val="D2D2D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0" y="990600"/>
            <a:ext cx="9144000" cy="1588"/>
          </a:xfrm>
          <a:prstGeom prst="line">
            <a:avLst/>
          </a:prstGeom>
          <a:ln w="12700">
            <a:solidFill>
              <a:srgbClr val="D2D2D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white-clear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253365" y="6457950"/>
            <a:ext cx="1452282" cy="27432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</p:sldLayoutIdLst>
  <p:hf hdr="0" dt="0"/>
  <p:txStyles>
    <p:titleStyle>
      <a:lvl1pPr algn="l" defTabSz="457200" rtl="0" eaLnBrk="1" fontAlgn="base" hangingPunct="1">
        <a:lnSpc>
          <a:spcPts val="3400"/>
        </a:lnSpc>
        <a:spcBef>
          <a:spcPct val="0"/>
        </a:spcBef>
        <a:spcAft>
          <a:spcPct val="0"/>
        </a:spcAft>
        <a:defRPr sz="3200" kern="1200">
          <a:solidFill>
            <a:srgbClr val="0094E2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rgbClr val="0094E2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rgbClr val="0094E2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rgbClr val="0094E2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rgbClr val="0094E2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rgbClr val="0094E2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rgbClr val="0094E2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rgbClr val="0094E2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rgbClr val="0094E2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9pPr>
    </p:titleStyle>
    <p:bodyStyle>
      <a:lvl1pPr marL="342900" indent="-342900" algn="l" defTabSz="457200" rtl="0" eaLnBrk="1" fontAlgn="base" hangingPunct="1">
        <a:lnSpc>
          <a:spcPct val="90000"/>
        </a:lnSpc>
        <a:spcBef>
          <a:spcPts val="4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 sz="2600" kern="1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defTabSz="457200" rtl="0" eaLnBrk="1" fontAlgn="base" hangingPunct="1">
        <a:lnSpc>
          <a:spcPct val="90000"/>
        </a:lnSpc>
        <a:spcBef>
          <a:spcPts val="4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"/>
        <a:defRPr sz="24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2pPr>
      <a:lvl3pPr marL="1143000" indent="-228600" algn="l" defTabSz="457200" rtl="0" eaLnBrk="1" fontAlgn="base" hangingPunct="1">
        <a:lnSpc>
          <a:spcPct val="90000"/>
        </a:lnSpc>
        <a:spcBef>
          <a:spcPts val="4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"/>
        <a:defRPr sz="22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3pPr>
      <a:lvl4pPr marL="1600200" indent="-228600" algn="l" defTabSz="457200" rtl="0" eaLnBrk="1" fontAlgn="base" hangingPunct="1">
        <a:lnSpc>
          <a:spcPct val="90000"/>
        </a:lnSpc>
        <a:spcBef>
          <a:spcPts val="4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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4pPr>
      <a:lvl5pPr marL="2057400" indent="-228600" algn="l" defTabSz="457200" rtl="0" eaLnBrk="1" fontAlgn="base" hangingPunct="1">
        <a:lnSpc>
          <a:spcPct val="90000"/>
        </a:lnSpc>
        <a:spcBef>
          <a:spcPts val="4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"/>
        <a:defRPr sz="18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bb.com/apw" TargetMode="External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a typeface="ＭＳ Ｐゴシック" pitchFamily="-108" charset="-128"/>
                <a:cs typeface="ＭＳ Ｐゴシック" pitchFamily="-108" charset="-128"/>
              </a:rPr>
              <a:t>Confidential  | ©2012 Ventyx, an ABB company  </a:t>
            </a:r>
            <a:r>
              <a:rPr lang="en-US" smtClean="0">
                <a:ea typeface="ＭＳ Ｐゴシック" pitchFamily="-108" charset="-128"/>
                <a:cs typeface="Calibri" pitchFamily="-108" charset="0"/>
              </a:rPr>
              <a:t>|  </a:t>
            </a:r>
            <a:fld id="{CF8813C8-33AD-4310-A888-271999FFC69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Arial" charset="0"/>
                <a:ea typeface="ＭＳ Ｐゴシック" charset="0"/>
                <a:cs typeface="Arial" charset="0"/>
              </a:rPr>
              <a:t>ABB Automation &amp; Power World</a:t>
            </a:r>
            <a:r>
              <a:rPr lang="en-US" dirty="0">
                <a:latin typeface="Arial" charset="0"/>
                <a:ea typeface="ＭＳ Ｐゴシック" charset="0"/>
                <a:cs typeface="Arial" charset="0"/>
              </a:rPr>
              <a:t/>
            </a:r>
            <a:br>
              <a:rPr lang="en-US" dirty="0">
                <a:latin typeface="Arial" charset="0"/>
                <a:ea typeface="ＭＳ Ｐゴシック" charset="0"/>
                <a:cs typeface="Arial" charset="0"/>
              </a:rPr>
            </a:br>
            <a:r>
              <a:rPr lang="en-US" dirty="0">
                <a:solidFill>
                  <a:schemeClr val="accent2"/>
                </a:solidFill>
              </a:rPr>
              <a:t>Harnessing the power of change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4294967295"/>
          </p:nvPr>
        </p:nvSpPr>
        <p:spPr>
          <a:xfrm>
            <a:off x="3505199" y="1143000"/>
            <a:ext cx="5480051" cy="4983163"/>
          </a:xfrm>
          <a:prstGeom prst="rect">
            <a:avLst/>
          </a:prstGeom>
        </p:spPr>
        <p:txBody>
          <a:bodyPr/>
          <a:lstStyle/>
          <a:p>
            <a:pPr marL="0" lvl="0" indent="0">
              <a:buClr>
                <a:srgbClr val="9A2801"/>
              </a:buClr>
              <a:buNone/>
              <a:defRPr/>
            </a:pPr>
            <a:r>
              <a:rPr lang="en-US" sz="2400" dirty="0">
                <a:solidFill>
                  <a:srgbClr val="254061"/>
                </a:solidFill>
                <a:latin typeface="+mj-lt"/>
              </a:rPr>
              <a:t>Save the date for this “must attend” event</a:t>
            </a:r>
            <a:r>
              <a:rPr lang="en-US" sz="2400" dirty="0">
                <a:solidFill>
                  <a:srgbClr val="BF4500"/>
                </a:solidFill>
                <a:latin typeface="+mj-lt"/>
              </a:rPr>
              <a:t/>
            </a:r>
            <a:br>
              <a:rPr lang="en-US" sz="2400" dirty="0">
                <a:solidFill>
                  <a:srgbClr val="BF4500"/>
                </a:solidFill>
                <a:latin typeface="+mj-lt"/>
              </a:rPr>
            </a:br>
            <a:r>
              <a:rPr lang="en-US" sz="2400" dirty="0">
                <a:solidFill>
                  <a:schemeClr val="accent2"/>
                </a:solidFill>
                <a:latin typeface="+mj-lt"/>
              </a:rPr>
              <a:t>March 2-5, 2015 | Houston, Texas</a:t>
            </a:r>
          </a:p>
          <a:p>
            <a:r>
              <a:rPr lang="en-US" sz="2000" dirty="0"/>
              <a:t>Be part of the largest educational experience in North America</a:t>
            </a:r>
          </a:p>
          <a:p>
            <a:r>
              <a:rPr lang="en-US" sz="2000" dirty="0"/>
              <a:t>NEW for 2015: </a:t>
            </a:r>
            <a:r>
              <a:rPr lang="en-US" sz="2000" dirty="0">
                <a:solidFill>
                  <a:schemeClr val="accent1"/>
                </a:solidFill>
              </a:rPr>
              <a:t>No conference registration fee</a:t>
            </a:r>
          </a:p>
          <a:p>
            <a:r>
              <a:rPr lang="en-US" sz="2000" dirty="0"/>
              <a:t>Technology &amp; Solution Center - see it all in one place: products, experts, solutions</a:t>
            </a:r>
          </a:p>
          <a:p>
            <a:r>
              <a:rPr lang="en-US" sz="2000" dirty="0"/>
              <a:t>Daily keynote headline sessions</a:t>
            </a:r>
          </a:p>
          <a:p>
            <a:r>
              <a:rPr lang="en-US" sz="2000" dirty="0"/>
              <a:t>Educational and training opportunities:</a:t>
            </a:r>
          </a:p>
          <a:p>
            <a:pPr lvl="1"/>
            <a:r>
              <a:rPr lang="en-US" sz="2000" dirty="0"/>
              <a:t>Customer case studies</a:t>
            </a:r>
          </a:p>
          <a:p>
            <a:pPr lvl="1"/>
            <a:r>
              <a:rPr lang="en-US" sz="2000" dirty="0"/>
              <a:t>Hands-on training and technical workshops</a:t>
            </a:r>
          </a:p>
          <a:p>
            <a:pPr lvl="1"/>
            <a:r>
              <a:rPr lang="en-US" sz="2000" dirty="0"/>
              <a:t>Panel discussions</a:t>
            </a:r>
          </a:p>
          <a:p>
            <a:pPr lvl="1"/>
            <a:r>
              <a:rPr lang="en-US" sz="2000" dirty="0"/>
              <a:t>Business and industry-specific forums</a:t>
            </a:r>
          </a:p>
          <a:p>
            <a:r>
              <a:rPr lang="en-US" sz="2000" dirty="0" smtClean="0"/>
              <a:t>Register </a:t>
            </a:r>
            <a:r>
              <a:rPr lang="en-US" sz="2000" dirty="0"/>
              <a:t>today: </a:t>
            </a:r>
            <a:r>
              <a:rPr lang="en-US" sz="2000" dirty="0">
                <a:hlinkClick r:id="rId2"/>
              </a:rPr>
              <a:t>www.abb.com/</a:t>
            </a:r>
            <a:r>
              <a:rPr lang="en-US" sz="2000" dirty="0" smtClean="0">
                <a:hlinkClick r:id="rId2"/>
              </a:rPr>
              <a:t>apw</a:t>
            </a:r>
            <a:endParaRPr lang="en-US" sz="2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3035" t="-3969" r="1422" b="-7321"/>
          <a:stretch/>
        </p:blipFill>
        <p:spPr>
          <a:xfrm>
            <a:off x="117234" y="1035545"/>
            <a:ext cx="3199270" cy="4230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051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MINDSHARE 2012">
  <a:themeElements>
    <a:clrScheme name="Ventyx">
      <a:dk1>
        <a:srgbClr val="373739"/>
      </a:dk1>
      <a:lt1>
        <a:srgbClr val="FFFFFF"/>
      </a:lt1>
      <a:dk2>
        <a:srgbClr val="B8B8B8"/>
      </a:dk2>
      <a:lt2>
        <a:srgbClr val="4D4D4D"/>
      </a:lt2>
      <a:accent1>
        <a:srgbClr val="254061"/>
      </a:accent1>
      <a:accent2>
        <a:srgbClr val="0094E2"/>
      </a:accent2>
      <a:accent3>
        <a:srgbClr val="C00002"/>
      </a:accent3>
      <a:accent4>
        <a:srgbClr val="DE4017"/>
      </a:accent4>
      <a:accent5>
        <a:srgbClr val="DE6F34"/>
      </a:accent5>
      <a:accent6>
        <a:srgbClr val="EDD755"/>
      </a:accent6>
      <a:hlink>
        <a:srgbClr val="254061"/>
      </a:hlink>
      <a:folHlink>
        <a:srgbClr val="0094E2"/>
      </a:folHlink>
    </a:clrScheme>
    <a:fontScheme name="Mincom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E6F34"/>
        </a:solidFill>
        <a:ln>
          <a:noFill/>
        </a:ln>
        <a:effectLst/>
      </a:spPr>
      <a:bodyPr lIns="173736" rtlCol="0" anchor="ctr"/>
      <a:lstStyle>
        <a:defPPr indent="-216000">
          <a:lnSpc>
            <a:spcPct val="90000"/>
          </a:lnSpc>
          <a:buClr>
            <a:schemeClr val="accent2"/>
          </a:buClr>
          <a:buSzPct val="80000"/>
          <a:buFont typeface="Wingdings" charset="2"/>
          <a:buChar char="§"/>
          <a:defRPr sz="2200" dirty="0">
            <a:solidFill>
              <a:schemeClr val="bg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noFill/>
        <a:ln w="12700" cmpd="sng">
          <a:solidFill>
            <a:schemeClr val="tx2"/>
          </a:solidFill>
        </a:ln>
        <a:effectLst/>
      </a:spPr>
      <a:bodyPr/>
      <a:lstStyle/>
      <a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Category xmlns="fa63d8c8-ee30-4824-9143-ec461dbfff5e">Default - Not Applicable</Category>
    <Summary xmlns="fa63d8c8-ee30-4824-9143-ec461dbfff5e">Asset Health for T&amp;D presentation delivered at Mindhsare 2012 by Chris Lemay</Summary>
    <PublishedDate xmlns="fa63d8c8-ee30-4824-9143-ec461dbfff5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97D6E9612EAD45BA9E351D5B3205CF" ma:contentTypeVersion="7" ma:contentTypeDescription="Create a new document." ma:contentTypeScope="" ma:versionID="c66a165a67c2434e1ddc777d8d89259a">
  <xsd:schema xmlns:xsd="http://www.w3.org/2001/XMLSchema" xmlns:p="http://schemas.microsoft.com/office/2006/metadata/properties" xmlns:ns2="fa63d8c8-ee30-4824-9143-ec461dbfff5e" targetNamespace="http://schemas.microsoft.com/office/2006/metadata/properties" ma:root="true" ma:fieldsID="95c025af69670fbe5f1ba189e2cf81c7" ns2:_="">
    <xsd:import namespace="fa63d8c8-ee30-4824-9143-ec461dbfff5e"/>
    <xsd:element name="properties">
      <xsd:complexType>
        <xsd:sequence>
          <xsd:element name="documentManagement">
            <xsd:complexType>
              <xsd:all>
                <xsd:element ref="ns2:Summary" minOccurs="0"/>
                <xsd:element ref="ns2:PublishedDate" minOccurs="0"/>
                <xsd:element ref="ns2:Category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fa63d8c8-ee30-4824-9143-ec461dbfff5e" elementFormDefault="qualified">
    <xsd:import namespace="http://schemas.microsoft.com/office/2006/documentManagement/types"/>
    <xsd:element name="Summary" ma:index="2" nillable="true" ma:displayName="Summary" ma:internalName="Summary">
      <xsd:simpleType>
        <xsd:restriction base="dms:Note"/>
      </xsd:simpleType>
    </xsd:element>
    <xsd:element name="PublishedDate" ma:index="3" nillable="true" ma:displayName="PublishedDate" ma:format="DateOnly" ma:internalName="PublishedDate">
      <xsd:simpleType>
        <xsd:restriction base="dms:DateTime"/>
      </xsd:simpleType>
    </xsd:element>
    <xsd:element name="Category" ma:index="4" nillable="true" ma:displayName="Category" ma:default="Default - Not Applicable" ma:format="Dropdown" ma:internalName="Category">
      <xsd:simpleType>
        <xsd:restriction base="dms:Choice">
          <xsd:enumeration value="Default - Not Applicable"/>
          <xsd:enumeration value="-----------------------"/>
          <xsd:enumeration value="Market Analysis"/>
          <xsd:enumeration value="Technology Assessment"/>
          <xsd:enumeration value="Market Research"/>
          <xsd:enumeration value="Competitive Review"/>
          <xsd:enumeration value="----------------------"/>
          <xsd:enumeration value="Presentations"/>
          <xsd:enumeration value="Demonstration"/>
          <xsd:enumeration value="----------------------"/>
          <xsd:enumeration value="White Papers"/>
          <xsd:enumeration value="Product Descriptions"/>
          <xsd:enumeration value="Product Overviews"/>
          <xsd:enumeration value="Other Sales Tools"/>
          <xsd:enumeration value="Product Bulletin"/>
          <xsd:enumeration value="FAQ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 ma:readOnly="true"/>
        <xsd:element ref="dc:title" minOccurs="0" maxOccurs="1" ma:index="0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17E5C825-78F5-47F4-9CB1-FE45AECC709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2DB0BEA-3480-49F5-A784-0955292072D5}">
  <ds:schemaRefs>
    <ds:schemaRef ds:uri="http://purl.org/dc/dcmitype/"/>
    <ds:schemaRef ds:uri="fa63d8c8-ee30-4824-9143-ec461dbfff5e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69D654E-233F-4AC3-8827-D0A27CF8A2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63d8c8-ee30-4824-9143-ec461dbfff5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MINDSHARE 2012</Template>
  <TotalTime>12547</TotalTime>
  <Words>26</Words>
  <Application>Microsoft Macintosh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MINDSHARE 2012</vt:lpstr>
      <vt:lpstr>ABB Automation &amp; Power World Harnessing the power of change</vt:lpstr>
    </vt:vector>
  </TitlesOfParts>
  <Company>Jeff Faught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MS_2012_AM4_NextGenMaintenanceForTandD</dc:title>
  <dc:creator>Jeff Faught</dc:creator>
  <cp:lastModifiedBy>Natalie Alexander</cp:lastModifiedBy>
  <cp:revision>160</cp:revision>
  <dcterms:created xsi:type="dcterms:W3CDTF">2007-03-22T15:00:22Z</dcterms:created>
  <dcterms:modified xsi:type="dcterms:W3CDTF">2014-11-21T16:14:19Z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ContentTypeId">
    <vt:lpwstr>0x0101002A97D6E9612EAD45BA9E351D5B3205CF</vt:lpwstr>
  </property>
  <property fmtid="{D5CDD505-2E9C-101B-9397-08002B2CF9AE}" pid="4" name="Document Title">
    <vt:lpwstr>PowerPoint Standard Template</vt:lpwstr>
  </property>
  <property fmtid="{D5CDD505-2E9C-101B-9397-08002B2CF9AE}" pid="5" name="NXPowerLiteLastOptimized">
    <vt:lpwstr>1162089</vt:lpwstr>
  </property>
  <property fmtid="{D5CDD505-2E9C-101B-9397-08002B2CF9AE}" pid="6" name="NXPowerLiteSettings">
    <vt:lpwstr>F7000400038000</vt:lpwstr>
  </property>
  <property fmtid="{D5CDD505-2E9C-101B-9397-08002B2CF9AE}" pid="7" name="NXPowerLiteVersion">
    <vt:lpwstr>D5.0.6</vt:lpwstr>
  </property>
</Properties>
</file>