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harts/chart1.xml" ContentType="application/vnd.openxmlformats-officedocument.drawingml.char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notesMasterIdLst>
    <p:notesMasterId r:id="rId27"/>
  </p:notesMasterIdLst>
  <p:handoutMasterIdLst>
    <p:handoutMasterId r:id="rId28"/>
  </p:handoutMasterIdLst>
  <p:sldIdLst>
    <p:sldId id="256" r:id="rId2"/>
    <p:sldId id="276" r:id="rId3"/>
    <p:sldId id="305" r:id="rId4"/>
    <p:sldId id="280" r:id="rId5"/>
    <p:sldId id="304" r:id="rId6"/>
    <p:sldId id="282" r:id="rId7"/>
    <p:sldId id="283" r:id="rId8"/>
    <p:sldId id="308" r:id="rId9"/>
    <p:sldId id="306" r:id="rId10"/>
    <p:sldId id="291" r:id="rId11"/>
    <p:sldId id="296" r:id="rId12"/>
    <p:sldId id="313" r:id="rId13"/>
    <p:sldId id="300" r:id="rId14"/>
    <p:sldId id="311" r:id="rId15"/>
    <p:sldId id="297" r:id="rId16"/>
    <p:sldId id="298" r:id="rId17"/>
    <p:sldId id="312" r:id="rId18"/>
    <p:sldId id="310" r:id="rId19"/>
    <p:sldId id="288" r:id="rId20"/>
    <p:sldId id="314" r:id="rId21"/>
    <p:sldId id="309" r:id="rId22"/>
    <p:sldId id="295" r:id="rId23"/>
    <p:sldId id="293" r:id="rId24"/>
    <p:sldId id="292" r:id="rId25"/>
    <p:sldId id="299" r:id="rId26"/>
  </p:sldIdLst>
  <p:sldSz cx="9144000" cy="6858000" type="screen4x3"/>
  <p:notesSz cx="6858000" cy="9144000"/>
  <p:embeddedFontLst>
    <p:embeddedFont>
      <p:font typeface="Klavika Basic Regular" panose="020B0604020202020204" charset="0"/>
      <p:regular r:id="rId29"/>
    </p:embeddedFont>
    <p:embeddedFont>
      <p:font typeface="ＭＳ Ｐゴシック" panose="020B0600070205080204" pitchFamily="34" charset="-128"/>
      <p:regular r:id="rId30"/>
    </p:embeddedFont>
    <p:embeddedFont>
      <p:font typeface="Calibri" panose="020F0502020204030204" pitchFamily="34" charset="0"/>
      <p:regular r:id="rId31"/>
      <p:bold r:id="rId32"/>
      <p:italic r:id="rId33"/>
      <p:boldItalic r:id="rId34"/>
    </p:embeddedFont>
    <p:embeddedFont>
      <p:font typeface="Klavika Basic Regular Italic" panose="020B0604020202020204" charset="0"/>
      <p:regular r:id="rId35"/>
    </p:embeddedFont>
    <p:embeddedFont>
      <p:font typeface="Klavika Basic Medium" panose="020B0604020202020204" charset="0"/>
      <p:bold r:id="rId36"/>
    </p:embeddedFont>
    <p:embeddedFont>
      <p:font typeface="Klavika Basic Light" panose="020B0604020202020204" charset="0"/>
      <p:regular r:id="rId37"/>
    </p:embeddedFont>
    <p:embeddedFont>
      <p:font typeface="Tahoma" panose="020B0604030504040204" pitchFamily="34" charset="0"/>
      <p:regular r:id="rId38"/>
      <p:bold r:id="rId39"/>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15796"/>
    <a:srgbClr val="4F80BE"/>
    <a:srgbClr val="5694E0"/>
    <a:srgbClr val="4F80E0"/>
    <a:srgbClr val="B9CDE6"/>
    <a:srgbClr val="FF6600"/>
    <a:srgbClr val="506AB4"/>
    <a:srgbClr val="769DCC"/>
    <a:srgbClr val="7F7F7F"/>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125" autoAdjust="0"/>
    <p:restoredTop sz="60391" autoAdjust="0"/>
  </p:normalViewPr>
  <p:slideViewPr>
    <p:cSldViewPr snapToGrid="0" snapToObjects="1">
      <p:cViewPr varScale="1">
        <p:scale>
          <a:sx n="70" d="100"/>
          <a:sy n="70" d="100"/>
        </p:scale>
        <p:origin x="3192" y="54"/>
      </p:cViewPr>
      <p:guideLst>
        <p:guide orient="horz" pos="2160"/>
        <p:guide pos="2880"/>
      </p:guideLst>
    </p:cSldViewPr>
  </p:slideViewPr>
  <p:notesTextViewPr>
    <p:cViewPr>
      <p:scale>
        <a:sx n="100" d="100"/>
        <a:sy n="100" d="100"/>
      </p:scale>
      <p:origin x="0" y="0"/>
    </p:cViewPr>
  </p:notesTextViewPr>
  <p:sorterViewPr>
    <p:cViewPr>
      <p:scale>
        <a:sx n="75" d="100"/>
        <a:sy n="75" d="100"/>
      </p:scale>
      <p:origin x="0" y="0"/>
    </p:cViewPr>
  </p:sorterViewPr>
  <p:notesViewPr>
    <p:cSldViewPr snapToGrid="0" snapToObjects="1">
      <p:cViewPr varScale="1">
        <p:scale>
          <a:sx n="53" d="100"/>
          <a:sy n="53" d="100"/>
        </p:scale>
        <p:origin x="-2274"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6.fntdata"/><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36"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4F80BE"/>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Series 2</c:v>
                </c:pt>
              </c:strCache>
            </c:strRef>
          </c:tx>
          <c:spPr>
            <a:solidFill>
              <a:srgbClr val="5694E0"/>
            </a:solidFill>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er>
        <c:ser>
          <c:idx val="2"/>
          <c:order val="2"/>
          <c:tx>
            <c:strRef>
              <c:f>Sheet1!$D$1</c:f>
              <c:strCache>
                <c:ptCount val="1"/>
                <c:pt idx="0">
                  <c:v>Series 3</c:v>
                </c:pt>
              </c:strCache>
            </c:strRef>
          </c:tx>
          <c:spPr>
            <a:solidFill>
              <a:srgbClr val="B9CDE6"/>
            </a:solid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er>
        <c:dLbls>
          <c:showLegendKey val="0"/>
          <c:showVal val="0"/>
          <c:showCatName val="0"/>
          <c:showSerName val="0"/>
          <c:showPercent val="0"/>
          <c:showBubbleSize val="0"/>
        </c:dLbls>
        <c:gapWidth val="150"/>
        <c:axId val="284965104"/>
        <c:axId val="284965496"/>
      </c:barChart>
      <c:catAx>
        <c:axId val="284965104"/>
        <c:scaling>
          <c:orientation val="minMax"/>
        </c:scaling>
        <c:delete val="0"/>
        <c:axPos val="b"/>
        <c:numFmt formatCode="General" sourceLinked="0"/>
        <c:majorTickMark val="out"/>
        <c:minorTickMark val="none"/>
        <c:tickLblPos val="nextTo"/>
        <c:crossAx val="284965496"/>
        <c:crosses val="autoZero"/>
        <c:auto val="1"/>
        <c:lblAlgn val="ctr"/>
        <c:lblOffset val="100"/>
        <c:noMultiLvlLbl val="0"/>
      </c:catAx>
      <c:valAx>
        <c:axId val="284965496"/>
        <c:scaling>
          <c:orientation val="minMax"/>
        </c:scaling>
        <c:delete val="0"/>
        <c:axPos val="l"/>
        <c:majorGridlines>
          <c:spPr>
            <a:ln>
              <a:solidFill>
                <a:schemeClr val="bg1">
                  <a:lumMod val="85000"/>
                </a:schemeClr>
              </a:solidFill>
            </a:ln>
          </c:spPr>
        </c:majorGridlines>
        <c:numFmt formatCode="General" sourceLinked="1"/>
        <c:majorTickMark val="out"/>
        <c:minorTickMark val="none"/>
        <c:tickLblPos val="nextTo"/>
        <c:spPr>
          <a:ln>
            <a:solidFill>
              <a:schemeClr val="bg1">
                <a:lumMod val="85000"/>
              </a:schemeClr>
            </a:solidFill>
          </a:ln>
        </c:spPr>
        <c:crossAx val="284965104"/>
        <c:crosses val="autoZero"/>
        <c:crossBetween val="between"/>
      </c:valAx>
    </c:plotArea>
    <c:legend>
      <c:legendPos val="r"/>
      <c:overlay val="0"/>
    </c:legend>
    <c:plotVisOnly val="1"/>
    <c:dispBlanksAs val="gap"/>
    <c:showDLblsOverMax val="0"/>
  </c:chart>
  <c:txPr>
    <a:bodyPr/>
    <a:lstStyle/>
    <a:p>
      <a:pPr>
        <a:defRPr sz="1400" b="0" i="0">
          <a:solidFill>
            <a:schemeClr val="tx1">
              <a:lumMod val="50000"/>
              <a:lumOff val="50000"/>
            </a:schemeClr>
          </a:solidFill>
          <a:latin typeface="Klavika Basic Regular"/>
          <a:cs typeface="Klavika Basic Regular"/>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46F2E7E-43D8-446B-82EC-8E62A6B2C0CC}" type="datetimeFigureOut">
              <a:rPr lang="en-US" smtClean="0"/>
              <a:t>6/8/2015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F80DC00-988A-4AA8-ABA1-9CDDA0954874}" type="slidenum">
              <a:rPr lang="en-US" smtClean="0"/>
              <a:t>‹#›</a:t>
            </a:fld>
            <a:endParaRPr lang="en-US"/>
          </a:p>
        </p:txBody>
      </p:sp>
    </p:spTree>
    <p:extLst>
      <p:ext uri="{BB962C8B-B14F-4D97-AF65-F5344CB8AC3E}">
        <p14:creationId xmlns:p14="http://schemas.microsoft.com/office/powerpoint/2010/main" val="11080475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Klavika Regular"/>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Klavika Regular"/>
              </a:defRPr>
            </a:lvl1pPr>
          </a:lstStyle>
          <a:p>
            <a:fld id="{E3B93DA6-FAD0-7342-A672-C13A67C907C8}" type="datetimeFigureOut">
              <a:rPr lang="en-US" smtClean="0"/>
              <a:pPr/>
              <a:t>6/8/2015</a:t>
            </a:fld>
            <a:endParaRPr lang="en-US" dirty="0"/>
          </a:p>
        </p:txBody>
      </p:sp>
      <p:sp>
        <p:nvSpPr>
          <p:cNvPr id="4" name="Slide Image Placeholder 3"/>
          <p:cNvSpPr>
            <a:spLocks noGrp="1" noRot="1" noChangeAspect="1"/>
          </p:cNvSpPr>
          <p:nvPr>
            <p:ph type="sldImg" idx="2"/>
          </p:nvPr>
        </p:nvSpPr>
        <p:spPr>
          <a:xfrm>
            <a:off x="1919755" y="457200"/>
            <a:ext cx="3195918" cy="2396939"/>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3137647"/>
            <a:ext cx="5486400" cy="5320553"/>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Klavika Regular"/>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Klavika Regular"/>
              </a:defRPr>
            </a:lvl1pPr>
          </a:lstStyle>
          <a:p>
            <a:fld id="{26FF43C1-1FE6-F64C-8559-11C7C5BD0305}" type="slidenum">
              <a:rPr lang="en-US" smtClean="0"/>
              <a:pPr/>
              <a:t>‹#›</a:t>
            </a:fld>
            <a:endParaRPr lang="en-US" dirty="0"/>
          </a:p>
        </p:txBody>
      </p:sp>
    </p:spTree>
    <p:extLst>
      <p:ext uri="{BB962C8B-B14F-4D97-AF65-F5344CB8AC3E}">
        <p14:creationId xmlns:p14="http://schemas.microsoft.com/office/powerpoint/2010/main" val="360529969"/>
      </p:ext>
    </p:extLst>
  </p:cSld>
  <p:clrMap bg1="lt1" tx1="dk1" bg2="lt2" tx2="dk2" accent1="accent1" accent2="accent2" accent3="accent3" accent4="accent4" accent5="accent5" accent6="accent6" hlink="hlink" folHlink="folHlink"/>
  <p:notesStyle>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000" kern="1200">
        <a:solidFill>
          <a:schemeClr val="tx1"/>
        </a:solidFill>
        <a:latin typeface="+mn-lt"/>
        <a:ea typeface="+mn-ea"/>
        <a:cs typeface="+mn-cs"/>
      </a:defRPr>
    </a:lvl2pPr>
    <a:lvl3pPr marL="914400" algn="l" defTabSz="457200" rtl="0" eaLnBrk="1" latinLnBrk="0" hangingPunct="1">
      <a:defRPr sz="1000" kern="1200">
        <a:solidFill>
          <a:schemeClr val="tx1"/>
        </a:solidFill>
        <a:latin typeface="+mn-lt"/>
        <a:ea typeface="+mn-ea"/>
        <a:cs typeface="+mn-cs"/>
      </a:defRPr>
    </a:lvl3pPr>
    <a:lvl4pPr marL="1371600" algn="l" defTabSz="457200" rtl="0" eaLnBrk="1" latinLnBrk="0" hangingPunct="1">
      <a:defRPr sz="1000" kern="1200">
        <a:solidFill>
          <a:schemeClr val="tx1"/>
        </a:solidFill>
        <a:latin typeface="+mn-lt"/>
        <a:ea typeface="+mn-ea"/>
        <a:cs typeface="+mn-cs"/>
      </a:defRPr>
    </a:lvl4pPr>
    <a:lvl5pPr marL="1828800" algn="l" defTabSz="457200" rtl="0" eaLnBrk="1" latinLnBrk="0" hangingPunct="1">
      <a:defRPr sz="10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19288" y="457200"/>
            <a:ext cx="3195637" cy="2397125"/>
          </a:xfrm>
        </p:spPr>
      </p:sp>
      <p:sp>
        <p:nvSpPr>
          <p:cNvPr id="3" name="Notes Placeholder 2"/>
          <p:cNvSpPr>
            <a:spLocks noGrp="1"/>
          </p:cNvSpPr>
          <p:nvPr>
            <p:ph type="body" idx="1"/>
          </p:nvPr>
        </p:nvSpPr>
        <p:spPr/>
        <p:txBody>
          <a:bodyPr/>
          <a:lstStyle/>
          <a:p>
            <a:r>
              <a:rPr lang="en-US" dirty="0" smtClean="0"/>
              <a:t>Good morning! I’m Rafael Valdes with Telx… Thank</a:t>
            </a:r>
            <a:r>
              <a:rPr lang="en-US" baseline="0" dirty="0" smtClean="0"/>
              <a:t> you for joining us today.  I’ve been looking forward to sharing my DCIM journey with you… </a:t>
            </a:r>
          </a:p>
          <a:p>
            <a:endParaRPr lang="en-US" baseline="0" dirty="0" smtClean="0"/>
          </a:p>
          <a:p>
            <a:r>
              <a:rPr lang="en-US" baseline="0" dirty="0" smtClean="0"/>
              <a:t>This presentation is about my personal experience in the research of a Systematic Data Exchange. Like a Tarantino movie, I’m telling you the end of the movie right now. My story will not have large amounts of blood or people getting killed… just few DCIM solutions…….   I will tell you how I got there.</a:t>
            </a:r>
            <a:endParaRPr lang="en-US" dirty="0" smtClean="0"/>
          </a:p>
          <a:p>
            <a:endParaRPr lang="en-US" dirty="0" smtClean="0"/>
          </a:p>
          <a:p>
            <a:r>
              <a:rPr lang="en-US" dirty="0" smtClean="0"/>
              <a:t>Before getting started, allow me just a few minutes to introduce you to Telx so that you can appreciate the context of my situation. Some of you may find that it’s similar to your own situation.</a:t>
            </a:r>
          </a:p>
          <a:p>
            <a:endParaRPr lang="en-US" dirty="0"/>
          </a:p>
        </p:txBody>
      </p:sp>
      <p:sp>
        <p:nvSpPr>
          <p:cNvPr id="4" name="Slide Number Placeholder 3"/>
          <p:cNvSpPr>
            <a:spLocks noGrp="1"/>
          </p:cNvSpPr>
          <p:nvPr>
            <p:ph type="sldNum" sz="quarter" idx="10"/>
          </p:nvPr>
        </p:nvSpPr>
        <p:spPr/>
        <p:txBody>
          <a:bodyPr/>
          <a:lstStyle/>
          <a:p>
            <a:fld id="{26FF43C1-1FE6-F64C-8559-11C7C5BD0305}" type="slidenum">
              <a:rPr lang="en-US" smtClean="0"/>
              <a:pPr/>
              <a:t>1</a:t>
            </a:fld>
            <a:endParaRPr lang="en-US" dirty="0"/>
          </a:p>
        </p:txBody>
      </p:sp>
    </p:spTree>
    <p:extLst>
      <p:ext uri="{BB962C8B-B14F-4D97-AF65-F5344CB8AC3E}">
        <p14:creationId xmlns:p14="http://schemas.microsoft.com/office/powerpoint/2010/main" val="25263989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19288" y="457200"/>
            <a:ext cx="3195637" cy="2397125"/>
          </a:xfrm>
        </p:spPr>
      </p:sp>
      <p:sp>
        <p:nvSpPr>
          <p:cNvPr id="3" name="Notes Placeholder 2"/>
          <p:cNvSpPr>
            <a:spLocks noGrp="1"/>
          </p:cNvSpPr>
          <p:nvPr>
            <p:ph type="body" idx="1"/>
          </p:nvPr>
        </p:nvSpPr>
        <p:spPr>
          <a:xfrm>
            <a:off x="376518" y="3137647"/>
            <a:ext cx="6131858" cy="5320553"/>
          </a:xfrm>
        </p:spPr>
        <p:txBody>
          <a:bodyPr/>
          <a:lstStyle/>
          <a:p>
            <a:r>
              <a:rPr lang="en-US" dirty="0" smtClean="0"/>
              <a:t>&lt;click&gt;</a:t>
            </a:r>
            <a:r>
              <a:rPr lang="en-US" baseline="0" dirty="0" smtClean="0"/>
              <a:t>  </a:t>
            </a:r>
            <a:r>
              <a:rPr lang="en-US" dirty="0" smtClean="0"/>
              <a:t>To meet success criteria #1,</a:t>
            </a:r>
            <a:r>
              <a:rPr lang="en-US" baseline="0" dirty="0" smtClean="0"/>
              <a:t> </a:t>
            </a:r>
            <a:r>
              <a:rPr lang="en-US" dirty="0" smtClean="0"/>
              <a:t>I </a:t>
            </a:r>
            <a:r>
              <a:rPr lang="en-US" b="1" dirty="0" smtClean="0"/>
              <a:t>gathered requirements </a:t>
            </a:r>
            <a:r>
              <a:rPr lang="en-US" b="0" dirty="0" smtClean="0"/>
              <a:t>so</a:t>
            </a:r>
            <a:r>
              <a:rPr lang="en-US" b="0" baseline="0" dirty="0" smtClean="0"/>
              <a:t> that I could </a:t>
            </a:r>
            <a:r>
              <a:rPr lang="en-US" dirty="0" smtClean="0"/>
              <a:t>create</a:t>
            </a:r>
            <a:r>
              <a:rPr lang="en-US" baseline="0" dirty="0" smtClean="0"/>
              <a:t> a reference document</a:t>
            </a:r>
            <a:r>
              <a:rPr lang="en-US" dirty="0" smtClean="0"/>
              <a:t> that</a:t>
            </a:r>
            <a:r>
              <a:rPr lang="en-US" baseline="0" dirty="0" smtClean="0"/>
              <a:t> captured </a:t>
            </a:r>
            <a:r>
              <a:rPr lang="en-US" dirty="0" smtClean="0"/>
              <a:t>our</a:t>
            </a:r>
            <a:r>
              <a:rPr lang="en-US" baseline="0" dirty="0" smtClean="0"/>
              <a:t> </a:t>
            </a:r>
            <a:r>
              <a:rPr lang="en-US" dirty="0" smtClean="0"/>
              <a:t>engineering and operations objectives, as well as our business</a:t>
            </a:r>
            <a:r>
              <a:rPr lang="en-US" baseline="0" dirty="0" smtClean="0"/>
              <a:t> and </a:t>
            </a:r>
            <a:r>
              <a:rPr lang="en-US" dirty="0" smtClean="0"/>
              <a:t>financial objectives. I worked closely</a:t>
            </a:r>
            <a:r>
              <a:rPr lang="en-US" baseline="0" dirty="0" smtClean="0"/>
              <a:t> with my</a:t>
            </a:r>
            <a:r>
              <a:rPr lang="en-US" dirty="0" smtClean="0"/>
              <a:t> Finance colleagues. And, I also</a:t>
            </a:r>
            <a:r>
              <a:rPr lang="en-US" baseline="0" dirty="0" smtClean="0"/>
              <a:t> </a:t>
            </a:r>
            <a:r>
              <a:rPr lang="en-US" dirty="0" smtClean="0"/>
              <a:t>worked together and</a:t>
            </a:r>
            <a:r>
              <a:rPr lang="en-US" baseline="0" dirty="0" smtClean="0"/>
              <a:t> received </a:t>
            </a:r>
            <a:r>
              <a:rPr lang="en-US" dirty="0" smtClean="0"/>
              <a:t>support from our CEO,</a:t>
            </a:r>
            <a:r>
              <a:rPr lang="en-US" baseline="0" dirty="0" smtClean="0"/>
              <a:t> CFO and </a:t>
            </a:r>
            <a:r>
              <a:rPr lang="en-US" dirty="0" smtClean="0"/>
              <a:t>the EVP of Engineering. Having top-down support</a:t>
            </a:r>
            <a:r>
              <a:rPr lang="en-US" baseline="0" dirty="0" smtClean="0"/>
              <a:t> was imperative for the successful adoption of the solution.  </a:t>
            </a:r>
            <a:endParaRPr lang="en-US" dirty="0" smtClean="0"/>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kern="1200" dirty="0" smtClean="0">
                <a:solidFill>
                  <a:schemeClr val="tx1"/>
                </a:solidFill>
                <a:effectLst/>
              </a:rPr>
              <a:t>&lt;click&gt;  To meet</a:t>
            </a:r>
            <a:r>
              <a:rPr lang="en-US" kern="1200" baseline="0" dirty="0" smtClean="0">
                <a:solidFill>
                  <a:schemeClr val="tx1"/>
                </a:solidFill>
                <a:effectLst/>
              </a:rPr>
              <a:t> success criteria #2, I w</a:t>
            </a:r>
            <a:r>
              <a:rPr lang="en-US" kern="1200" dirty="0" smtClean="0">
                <a:solidFill>
                  <a:schemeClr val="tx1"/>
                </a:solidFill>
                <a:effectLst/>
              </a:rPr>
              <a:t>orked with a third party to </a:t>
            </a:r>
            <a:r>
              <a:rPr lang="en-US" b="1" kern="1200" dirty="0" smtClean="0">
                <a:solidFill>
                  <a:schemeClr val="tx1"/>
                </a:solidFill>
                <a:effectLst/>
              </a:rPr>
              <a:t>create a</a:t>
            </a:r>
            <a:r>
              <a:rPr lang="en-US" b="1" kern="1200" baseline="0" dirty="0" smtClean="0">
                <a:solidFill>
                  <a:schemeClr val="tx1"/>
                </a:solidFill>
                <a:effectLst/>
              </a:rPr>
              <a:t> technical </a:t>
            </a:r>
            <a:r>
              <a:rPr lang="en-US" b="1" kern="1200" dirty="0" smtClean="0">
                <a:solidFill>
                  <a:schemeClr val="tx1"/>
                </a:solidFill>
                <a:effectLst/>
              </a:rPr>
              <a:t>blueprint </a:t>
            </a:r>
            <a:r>
              <a:rPr lang="en-US" kern="1200" dirty="0" smtClean="0">
                <a:solidFill>
                  <a:schemeClr val="tx1"/>
                </a:solidFill>
                <a:effectLst/>
              </a:rPr>
              <a:t>that</a:t>
            </a:r>
            <a:r>
              <a:rPr lang="en-US" kern="1200" baseline="0" dirty="0" smtClean="0">
                <a:solidFill>
                  <a:schemeClr val="tx1"/>
                </a:solidFill>
                <a:effectLst/>
              </a:rPr>
              <a:t> addressed</a:t>
            </a:r>
            <a:r>
              <a:rPr lang="en-US" kern="1200" dirty="0" smtClean="0">
                <a:solidFill>
                  <a:schemeClr val="tx1"/>
                </a:solidFill>
                <a:effectLst/>
              </a:rPr>
              <a:t> our business</a:t>
            </a:r>
            <a:r>
              <a:rPr lang="en-US" kern="1200" baseline="0" dirty="0" smtClean="0">
                <a:solidFill>
                  <a:schemeClr val="tx1"/>
                </a:solidFill>
                <a:effectLst/>
              </a:rPr>
              <a:t> and engineering </a:t>
            </a:r>
            <a:r>
              <a:rPr lang="en-US" kern="1200" dirty="0" smtClean="0">
                <a:solidFill>
                  <a:schemeClr val="tx1"/>
                </a:solidFill>
                <a:effectLst/>
              </a:rPr>
              <a:t>requirements,</a:t>
            </a:r>
            <a:r>
              <a:rPr lang="en-US" kern="1200" baseline="0" dirty="0" smtClean="0">
                <a:solidFill>
                  <a:schemeClr val="tx1"/>
                </a:solidFill>
                <a:effectLst/>
              </a:rPr>
              <a:t> so that we could find </a:t>
            </a:r>
            <a:r>
              <a:rPr lang="en-US" kern="1200" dirty="0" smtClean="0">
                <a:solidFill>
                  <a:schemeClr val="tx1"/>
                </a:solidFill>
                <a:effectLst/>
              </a:rPr>
              <a:t>a system</a:t>
            </a:r>
            <a:r>
              <a:rPr lang="en-US" kern="1200" baseline="0" dirty="0" smtClean="0">
                <a:solidFill>
                  <a:schemeClr val="tx1"/>
                </a:solidFill>
                <a:effectLst/>
              </a:rPr>
              <a:t> (the tools) </a:t>
            </a:r>
            <a:r>
              <a:rPr lang="en-US" kern="1200" dirty="0" smtClean="0">
                <a:solidFill>
                  <a:schemeClr val="tx1"/>
                </a:solidFill>
                <a:effectLst/>
              </a:rPr>
              <a:t>that would enable us to deliver cost-effective solutions  for each profit center,</a:t>
            </a:r>
            <a:r>
              <a:rPr lang="en-US" kern="1200" baseline="0" dirty="0" smtClean="0">
                <a:solidFill>
                  <a:schemeClr val="tx1"/>
                </a:solidFill>
                <a:effectLst/>
              </a:rPr>
              <a:t> that is, each </a:t>
            </a:r>
            <a:r>
              <a:rPr lang="en-US" kern="1200" dirty="0" smtClean="0">
                <a:solidFill>
                  <a:schemeClr val="tx1"/>
                </a:solidFill>
                <a:effectLst/>
              </a:rPr>
              <a:t>data center site.  The key was finding the right combination of</a:t>
            </a:r>
            <a:r>
              <a:rPr lang="en-US" kern="1200" baseline="0" dirty="0" smtClean="0">
                <a:solidFill>
                  <a:schemeClr val="tx1"/>
                </a:solidFill>
                <a:effectLst/>
              </a:rPr>
              <a:t> </a:t>
            </a:r>
            <a:r>
              <a:rPr lang="en-US" kern="1200" dirty="0" smtClean="0">
                <a:solidFill>
                  <a:schemeClr val="tx1"/>
                </a:solidFill>
                <a:effectLst/>
              </a:rPr>
              <a:t>functionality</a:t>
            </a:r>
            <a:r>
              <a:rPr lang="en-US" kern="1200" baseline="0" dirty="0" smtClean="0">
                <a:solidFill>
                  <a:schemeClr val="tx1"/>
                </a:solidFill>
                <a:effectLst/>
              </a:rPr>
              <a:t> and </a:t>
            </a:r>
            <a:r>
              <a:rPr lang="en-US" kern="1200" dirty="0" smtClean="0">
                <a:solidFill>
                  <a:schemeClr val="tx1"/>
                </a:solidFill>
                <a:effectLst/>
              </a:rPr>
              <a:t>cost—just</a:t>
            </a:r>
            <a:r>
              <a:rPr lang="en-US" kern="1200" baseline="0" dirty="0" smtClean="0">
                <a:solidFill>
                  <a:schemeClr val="tx1"/>
                </a:solidFill>
                <a:effectLst/>
              </a:rPr>
              <a:t> like selecting a combo meal:  How hungry are you and how much are you willing to spend?  </a:t>
            </a:r>
            <a:r>
              <a:rPr lang="en-US" kern="1200" dirty="0" smtClean="0">
                <a:solidFill>
                  <a:schemeClr val="tx1"/>
                </a:solidFill>
                <a:effectLst/>
              </a:rPr>
              <a:t>From this blue print</a:t>
            </a:r>
            <a:r>
              <a:rPr lang="en-US" kern="1200" baseline="0" dirty="0" smtClean="0">
                <a:solidFill>
                  <a:schemeClr val="tx1"/>
                </a:solidFill>
                <a:effectLst/>
              </a:rPr>
              <a:t> we developed a system architecture I call a </a:t>
            </a:r>
            <a:r>
              <a:rPr lang="en-US" kern="1200" dirty="0" smtClean="0">
                <a:solidFill>
                  <a:schemeClr val="tx1"/>
                </a:solidFill>
                <a:effectLst/>
              </a:rPr>
              <a:t>Layered Unified Platform or “LUP”.</a:t>
            </a:r>
            <a:r>
              <a:rPr lang="en-US" kern="1200" baseline="0" dirty="0" smtClean="0">
                <a:solidFill>
                  <a:schemeClr val="tx1"/>
                </a:solidFill>
                <a:effectLst/>
              </a:rPr>
              <a:t> In essence, it’s a true DCIM system and one that’s right for Telx. We’ll take a look at the LUP diagram on the next slide.</a:t>
            </a:r>
          </a:p>
          <a:p>
            <a:pPr marL="0" marR="0" indent="0" algn="l" defTabSz="457200" rtl="0" eaLnBrk="1" fontAlgn="auto" latinLnBrk="0" hangingPunct="1">
              <a:lnSpc>
                <a:spcPct val="100000"/>
              </a:lnSpc>
              <a:spcBef>
                <a:spcPts val="0"/>
              </a:spcBef>
              <a:spcAft>
                <a:spcPts val="0"/>
              </a:spcAft>
              <a:buClrTx/>
              <a:buSzTx/>
              <a:buFontTx/>
              <a:buNone/>
              <a:tabLst/>
              <a:defRPr/>
            </a:pPr>
            <a:endParaRPr lang="en-US" kern="1200" baseline="0" dirty="0" smtClean="0">
              <a:solidFill>
                <a:schemeClr val="tx1"/>
              </a:solidFill>
              <a:effectLst/>
            </a:endParaRPr>
          </a:p>
          <a:p>
            <a:r>
              <a:rPr lang="en-US" kern="1200" baseline="0" dirty="0" smtClean="0">
                <a:solidFill>
                  <a:schemeClr val="tx1"/>
                </a:solidFill>
                <a:effectLst/>
              </a:rPr>
              <a:t>&lt;click&gt;  To meet success criteria #3, I got lucky. In the summer of 2013, Telx announced its third expansion in New York City, the NYC3 facility. The facility was a landmark building where BMS controls were needed. At this time, I was introduced to Decathlon for Data Centers. As I mentioned earlier in 2013 I had </a:t>
            </a:r>
            <a:r>
              <a:rPr lang="en-US" kern="1200" dirty="0" smtClean="0">
                <a:solidFill>
                  <a:schemeClr val="tx1"/>
                </a:solidFill>
                <a:effectLst/>
              </a:rPr>
              <a:t>exposure to industrial systems,</a:t>
            </a:r>
            <a:r>
              <a:rPr lang="en-US" kern="1200" baseline="0" dirty="0" smtClean="0">
                <a:solidFill>
                  <a:schemeClr val="tx1"/>
                </a:solidFill>
                <a:effectLst/>
              </a:rPr>
              <a:t> I</a:t>
            </a:r>
            <a:r>
              <a:rPr lang="en-US" kern="1200" dirty="0" smtClean="0">
                <a:solidFill>
                  <a:schemeClr val="tx1"/>
                </a:solidFill>
                <a:effectLst/>
              </a:rPr>
              <a:t> began learning about the architecture for industrial controls.</a:t>
            </a:r>
            <a:r>
              <a:rPr lang="en-US" kern="1200" baseline="0" dirty="0" smtClean="0">
                <a:solidFill>
                  <a:schemeClr val="tx1"/>
                </a:solidFill>
                <a:effectLst/>
              </a:rPr>
              <a:t> </a:t>
            </a:r>
            <a:r>
              <a:rPr lang="en-US" kern="1200" dirty="0" smtClean="0">
                <a:solidFill>
                  <a:schemeClr val="tx1"/>
                </a:solidFill>
                <a:effectLst/>
              </a:rPr>
              <a:t>Industrial systems can process</a:t>
            </a:r>
            <a:r>
              <a:rPr lang="en-US" kern="1200" baseline="0" dirty="0" smtClean="0">
                <a:solidFill>
                  <a:schemeClr val="tx1"/>
                </a:solidFill>
                <a:effectLst/>
              </a:rPr>
              <a:t> </a:t>
            </a:r>
            <a:r>
              <a:rPr lang="en-US" kern="1200" dirty="0" smtClean="0">
                <a:solidFill>
                  <a:schemeClr val="tx1"/>
                </a:solidFill>
                <a:effectLst/>
              </a:rPr>
              <a:t>huge amounts of data in real-time.</a:t>
            </a:r>
            <a:r>
              <a:rPr lang="en-US" kern="1200" baseline="0" dirty="0" smtClean="0">
                <a:solidFill>
                  <a:schemeClr val="tx1"/>
                </a:solidFill>
                <a:effectLst/>
              </a:rPr>
              <a:t> And, this data is</a:t>
            </a:r>
            <a:r>
              <a:rPr lang="en-US" kern="1200" dirty="0" smtClean="0">
                <a:solidFill>
                  <a:schemeClr val="tx1"/>
                </a:solidFill>
                <a:effectLst/>
              </a:rPr>
              <a:t> made</a:t>
            </a:r>
            <a:r>
              <a:rPr lang="en-US" kern="1200" baseline="0" dirty="0" smtClean="0">
                <a:solidFill>
                  <a:schemeClr val="tx1"/>
                </a:solidFill>
                <a:effectLst/>
              </a:rPr>
              <a:t> </a:t>
            </a:r>
            <a:r>
              <a:rPr lang="en-US" kern="1200" dirty="0" smtClean="0">
                <a:solidFill>
                  <a:schemeClr val="tx1"/>
                </a:solidFill>
                <a:effectLst/>
              </a:rPr>
              <a:t>visible at the executive level and at other</a:t>
            </a:r>
            <a:r>
              <a:rPr lang="en-US" kern="1200" baseline="0" dirty="0" smtClean="0">
                <a:solidFill>
                  <a:schemeClr val="tx1"/>
                </a:solidFill>
                <a:effectLst/>
              </a:rPr>
              <a:t> business functions</a:t>
            </a:r>
            <a:r>
              <a:rPr lang="en-US" kern="1200" dirty="0" smtClean="0">
                <a:solidFill>
                  <a:schemeClr val="tx1"/>
                </a:solidFill>
                <a:effectLst/>
              </a:rPr>
              <a:t> of the company—such</a:t>
            </a:r>
            <a:r>
              <a:rPr lang="en-US" kern="1200" baseline="0" dirty="0" smtClean="0">
                <a:solidFill>
                  <a:schemeClr val="tx1"/>
                </a:solidFill>
                <a:effectLst/>
              </a:rPr>
              <a:t> as, </a:t>
            </a:r>
            <a:r>
              <a:rPr lang="en-US" kern="1200" dirty="0" smtClean="0">
                <a:solidFill>
                  <a:schemeClr val="tx1"/>
                </a:solidFill>
                <a:effectLst/>
              </a:rPr>
              <a:t>production lines. To illustrate, Decathlon</a:t>
            </a:r>
            <a:r>
              <a:rPr lang="en-US" kern="1200" baseline="0" dirty="0" smtClean="0">
                <a:solidFill>
                  <a:schemeClr val="tx1"/>
                </a:solidFill>
                <a:effectLst/>
              </a:rPr>
              <a:t> for Data Centers is already integrated with non-native applications, like SAP, and it’s used in mission critical facilities, like power plants. Upon further investigation, and with the years of research that led up to this point, I </a:t>
            </a:r>
            <a:r>
              <a:rPr lang="en-US" b="1" kern="1200" baseline="0" dirty="0" smtClean="0">
                <a:solidFill>
                  <a:schemeClr val="tx1"/>
                </a:solidFill>
                <a:effectLst/>
              </a:rPr>
              <a:t>proposed that an industrial-grade DCIM was a good fit for Telx</a:t>
            </a:r>
            <a:r>
              <a:rPr lang="en-US" kern="1200" baseline="0" dirty="0" smtClean="0">
                <a:solidFill>
                  <a:schemeClr val="tx1"/>
                </a:solidFill>
                <a:effectLst/>
              </a:rPr>
              <a:t>. </a:t>
            </a:r>
            <a:endParaRPr lang="en-US" kern="1200" dirty="0" smtClean="0">
              <a:solidFill>
                <a:schemeClr val="tx1"/>
              </a:solidFill>
              <a:effectLst/>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Klavika Regular"/>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Klavika Regular"/>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Klavika Regular"/>
                <a:ea typeface="+mn-ea"/>
                <a:cs typeface="+mn-cs"/>
              </a:rPr>
              <a:t> </a:t>
            </a:r>
            <a:endParaRPr lang="en-US" sz="1200" kern="1200" dirty="0" smtClean="0">
              <a:solidFill>
                <a:schemeClr val="tx1"/>
              </a:solidFill>
              <a:effectLst/>
              <a:latin typeface="Klavika Regular"/>
              <a:ea typeface="+mn-ea"/>
              <a:cs typeface="+mn-cs"/>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26FF43C1-1FE6-F64C-8559-11C7C5BD0305}" type="slidenum">
              <a:rPr lang="en-US" smtClean="0"/>
              <a:pPr/>
              <a:t>10</a:t>
            </a:fld>
            <a:endParaRPr lang="en-US" dirty="0"/>
          </a:p>
        </p:txBody>
      </p:sp>
    </p:spTree>
    <p:extLst>
      <p:ext uri="{BB962C8B-B14F-4D97-AF65-F5344CB8AC3E}">
        <p14:creationId xmlns:p14="http://schemas.microsoft.com/office/powerpoint/2010/main" val="21472396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19288" y="457200"/>
            <a:ext cx="3195637" cy="2397125"/>
          </a:xfrm>
        </p:spPr>
      </p:sp>
      <p:sp>
        <p:nvSpPr>
          <p:cNvPr id="3" name="Notes Placeholder 2"/>
          <p:cNvSpPr>
            <a:spLocks noGrp="1"/>
          </p:cNvSpPr>
          <p:nvPr>
            <p:ph type="body" idx="1"/>
          </p:nvPr>
        </p:nvSpPr>
        <p:spPr/>
        <p:txBody>
          <a:bodyPr/>
          <a:lstStyle/>
          <a:p>
            <a:r>
              <a:rPr lang="en-US" dirty="0" smtClean="0"/>
              <a:t>As</a:t>
            </a:r>
            <a:r>
              <a:rPr lang="en-US" baseline="0" dirty="0" smtClean="0"/>
              <a:t> I mentioned earlier:</a:t>
            </a:r>
            <a:endParaRPr lang="en-US" dirty="0" smtClean="0"/>
          </a:p>
          <a:p>
            <a:endParaRPr lang="en-US" dirty="0" smtClean="0"/>
          </a:p>
          <a:p>
            <a:r>
              <a:rPr lang="en-US" dirty="0" smtClean="0"/>
              <a:t>Basic concepts of LUP, as well as the components. I’ll explain why it’s called “layered.”  </a:t>
            </a:r>
          </a:p>
          <a:p>
            <a:endParaRPr lang="en-US" dirty="0" smtClean="0"/>
          </a:p>
          <a:p>
            <a:r>
              <a:rPr lang="en-US" dirty="0" smtClean="0"/>
              <a:t>Layered:</a:t>
            </a:r>
            <a:r>
              <a:rPr lang="en-US" baseline="0" dirty="0" smtClean="0"/>
              <a:t> clearly defined functions</a:t>
            </a:r>
          </a:p>
          <a:p>
            <a:pPr marL="171450" indent="-171450">
              <a:buFont typeface="Arial" panose="020B0604020202020204" pitchFamily="34" charset="0"/>
              <a:buChar char="•"/>
            </a:pPr>
            <a:r>
              <a:rPr lang="en-US" baseline="0" dirty="0" smtClean="0"/>
              <a:t>Data sources – Provides data in all flavors/protocols, such as Modbus, BACnet, SNMP, Lonworks, etc.</a:t>
            </a:r>
            <a:endParaRPr lang="en-US" dirty="0" smtClean="0"/>
          </a:p>
          <a:p>
            <a:pPr marL="171450" indent="-171450">
              <a:buFont typeface="Arial" panose="020B0604020202020204" pitchFamily="34" charset="0"/>
              <a:buChar char="•"/>
            </a:pPr>
            <a:r>
              <a:rPr lang="en-US" dirty="0" smtClean="0"/>
              <a:t>Data</a:t>
            </a:r>
            <a:r>
              <a:rPr lang="en-US" baseline="0" dirty="0" smtClean="0"/>
              <a:t> collection layer – Makes the data now independent for their protocol source. It has an standard as an output, in this case, OPC.</a:t>
            </a:r>
            <a:endParaRPr lang="en-US" dirty="0" smtClean="0"/>
          </a:p>
          <a:p>
            <a:pPr marL="171450" indent="-171450">
              <a:buFont typeface="Arial" panose="020B0604020202020204" pitchFamily="34" charset="0"/>
              <a:buChar char="•"/>
            </a:pPr>
            <a:r>
              <a:rPr lang="en-US" dirty="0" smtClean="0"/>
              <a:t>Data management</a:t>
            </a:r>
            <a:r>
              <a:rPr lang="en-US" baseline="0" dirty="0" smtClean="0"/>
              <a:t> – For me this is one of the key features. Data can now be separated from the visualization and the data collection.</a:t>
            </a:r>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baseline="0" dirty="0" smtClean="0"/>
              <a:t>Similar to Telx’s vision in 2012.  In the Industrial Controls, it’s a whole separate component that can SERVE data to other layers and/or applications.</a:t>
            </a:r>
          </a:p>
          <a:p>
            <a:endParaRPr lang="en-US" dirty="0" smtClean="0"/>
          </a:p>
          <a:p>
            <a:r>
              <a:rPr lang="en-US" dirty="0" smtClean="0"/>
              <a:t>Unified</a:t>
            </a:r>
            <a:r>
              <a:rPr lang="en-US" baseline="0" dirty="0" smtClean="0"/>
              <a:t> – With the data collection layered, I can collect probably any protocol out there including IT and have the data normalized for reporting. I don’t need to have multiple platforms to collect data and have to integrate later upstream.</a:t>
            </a:r>
            <a:endParaRPr lang="en-US" dirty="0" smtClean="0"/>
          </a:p>
          <a:p>
            <a:endParaRPr lang="en-US" dirty="0" smtClean="0"/>
          </a:p>
          <a:p>
            <a:r>
              <a:rPr lang="en-US" dirty="0" smtClean="0"/>
              <a:t>I want to make clear that I didn't re-invent the wheel, but I wanted to bring industrial standards to data centers.</a:t>
            </a:r>
            <a:r>
              <a:rPr lang="en-US" baseline="0" dirty="0" smtClean="0"/>
              <a:t> </a:t>
            </a:r>
            <a:r>
              <a:rPr lang="en-US" dirty="0" smtClean="0"/>
              <a:t>Basically, I adopted the industrial standards and technical requirements for Telx’s needs. </a:t>
            </a:r>
          </a:p>
          <a:p>
            <a:endParaRPr lang="en-US" dirty="0"/>
          </a:p>
        </p:txBody>
      </p:sp>
      <p:sp>
        <p:nvSpPr>
          <p:cNvPr id="4" name="Slide Number Placeholder 3"/>
          <p:cNvSpPr>
            <a:spLocks noGrp="1"/>
          </p:cNvSpPr>
          <p:nvPr>
            <p:ph type="sldNum" sz="quarter" idx="10"/>
          </p:nvPr>
        </p:nvSpPr>
        <p:spPr/>
        <p:txBody>
          <a:bodyPr/>
          <a:lstStyle/>
          <a:p>
            <a:fld id="{26FF43C1-1FE6-F64C-8559-11C7C5BD0305}" type="slidenum">
              <a:rPr lang="en-US" smtClean="0"/>
              <a:pPr/>
              <a:t>11</a:t>
            </a:fld>
            <a:endParaRPr lang="en-US" dirty="0"/>
          </a:p>
        </p:txBody>
      </p:sp>
    </p:spTree>
    <p:extLst>
      <p:ext uri="{BB962C8B-B14F-4D97-AF65-F5344CB8AC3E}">
        <p14:creationId xmlns:p14="http://schemas.microsoft.com/office/powerpoint/2010/main" val="5565111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14563" y="517525"/>
            <a:ext cx="2368550" cy="1778000"/>
          </a:xfrm>
        </p:spPr>
      </p:sp>
      <p:sp>
        <p:nvSpPr>
          <p:cNvPr id="3" name="Notes Placeholder 2"/>
          <p:cNvSpPr>
            <a:spLocks noGrp="1"/>
          </p:cNvSpPr>
          <p:nvPr>
            <p:ph type="body" idx="1"/>
          </p:nvPr>
        </p:nvSpPr>
        <p:spPr/>
        <p:txBody>
          <a:bodyPr/>
          <a:lstStyle/>
          <a:p>
            <a:pPr defTabSz="864931" eaLnBrk="0" fontAlgn="base" hangingPunct="0">
              <a:lnSpc>
                <a:spcPct val="110000"/>
              </a:lnSpc>
              <a:spcBef>
                <a:spcPct val="50000"/>
              </a:spcBef>
              <a:spcAft>
                <a:spcPct val="0"/>
              </a:spcAft>
              <a:defRPr/>
            </a:pPr>
            <a:r>
              <a:rPr lang="en-US" sz="1000" dirty="0" smtClean="0">
                <a:latin typeface="+mn-lt"/>
                <a:cs typeface="Arial" charset="0"/>
              </a:rPr>
              <a:t>You can see the similarities. This</a:t>
            </a:r>
            <a:r>
              <a:rPr lang="en-US" sz="1000" baseline="0" dirty="0" smtClean="0">
                <a:latin typeface="+mn-lt"/>
                <a:cs typeface="Arial" charset="0"/>
              </a:rPr>
              <a:t> diagram illustrates the Decathlon for Data Centers system. It identifies the major components of Decathlon, including its platform which delivers the core functionality. </a:t>
            </a:r>
          </a:p>
          <a:p>
            <a:pPr defTabSz="864931" eaLnBrk="0" fontAlgn="base" hangingPunct="0">
              <a:lnSpc>
                <a:spcPct val="110000"/>
              </a:lnSpc>
              <a:spcBef>
                <a:spcPct val="50000"/>
              </a:spcBef>
              <a:spcAft>
                <a:spcPct val="0"/>
              </a:spcAft>
              <a:defRPr/>
            </a:pPr>
            <a:r>
              <a:rPr lang="en-US" sz="1000" baseline="0" dirty="0" smtClean="0">
                <a:latin typeface="+mn-lt"/>
                <a:cs typeface="Arial" charset="0"/>
              </a:rPr>
              <a:t>The </a:t>
            </a:r>
            <a:r>
              <a:rPr lang="en-US" sz="1000" baseline="0" dirty="0" smtClean="0">
                <a:latin typeface="+mn-lt"/>
                <a:cs typeface="Arial" pitchFamily="34" charset="0"/>
              </a:rPr>
              <a:t>Decathlon system is built on an open platform supporting secure, bi-directional communications with mechanical, electrical and IT systems.  Data is routed through the system in real-time to application modules that provide the visibility, decision support and controls for advanced capabilities, like energy management and capacity planning.</a:t>
            </a:r>
          </a:p>
          <a:p>
            <a:pPr defTabSz="864931" eaLnBrk="0" fontAlgn="base" hangingPunct="0">
              <a:lnSpc>
                <a:spcPct val="110000"/>
              </a:lnSpc>
              <a:spcBef>
                <a:spcPct val="50000"/>
              </a:spcBef>
              <a:spcAft>
                <a:spcPct val="0"/>
              </a:spcAft>
              <a:defRPr/>
            </a:pPr>
            <a:endParaRPr lang="en-US" sz="1000" baseline="0" dirty="0" smtClean="0">
              <a:latin typeface="+mn-lt"/>
              <a:cs typeface="Arial" pitchFamily="34" charset="0"/>
            </a:endParaRPr>
          </a:p>
          <a:p>
            <a:pPr defTabSz="864931" eaLnBrk="0" fontAlgn="base" hangingPunct="0">
              <a:lnSpc>
                <a:spcPct val="110000"/>
              </a:lnSpc>
              <a:spcBef>
                <a:spcPct val="50000"/>
              </a:spcBef>
              <a:spcAft>
                <a:spcPct val="0"/>
              </a:spcAft>
              <a:defRPr/>
            </a:pPr>
            <a:r>
              <a:rPr lang="en-US" sz="1000" baseline="0" dirty="0" smtClean="0">
                <a:latin typeface="+mn-lt"/>
                <a:cs typeface="Arial" pitchFamily="34" charset="0"/>
              </a:rPr>
              <a:t>With Decathlon for Data Centers, you don’t need to license the entire system. &lt;click&gt; For example, Telx added only those components of the solution it needed—which you can see here, highlighted in yellow.</a:t>
            </a:r>
          </a:p>
          <a:p>
            <a:endParaRPr lang="en-US" sz="1000" dirty="0">
              <a:latin typeface="+mn-lt"/>
              <a:cs typeface="Arial" pitchFamily="34" charset="0"/>
            </a:endParaRPr>
          </a:p>
          <a:p>
            <a:r>
              <a:rPr lang="en-US" sz="1000" dirty="0">
                <a:latin typeface="+mn-lt"/>
              </a:rPr>
              <a:t>This diagram shows how end-users interface with the software application… to access the applications… that are made available through the platform… which:  </a:t>
            </a:r>
          </a:p>
          <a:p>
            <a:pPr marL="216233" indent="-216233">
              <a:buAutoNum type="arabicParenBoth"/>
            </a:pPr>
            <a:r>
              <a:rPr lang="en-US" sz="1000" b="1" dirty="0">
                <a:latin typeface="+mn-lt"/>
              </a:rPr>
              <a:t>monitors and measures </a:t>
            </a:r>
            <a:r>
              <a:rPr lang="en-US" sz="1000" dirty="0">
                <a:latin typeface="+mn-lt"/>
              </a:rPr>
              <a:t>any data accessible via external </a:t>
            </a:r>
            <a:r>
              <a:rPr lang="en-US" sz="1000" dirty="0" smtClean="0">
                <a:latin typeface="+mn-lt"/>
              </a:rPr>
              <a:t>interfaces;  </a:t>
            </a:r>
            <a:endParaRPr lang="en-US" sz="1000" dirty="0">
              <a:latin typeface="+mn-lt"/>
            </a:endParaRPr>
          </a:p>
          <a:p>
            <a:pPr marL="216233" indent="-216233">
              <a:buAutoNum type="arabicParenBoth"/>
            </a:pPr>
            <a:r>
              <a:rPr lang="en-US" sz="1000" b="1" dirty="0">
                <a:latin typeface="+mn-lt"/>
              </a:rPr>
              <a:t>normalizes and analyzes </a:t>
            </a:r>
            <a:r>
              <a:rPr lang="en-US" sz="1000" dirty="0">
                <a:latin typeface="+mn-lt"/>
              </a:rPr>
              <a:t>that data; </a:t>
            </a:r>
          </a:p>
          <a:p>
            <a:pPr marL="216233" indent="-216233">
              <a:buAutoNum type="arabicParenBoth"/>
            </a:pPr>
            <a:r>
              <a:rPr lang="en-US" sz="1000" b="1" dirty="0">
                <a:latin typeface="+mn-lt"/>
              </a:rPr>
              <a:t>advises</a:t>
            </a:r>
            <a:r>
              <a:rPr lang="en-US" sz="1000" dirty="0">
                <a:latin typeface="+mn-lt"/>
              </a:rPr>
              <a:t> the end-user via a wide variety of decision support dashboards and reports; and </a:t>
            </a:r>
          </a:p>
          <a:p>
            <a:pPr marL="216233" indent="-216233">
              <a:buAutoNum type="arabicParenBoth"/>
            </a:pPr>
            <a:r>
              <a:rPr lang="en-US" sz="1000" b="1" dirty="0">
                <a:latin typeface="+mn-lt"/>
              </a:rPr>
              <a:t>a</a:t>
            </a:r>
            <a:r>
              <a:rPr lang="en-US" sz="1000" b="1" baseline="0" dirty="0" smtClean="0">
                <a:solidFill>
                  <a:schemeClr val="tx1"/>
                </a:solidFill>
                <a:latin typeface="+mn-lt"/>
              </a:rPr>
              <a:t>utomates</a:t>
            </a:r>
            <a:r>
              <a:rPr lang="en-US" sz="1000" baseline="0" dirty="0" smtClean="0">
                <a:solidFill>
                  <a:schemeClr val="tx1"/>
                </a:solidFill>
                <a:latin typeface="+mn-lt"/>
              </a:rPr>
              <a:t> both workflow </a:t>
            </a:r>
            <a:r>
              <a:rPr lang="en-US" sz="1000" b="1" baseline="0" dirty="0" smtClean="0">
                <a:solidFill>
                  <a:schemeClr val="tx1"/>
                </a:solidFill>
                <a:latin typeface="+mn-lt"/>
              </a:rPr>
              <a:t>and</a:t>
            </a:r>
            <a:r>
              <a:rPr lang="en-US" sz="1000" baseline="0" dirty="0" smtClean="0">
                <a:solidFill>
                  <a:schemeClr val="tx1"/>
                </a:solidFill>
                <a:latin typeface="+mn-lt"/>
              </a:rPr>
              <a:t> systems to mitigate risk of human error and ensure optimal utilization of all data center assets. </a:t>
            </a:r>
          </a:p>
          <a:p>
            <a:endParaRPr lang="en-US" sz="1000" dirty="0">
              <a:latin typeface="+mn-lt"/>
            </a:endParaRPr>
          </a:p>
          <a:p>
            <a:r>
              <a:rPr lang="en-US" sz="1000" dirty="0">
                <a:latin typeface="+mn-lt"/>
              </a:rPr>
              <a:t>In other words, Decathlon can communicate with any standard or proprietary communications protocol to monitor data center assets—whether it’s mechanical or electrical equipment…or if it’s an IT asset, then it can monitor the device, the O/S, and application…and it can monitor environmental and physical data, such as temperature and vibration… For example, if you have a BMS which monitors your data center’s ambient temperature and humidity, then Decathlon collects that data, normalizes it, and includes it in the analyses of a more comprehensive data set. The advantage is you can now see the facility data with the IT data. </a:t>
            </a:r>
            <a:r>
              <a:rPr lang="en-US" sz="1000" dirty="0" smtClean="0">
                <a:latin typeface="+mn-lt"/>
              </a:rPr>
              <a:t>Or</a:t>
            </a:r>
            <a:r>
              <a:rPr lang="en-US" sz="1000" baseline="0" dirty="0" smtClean="0">
                <a:latin typeface="+mn-lt"/>
              </a:rPr>
              <a:t> even business data with data center performance data. </a:t>
            </a:r>
            <a:r>
              <a:rPr lang="en-US" sz="1000" dirty="0" smtClean="0">
                <a:latin typeface="+mn-lt"/>
              </a:rPr>
              <a:t>The </a:t>
            </a:r>
            <a:r>
              <a:rPr lang="en-US" sz="1000" dirty="0">
                <a:latin typeface="+mn-lt"/>
              </a:rPr>
              <a:t>information shared from a single data set minimizes calculation errors and provides a single, real-time operational environment of your data center. </a:t>
            </a:r>
          </a:p>
        </p:txBody>
      </p:sp>
      <p:sp>
        <p:nvSpPr>
          <p:cNvPr id="4" name="Slide Number Placeholder 3"/>
          <p:cNvSpPr>
            <a:spLocks noGrp="1"/>
          </p:cNvSpPr>
          <p:nvPr>
            <p:ph type="sldNum" sz="quarter" idx="10"/>
          </p:nvPr>
        </p:nvSpPr>
        <p:spPr/>
        <p:txBody>
          <a:bodyPr/>
          <a:lstStyle/>
          <a:p>
            <a:pPr>
              <a:defRPr/>
            </a:pPr>
            <a:fld id="{9BDEF27E-B6F0-489C-8793-D933AB760F68}" type="slidenum">
              <a:rPr lang="de-CH"/>
              <a:pPr>
                <a:defRPr/>
              </a:pPr>
              <a:t>12</a:t>
            </a:fld>
            <a:endParaRPr lang="de-CH"/>
          </a:p>
        </p:txBody>
      </p:sp>
    </p:spTree>
    <p:extLst>
      <p:ext uri="{BB962C8B-B14F-4D97-AF65-F5344CB8AC3E}">
        <p14:creationId xmlns:p14="http://schemas.microsoft.com/office/powerpoint/2010/main" val="18990522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19288" y="457200"/>
            <a:ext cx="3195637" cy="2397125"/>
          </a:xfrm>
        </p:spPr>
      </p:sp>
      <p:sp>
        <p:nvSpPr>
          <p:cNvPr id="3" name="Notes Placeholder 2"/>
          <p:cNvSpPr>
            <a:spLocks noGrp="1"/>
          </p:cNvSpPr>
          <p:nvPr>
            <p:ph type="body" idx="1"/>
          </p:nvPr>
        </p:nvSpPr>
        <p:spPr/>
        <p:txBody>
          <a:bodyPr/>
          <a:lstStyle/>
          <a:p>
            <a:r>
              <a:rPr lang="en-US" dirty="0" smtClean="0"/>
              <a:t>Here’s an example of our optimization report. I realize</a:t>
            </a:r>
            <a:r>
              <a:rPr lang="en-US" baseline="0" dirty="0" smtClean="0"/>
              <a:t> you can not see the details on this report—that’s OK. The key points are:</a:t>
            </a:r>
            <a:endParaRPr lang="en-US" dirty="0" smtClean="0"/>
          </a:p>
          <a:p>
            <a:endParaRPr lang="en-US" dirty="0" smtClean="0"/>
          </a:p>
          <a:p>
            <a:r>
              <a:rPr lang="en-US" dirty="0" smtClean="0"/>
              <a:t>The data on this slide comes from multiple source and can be represented graphically or</a:t>
            </a:r>
            <a:r>
              <a:rPr lang="en-US" baseline="0" dirty="0" smtClean="0"/>
              <a:t> </a:t>
            </a:r>
            <a:r>
              <a:rPr lang="en-US" dirty="0" smtClean="0"/>
              <a:t>in the form of a table.</a:t>
            </a:r>
            <a:r>
              <a:rPr lang="en-US" baseline="0" dirty="0" smtClean="0"/>
              <a:t> In this example#1, our optimization report is </a:t>
            </a:r>
            <a:r>
              <a:rPr lang="en-US" dirty="0" smtClean="0"/>
              <a:t>used by different groups in the corporate office.</a:t>
            </a:r>
            <a:r>
              <a:rPr lang="en-US" baseline="0" dirty="0" smtClean="0"/>
              <a:t> The f</a:t>
            </a:r>
            <a:r>
              <a:rPr lang="en-US" dirty="0" smtClean="0"/>
              <a:t>inance team uses it to analyze profit, </a:t>
            </a:r>
            <a:r>
              <a:rPr lang="en-US" baseline="0" dirty="0" smtClean="0"/>
              <a:t> the s</a:t>
            </a:r>
            <a:r>
              <a:rPr lang="en-US" dirty="0" smtClean="0"/>
              <a:t>ales team uses it to adjust</a:t>
            </a:r>
            <a:r>
              <a:rPr lang="en-US" baseline="0" dirty="0" smtClean="0"/>
              <a:t> </a:t>
            </a:r>
            <a:r>
              <a:rPr lang="en-US" dirty="0" smtClean="0"/>
              <a:t>pricing when its time for contract renewal, the</a:t>
            </a:r>
            <a:r>
              <a:rPr lang="en-US" baseline="0" dirty="0" smtClean="0"/>
              <a:t> p</a:t>
            </a:r>
            <a:r>
              <a:rPr lang="en-US" dirty="0" smtClean="0"/>
              <a:t>roduct and marketing teams use it to better understand how the products and services are sold to and used by customers…</a:t>
            </a:r>
            <a:r>
              <a:rPr lang="en-US" baseline="0" dirty="0" smtClean="0"/>
              <a:t> </a:t>
            </a:r>
            <a:r>
              <a:rPr lang="en-US" dirty="0" smtClean="0"/>
              <a:t>Before our</a:t>
            </a:r>
            <a:r>
              <a:rPr lang="en-US" baseline="0" dirty="0" smtClean="0"/>
              <a:t> vision in 2012</a:t>
            </a:r>
            <a:r>
              <a:rPr lang="en-US" dirty="0" smtClean="0"/>
              <a:t>, we had to wait longer to make the data available. In some cases, we couldn’t access the data at all. </a:t>
            </a:r>
          </a:p>
          <a:p>
            <a:endParaRPr lang="en-US" dirty="0" smtClean="0"/>
          </a:p>
          <a:p>
            <a:r>
              <a:rPr lang="en-US" dirty="0" smtClean="0"/>
              <a:t>Area</a:t>
            </a:r>
            <a:r>
              <a:rPr lang="en-US" baseline="0" dirty="0" smtClean="0"/>
              <a:t> in red, comes from our finance software platform that tracks our customers’ entities and information.</a:t>
            </a:r>
          </a:p>
          <a:p>
            <a:r>
              <a:rPr lang="en-US" baseline="0" dirty="0" smtClean="0"/>
              <a:t>Area in green is data coming from the branch circuits hardware and power usage for each of our customers.</a:t>
            </a:r>
          </a:p>
          <a:p>
            <a:r>
              <a:rPr lang="en-US" baseline="0" dirty="0" smtClean="0"/>
              <a:t>Area in yellow comes from our engineering asset management for provisioning of space, power and connectivity.</a:t>
            </a:r>
          </a:p>
          <a:p>
            <a:endParaRPr lang="en-US" baseline="0" dirty="0" smtClean="0"/>
          </a:p>
          <a:p>
            <a:r>
              <a:rPr lang="en-US" baseline="0" dirty="0" smtClean="0"/>
              <a:t>Decathlon for Data Centers can provide some or many of this data and functionality. The point is, it can work with non-native applications and you have the option to use as little or as much of Decathlon as you need. It helped us achieve our vision. </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26FF43C1-1FE6-F64C-8559-11C7C5BD0305}" type="slidenum">
              <a:rPr lang="en-US" smtClean="0"/>
              <a:pPr/>
              <a:t>13</a:t>
            </a:fld>
            <a:endParaRPr lang="en-US" dirty="0"/>
          </a:p>
        </p:txBody>
      </p:sp>
    </p:spTree>
    <p:extLst>
      <p:ext uri="{BB962C8B-B14F-4D97-AF65-F5344CB8AC3E}">
        <p14:creationId xmlns:p14="http://schemas.microsoft.com/office/powerpoint/2010/main" val="3751344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19288" y="457200"/>
            <a:ext cx="3195637" cy="2397125"/>
          </a:xfrm>
        </p:spPr>
      </p:sp>
      <p:sp>
        <p:nvSpPr>
          <p:cNvPr id="3" name="Notes Placeholder 2"/>
          <p:cNvSpPr>
            <a:spLocks noGrp="1"/>
          </p:cNvSpPr>
          <p:nvPr>
            <p:ph type="body" idx="1"/>
          </p:nvPr>
        </p:nvSpPr>
        <p:spPr/>
        <p:txBody>
          <a:bodyPr/>
          <a:lstStyle/>
          <a:p>
            <a:pPr defTabSz="457158">
              <a:defRPr/>
            </a:pPr>
            <a:r>
              <a:rPr lang="en-US" dirty="0" smtClean="0"/>
              <a:t>Here</a:t>
            </a:r>
            <a:r>
              <a:rPr lang="en-US" baseline="0" dirty="0" smtClean="0"/>
              <a:t> is a sample dashboard/report that’s used by Operations to ensure the main breaker and the branches don’t overload. </a:t>
            </a:r>
            <a:r>
              <a:rPr lang="en-US" dirty="0" smtClean="0"/>
              <a:t>The data on this screen</a:t>
            </a:r>
            <a:r>
              <a:rPr lang="en-US" baseline="0" dirty="0" smtClean="0"/>
              <a:t> get shared with the Telx Warehouse for business reports.</a:t>
            </a:r>
            <a:endParaRPr lang="en-US" dirty="0"/>
          </a:p>
        </p:txBody>
      </p:sp>
      <p:sp>
        <p:nvSpPr>
          <p:cNvPr id="4" name="Slide Number Placeholder 3"/>
          <p:cNvSpPr>
            <a:spLocks noGrp="1"/>
          </p:cNvSpPr>
          <p:nvPr>
            <p:ph type="sldNum" sz="quarter" idx="10"/>
          </p:nvPr>
        </p:nvSpPr>
        <p:spPr/>
        <p:txBody>
          <a:bodyPr/>
          <a:lstStyle/>
          <a:p>
            <a:fld id="{26FF43C1-1FE6-F64C-8559-11C7C5BD0305}" type="slidenum">
              <a:rPr lang="en-US" smtClean="0"/>
              <a:pPr/>
              <a:t>14</a:t>
            </a:fld>
            <a:endParaRPr lang="en-US" dirty="0"/>
          </a:p>
        </p:txBody>
      </p:sp>
    </p:spTree>
    <p:extLst>
      <p:ext uri="{BB962C8B-B14F-4D97-AF65-F5344CB8AC3E}">
        <p14:creationId xmlns:p14="http://schemas.microsoft.com/office/powerpoint/2010/main" val="25457371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19288" y="457200"/>
            <a:ext cx="3195637" cy="2397125"/>
          </a:xfrm>
        </p:spPr>
      </p:sp>
      <p:sp>
        <p:nvSpPr>
          <p:cNvPr id="3" name="Notes Placeholder 2"/>
          <p:cNvSpPr>
            <a:spLocks noGrp="1"/>
          </p:cNvSpPr>
          <p:nvPr>
            <p:ph type="body" idx="1"/>
          </p:nvPr>
        </p:nvSpPr>
        <p:spPr/>
        <p:txBody>
          <a:bodyPr/>
          <a:lstStyle/>
          <a:p>
            <a:r>
              <a:rPr lang="en-US" baseline="0" dirty="0" smtClean="0"/>
              <a:t>Our space provisioning tools allow us to see where we have space available to sell. This is used by sales engineers during pre-sales process and then by the engineering and operations teams for a new installation. The data supporting this graphic gets shared with Telx Data Warehouse as space sold by customers.</a:t>
            </a:r>
            <a:endParaRPr lang="en-US" dirty="0"/>
          </a:p>
        </p:txBody>
      </p:sp>
      <p:sp>
        <p:nvSpPr>
          <p:cNvPr id="4" name="Slide Number Placeholder 3"/>
          <p:cNvSpPr>
            <a:spLocks noGrp="1"/>
          </p:cNvSpPr>
          <p:nvPr>
            <p:ph type="sldNum" sz="quarter" idx="10"/>
          </p:nvPr>
        </p:nvSpPr>
        <p:spPr/>
        <p:txBody>
          <a:bodyPr/>
          <a:lstStyle/>
          <a:p>
            <a:fld id="{26FF43C1-1FE6-F64C-8559-11C7C5BD0305}" type="slidenum">
              <a:rPr lang="en-US" smtClean="0"/>
              <a:pPr/>
              <a:t>15</a:t>
            </a:fld>
            <a:endParaRPr lang="en-US" dirty="0"/>
          </a:p>
        </p:txBody>
      </p:sp>
    </p:spTree>
    <p:extLst>
      <p:ext uri="{BB962C8B-B14F-4D97-AF65-F5344CB8AC3E}">
        <p14:creationId xmlns:p14="http://schemas.microsoft.com/office/powerpoint/2010/main" val="1121984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19288" y="457200"/>
            <a:ext cx="3195637" cy="2397125"/>
          </a:xfrm>
        </p:spPr>
      </p:sp>
      <p:sp>
        <p:nvSpPr>
          <p:cNvPr id="3" name="Notes Placeholder 2"/>
          <p:cNvSpPr>
            <a:spLocks noGrp="1"/>
          </p:cNvSpPr>
          <p:nvPr>
            <p:ph type="body" idx="1"/>
          </p:nvPr>
        </p:nvSpPr>
        <p:spPr/>
        <p:txBody>
          <a:bodyPr/>
          <a:lstStyle/>
          <a:p>
            <a:r>
              <a:rPr lang="en-US" dirty="0" smtClean="0"/>
              <a:t>This is a cloud</a:t>
            </a:r>
            <a:r>
              <a:rPr lang="en-US" baseline="0" dirty="0" smtClean="0"/>
              <a:t> application. This application stores, trends and forecasts utility power usage for all Telx sites and suites. Data for kwh usage, total cost and unity cost $/kwh  is scheduled to start exchanging data into Telx Data Warehouse via web services this December.</a:t>
            </a:r>
          </a:p>
          <a:p>
            <a:endParaRPr lang="en-US" dirty="0"/>
          </a:p>
        </p:txBody>
      </p:sp>
      <p:sp>
        <p:nvSpPr>
          <p:cNvPr id="4" name="Slide Number Placeholder 3"/>
          <p:cNvSpPr>
            <a:spLocks noGrp="1"/>
          </p:cNvSpPr>
          <p:nvPr>
            <p:ph type="sldNum" sz="quarter" idx="10"/>
          </p:nvPr>
        </p:nvSpPr>
        <p:spPr/>
        <p:txBody>
          <a:bodyPr/>
          <a:lstStyle/>
          <a:p>
            <a:fld id="{26FF43C1-1FE6-F64C-8559-11C7C5BD0305}" type="slidenum">
              <a:rPr lang="en-US" smtClean="0"/>
              <a:pPr/>
              <a:t>16</a:t>
            </a:fld>
            <a:endParaRPr lang="en-US" dirty="0"/>
          </a:p>
        </p:txBody>
      </p:sp>
    </p:spTree>
    <p:extLst>
      <p:ext uri="{BB962C8B-B14F-4D97-AF65-F5344CB8AC3E}">
        <p14:creationId xmlns:p14="http://schemas.microsoft.com/office/powerpoint/2010/main" val="11761014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19288" y="457200"/>
            <a:ext cx="3195637" cy="23971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FF43C1-1FE6-F64C-8559-11C7C5BD0305}" type="slidenum">
              <a:rPr lang="en-US" smtClean="0"/>
              <a:pPr/>
              <a:t>17</a:t>
            </a:fld>
            <a:endParaRPr lang="en-US" dirty="0"/>
          </a:p>
        </p:txBody>
      </p:sp>
    </p:spTree>
    <p:extLst>
      <p:ext uri="{BB962C8B-B14F-4D97-AF65-F5344CB8AC3E}">
        <p14:creationId xmlns:p14="http://schemas.microsoft.com/office/powerpoint/2010/main" val="6762541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19288" y="457200"/>
            <a:ext cx="3195637" cy="2397125"/>
          </a:xfrm>
        </p:spPr>
      </p:sp>
      <p:sp>
        <p:nvSpPr>
          <p:cNvPr id="3" name="Notes Placeholder 2"/>
          <p:cNvSpPr>
            <a:spLocks noGrp="1"/>
          </p:cNvSpPr>
          <p:nvPr>
            <p:ph type="body" idx="1"/>
          </p:nvPr>
        </p:nvSpPr>
        <p:spPr/>
        <p:txBody>
          <a:bodyPr/>
          <a:lstStyle/>
          <a:p>
            <a:r>
              <a:rPr lang="en-US" dirty="0" smtClean="0"/>
              <a:t>In conclusion,</a:t>
            </a:r>
            <a:r>
              <a:rPr lang="en-US" baseline="0" dirty="0" smtClean="0"/>
              <a:t> </a:t>
            </a:r>
            <a:r>
              <a:rPr lang="en-US" dirty="0" smtClean="0"/>
              <a:t>I</a:t>
            </a:r>
            <a:r>
              <a:rPr lang="en-US" baseline="0" dirty="0" smtClean="0"/>
              <a:t> would like to leave you with 5 quick lessons from my long and painful journey: &lt;read slide&gt;</a:t>
            </a:r>
          </a:p>
          <a:p>
            <a:pPr marL="171450" indent="-171450">
              <a:buFont typeface="Arial" panose="020B0604020202020204" pitchFamily="34" charset="0"/>
              <a:buChar char="•"/>
            </a:pPr>
            <a:r>
              <a:rPr lang="en-US" dirty="0" smtClean="0"/>
              <a:t>Don’t get a BMS that will constrain your business operations, analysis and growth. It can quickly turn into</a:t>
            </a:r>
            <a:r>
              <a:rPr lang="en-US" baseline="0" dirty="0" smtClean="0"/>
              <a:t> a mess.</a:t>
            </a:r>
          </a:p>
          <a:p>
            <a:pPr marL="171450" indent="-171450">
              <a:buFont typeface="Arial" panose="020B0604020202020204" pitchFamily="34" charset="0"/>
              <a:buChar char="•"/>
            </a:pPr>
            <a:endParaRPr lang="en-US" baseline="0" dirty="0" smtClean="0"/>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Reduce vendor dependencies by enabling an open architecture so that you can work on multiple projects simultaneously, as well as avoid vendor lock-in</a:t>
            </a:r>
            <a:r>
              <a:rPr lang="en-US" baseline="0" dirty="0" smtClean="0"/>
              <a:t> and bring more competition to your bidding process.</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smtClean="0"/>
          </a:p>
          <a:p>
            <a:pPr marL="171450" indent="-171450">
              <a:buFont typeface="Arial" panose="020B0604020202020204" pitchFamily="34" charset="0"/>
              <a:buChar char="•"/>
            </a:pPr>
            <a:r>
              <a:rPr lang="en-US" baseline="0" dirty="0" smtClean="0"/>
              <a:t>It’s an internal multi-team effort. You probably will have to involve IT, finance, accounting, product and marketing teams to define goals and priorities.</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Data engineering or data architecture has to be part of the equation.</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By understanding the different layers of the industrial controls systems, you will find solutions to incorporate stand-alone BMS systems. It will take some work and you may need to add some off-the-shelf applications, but you don’t have to replace it until it is necessary.</a:t>
            </a:r>
          </a:p>
        </p:txBody>
      </p:sp>
      <p:sp>
        <p:nvSpPr>
          <p:cNvPr id="4" name="Slide Number Placeholder 3"/>
          <p:cNvSpPr>
            <a:spLocks noGrp="1"/>
          </p:cNvSpPr>
          <p:nvPr>
            <p:ph type="sldNum" sz="quarter" idx="10"/>
          </p:nvPr>
        </p:nvSpPr>
        <p:spPr/>
        <p:txBody>
          <a:bodyPr/>
          <a:lstStyle/>
          <a:p>
            <a:fld id="{26FF43C1-1FE6-F64C-8559-11C7C5BD0305}" type="slidenum">
              <a:rPr lang="en-US" smtClean="0"/>
              <a:pPr/>
              <a:t>18</a:t>
            </a:fld>
            <a:endParaRPr lang="en-US" dirty="0"/>
          </a:p>
        </p:txBody>
      </p:sp>
    </p:spTree>
    <p:extLst>
      <p:ext uri="{BB962C8B-B14F-4D97-AF65-F5344CB8AC3E}">
        <p14:creationId xmlns:p14="http://schemas.microsoft.com/office/powerpoint/2010/main" val="41826320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19288" y="457200"/>
            <a:ext cx="3195637" cy="2397125"/>
          </a:xfrm>
        </p:spPr>
      </p:sp>
      <p:sp>
        <p:nvSpPr>
          <p:cNvPr id="3" name="Notes Placeholder 2"/>
          <p:cNvSpPr>
            <a:spLocks noGrp="1"/>
          </p:cNvSpPr>
          <p:nvPr>
            <p:ph type="body" idx="1"/>
          </p:nvPr>
        </p:nvSpPr>
        <p:spPr/>
        <p:txBody>
          <a:bodyPr/>
          <a:lstStyle/>
          <a:p>
            <a:r>
              <a:rPr lang="en-US" dirty="0" smtClean="0"/>
              <a:t>Thank you for your attention. Rich and I are happy</a:t>
            </a:r>
            <a:r>
              <a:rPr lang="en-US" baseline="0" dirty="0" smtClean="0"/>
              <a:t> to address any questions you might have. </a:t>
            </a:r>
            <a:endParaRPr lang="en-US" dirty="0"/>
          </a:p>
        </p:txBody>
      </p:sp>
      <p:sp>
        <p:nvSpPr>
          <p:cNvPr id="4" name="Slide Number Placeholder 3"/>
          <p:cNvSpPr>
            <a:spLocks noGrp="1"/>
          </p:cNvSpPr>
          <p:nvPr>
            <p:ph type="sldNum" sz="quarter" idx="10"/>
          </p:nvPr>
        </p:nvSpPr>
        <p:spPr/>
        <p:txBody>
          <a:bodyPr/>
          <a:lstStyle/>
          <a:p>
            <a:fld id="{26FF43C1-1FE6-F64C-8559-11C7C5BD0305}" type="slidenum">
              <a:rPr lang="en-US" smtClean="0"/>
              <a:pPr/>
              <a:t>19</a:t>
            </a:fld>
            <a:endParaRPr lang="en-US" dirty="0"/>
          </a:p>
        </p:txBody>
      </p:sp>
    </p:spTree>
    <p:extLst>
      <p:ext uri="{BB962C8B-B14F-4D97-AF65-F5344CB8AC3E}">
        <p14:creationId xmlns:p14="http://schemas.microsoft.com/office/powerpoint/2010/main" val="1514983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19288" y="457200"/>
            <a:ext cx="3195637" cy="2397125"/>
          </a:xfrm>
        </p:spPr>
      </p:sp>
      <p:sp>
        <p:nvSpPr>
          <p:cNvPr id="3" name="Notes Placeholder 2"/>
          <p:cNvSpPr>
            <a:spLocks noGrp="1"/>
          </p:cNvSpPr>
          <p:nvPr>
            <p:ph type="body" idx="1"/>
          </p:nvPr>
        </p:nvSpPr>
        <p:spPr/>
        <p:txBody>
          <a:bodyPr/>
          <a:lstStyle/>
          <a:p>
            <a:r>
              <a:rPr lang="en-US" dirty="0" smtClean="0"/>
              <a:t>Telx is a data center solution provider combining two essential asset classes:  Interconnection and enterprise data centers. With industry-leading 100% uptime and 100% on-time service delivery SLAs, we help companies build more agile businesses faster with reduced infrastructure complexity and broader reach to new markets.</a:t>
            </a:r>
            <a:r>
              <a:rPr lang="en-US" baseline="0" dirty="0" smtClean="0"/>
              <a:t> </a:t>
            </a:r>
          </a:p>
          <a:p>
            <a:endParaRPr lang="en-US" baseline="0" dirty="0" smtClean="0"/>
          </a:p>
          <a:p>
            <a:r>
              <a:rPr lang="en-US" baseline="0" dirty="0" smtClean="0"/>
              <a:t>Later in my presentation,  I’m going to introduce one of the key components of our data center approach that enables us to sustain our industry-leading performance. </a:t>
            </a:r>
          </a:p>
          <a:p>
            <a:endParaRPr lang="en-US" baseline="0" dirty="0" smtClean="0"/>
          </a:p>
        </p:txBody>
      </p:sp>
      <p:sp>
        <p:nvSpPr>
          <p:cNvPr id="4" name="Slide Number Placeholder 3"/>
          <p:cNvSpPr>
            <a:spLocks noGrp="1"/>
          </p:cNvSpPr>
          <p:nvPr>
            <p:ph type="sldNum" sz="quarter" idx="10"/>
          </p:nvPr>
        </p:nvSpPr>
        <p:spPr/>
        <p:txBody>
          <a:bodyPr/>
          <a:lstStyle/>
          <a:p>
            <a:fld id="{26FF43C1-1FE6-F64C-8559-11C7C5BD0305}" type="slidenum">
              <a:rPr lang="en-US" smtClean="0"/>
              <a:pPr/>
              <a:t>2</a:t>
            </a:fld>
            <a:endParaRPr lang="en-US" dirty="0"/>
          </a:p>
        </p:txBody>
      </p:sp>
    </p:spTree>
    <p:extLst>
      <p:ext uri="{BB962C8B-B14F-4D97-AF65-F5344CB8AC3E}">
        <p14:creationId xmlns:p14="http://schemas.microsoft.com/office/powerpoint/2010/main" val="14308941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19288" y="457200"/>
            <a:ext cx="3195637" cy="23971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6FF43C1-1FE6-F64C-8559-11C7C5BD0305}" type="slidenum">
              <a:rPr lang="en-US" smtClean="0"/>
              <a:pPr/>
              <a:t>20</a:t>
            </a:fld>
            <a:endParaRPr lang="en-US" dirty="0"/>
          </a:p>
        </p:txBody>
      </p:sp>
    </p:spTree>
    <p:extLst>
      <p:ext uri="{BB962C8B-B14F-4D97-AF65-F5344CB8AC3E}">
        <p14:creationId xmlns:p14="http://schemas.microsoft.com/office/powerpoint/2010/main" val="2267303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19288" y="457200"/>
            <a:ext cx="3195637" cy="2397125"/>
          </a:xfrm>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26FF43C1-1FE6-F64C-8559-11C7C5BD0305}" type="slidenum">
              <a:rPr lang="en-US" smtClean="0"/>
              <a:pPr/>
              <a:t>21</a:t>
            </a:fld>
            <a:endParaRPr lang="en-US" dirty="0"/>
          </a:p>
        </p:txBody>
      </p:sp>
    </p:spTree>
    <p:extLst>
      <p:ext uri="{BB962C8B-B14F-4D97-AF65-F5344CB8AC3E}">
        <p14:creationId xmlns:p14="http://schemas.microsoft.com/office/powerpoint/2010/main" val="21714116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19288" y="457200"/>
            <a:ext cx="3195637" cy="2397125"/>
          </a:xfrm>
        </p:spPr>
      </p:sp>
      <p:sp>
        <p:nvSpPr>
          <p:cNvPr id="3" name="Notes Placeholder 2"/>
          <p:cNvSpPr>
            <a:spLocks noGrp="1"/>
          </p:cNvSpPr>
          <p:nvPr>
            <p:ph type="body" idx="1"/>
          </p:nvPr>
        </p:nvSpPr>
        <p:spPr/>
        <p:txBody>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26FF43C1-1FE6-F64C-8559-11C7C5BD0305}" type="slidenum">
              <a:rPr lang="en-US" smtClean="0"/>
              <a:pPr/>
              <a:t>22</a:t>
            </a:fld>
            <a:endParaRPr lang="en-US" dirty="0"/>
          </a:p>
        </p:txBody>
      </p:sp>
    </p:spTree>
    <p:extLst>
      <p:ext uri="{BB962C8B-B14F-4D97-AF65-F5344CB8AC3E}">
        <p14:creationId xmlns:p14="http://schemas.microsoft.com/office/powerpoint/2010/main" val="6762541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19288" y="457200"/>
            <a:ext cx="3195637" cy="23971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FF43C1-1FE6-F64C-8559-11C7C5BD0305}" type="slidenum">
              <a:rPr lang="en-US" smtClean="0"/>
              <a:pPr/>
              <a:t>23</a:t>
            </a:fld>
            <a:endParaRPr lang="en-US" dirty="0"/>
          </a:p>
        </p:txBody>
      </p:sp>
    </p:spTree>
    <p:extLst>
      <p:ext uri="{BB962C8B-B14F-4D97-AF65-F5344CB8AC3E}">
        <p14:creationId xmlns:p14="http://schemas.microsoft.com/office/powerpoint/2010/main" val="6762541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19288" y="457200"/>
            <a:ext cx="3195637" cy="23971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FF43C1-1FE6-F64C-8559-11C7C5BD0305}" type="slidenum">
              <a:rPr lang="en-US" smtClean="0"/>
              <a:pPr/>
              <a:t>24</a:t>
            </a:fld>
            <a:endParaRPr lang="en-US" dirty="0"/>
          </a:p>
        </p:txBody>
      </p:sp>
    </p:spTree>
    <p:extLst>
      <p:ext uri="{BB962C8B-B14F-4D97-AF65-F5344CB8AC3E}">
        <p14:creationId xmlns:p14="http://schemas.microsoft.com/office/powerpoint/2010/main" val="25457371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19288" y="457200"/>
            <a:ext cx="3195637" cy="23971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6FF43C1-1FE6-F64C-8559-11C7C5BD0305}" type="slidenum">
              <a:rPr lang="en-US" smtClean="0"/>
              <a:pPr/>
              <a:t>25</a:t>
            </a:fld>
            <a:endParaRPr lang="en-US" dirty="0"/>
          </a:p>
        </p:txBody>
      </p:sp>
    </p:spTree>
    <p:extLst>
      <p:ext uri="{BB962C8B-B14F-4D97-AF65-F5344CB8AC3E}">
        <p14:creationId xmlns:p14="http://schemas.microsoft.com/office/powerpoint/2010/main" val="38138600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19288" y="457200"/>
            <a:ext cx="3195637" cy="2397125"/>
          </a:xfrm>
        </p:spPr>
      </p:sp>
      <p:sp>
        <p:nvSpPr>
          <p:cNvPr id="3" name="Notes Placeholder 2"/>
          <p:cNvSpPr>
            <a:spLocks noGrp="1"/>
          </p:cNvSpPr>
          <p:nvPr>
            <p:ph type="body" idx="1"/>
          </p:nvPr>
        </p:nvSpPr>
        <p:spPr/>
        <p:txBody>
          <a:bodyPr/>
          <a:lstStyle/>
          <a:p>
            <a:pPr defTabSz="457158">
              <a:defRPr/>
            </a:pPr>
            <a:r>
              <a:rPr lang="en-US" dirty="0" smtClean="0"/>
              <a:t>Our</a:t>
            </a:r>
            <a:r>
              <a:rPr lang="en-US" baseline="0" dirty="0" smtClean="0"/>
              <a:t> data center portfolio includes 20 data centers across America:  14 interconnection data centers and 6 enterprise data centers. Our data centers are located in the New York/New Jersey metro area, Charlotte, Atlanta, Miami, Chicago, Dallas, Phoenix, Los Angeles, Santa Clara, San Francisco, Portland and Seattle. </a:t>
            </a:r>
          </a:p>
          <a:p>
            <a:pPr defTabSz="457158">
              <a:defRPr/>
            </a:pPr>
            <a:endParaRPr lang="en-US" baseline="0" dirty="0" smtClean="0"/>
          </a:p>
          <a:p>
            <a:pPr defTabSz="457158">
              <a:defRPr/>
            </a:pPr>
            <a:r>
              <a:rPr lang="en-US" dirty="0" smtClean="0"/>
              <a:t>As a data center operator</a:t>
            </a:r>
            <a:r>
              <a:rPr lang="en-US" baseline="0" dirty="0" smtClean="0"/>
              <a:t> we </a:t>
            </a:r>
            <a:r>
              <a:rPr lang="en-US" dirty="0" smtClean="0"/>
              <a:t>have a unique component that distinguishes</a:t>
            </a:r>
            <a:r>
              <a:rPr lang="en-US" baseline="0" dirty="0" smtClean="0"/>
              <a:t> us from</a:t>
            </a:r>
            <a:r>
              <a:rPr lang="en-US" dirty="0" smtClean="0"/>
              <a:t> our</a:t>
            </a:r>
            <a:r>
              <a:rPr lang="en-US" baseline="0" dirty="0" smtClean="0"/>
              <a:t> peers in the industry—we  manage and actively support about 50K connections among our customers.  We are located in most of the large Metro Areas in the US, in buildings that serve as connectivity hubs.</a:t>
            </a:r>
            <a:endParaRPr lang="en-US" dirty="0" smtClean="0"/>
          </a:p>
          <a:p>
            <a:pPr defTabSz="457158">
              <a:defRPr/>
            </a:pPr>
            <a:endParaRPr lang="en-US" baseline="0" dirty="0" smtClean="0"/>
          </a:p>
          <a:p>
            <a:pPr defTabSz="457158">
              <a:defRPr/>
            </a:pPr>
            <a:r>
              <a:rPr lang="en-US" dirty="0" smtClean="0"/>
              <a:t>We manage</a:t>
            </a:r>
            <a:r>
              <a:rPr lang="en-US" baseline="0" dirty="0" smtClean="0"/>
              <a:t> </a:t>
            </a:r>
            <a:r>
              <a:rPr lang="en-US" dirty="0" smtClean="0"/>
              <a:t>1.3 million square feet of data center space, enabling the interconnection of more</a:t>
            </a:r>
            <a:r>
              <a:rPr lang="en-US" baseline="0" dirty="0" smtClean="0"/>
              <a:t> </a:t>
            </a:r>
            <a:r>
              <a:rPr lang="en-US" dirty="0" smtClean="0"/>
              <a:t>than 10 million square feet of data center space</a:t>
            </a:r>
            <a:r>
              <a:rPr lang="en-US" baseline="0" dirty="0" smtClean="0"/>
              <a:t> globally</a:t>
            </a:r>
            <a:r>
              <a:rPr lang="en-US" dirty="0" smtClean="0"/>
              <a:t>. </a:t>
            </a:r>
          </a:p>
          <a:p>
            <a:pPr defTabSz="457158">
              <a:defRPr/>
            </a:pPr>
            <a:endParaRPr lang="en-US" dirty="0" smtClean="0"/>
          </a:p>
          <a:p>
            <a:pPr defTabSz="457158">
              <a:defRPr/>
            </a:pPr>
            <a:r>
              <a:rPr lang="en-US" baseline="0" dirty="0" smtClean="0"/>
              <a:t>In my role as Head of  Energy Management at Telx, my team is responsible for </a:t>
            </a:r>
            <a:r>
              <a:rPr lang="en-US" u="none" baseline="0" dirty="0" smtClean="0"/>
              <a:t>more than 50 </a:t>
            </a:r>
            <a:r>
              <a:rPr lang="en-US" baseline="0" dirty="0" smtClean="0"/>
              <a:t>MW of power capacity… We manage about</a:t>
            </a:r>
            <a:r>
              <a:rPr lang="en-US" dirty="0" smtClean="0"/>
              <a:t> 20M kWh of power usage per month,</a:t>
            </a:r>
            <a:r>
              <a:rPr lang="en-US" baseline="0" dirty="0" smtClean="0"/>
              <a:t> which translates to </a:t>
            </a:r>
            <a:r>
              <a:rPr lang="en-US" dirty="0" smtClean="0"/>
              <a:t>over $30M of total energy cost.</a:t>
            </a:r>
            <a:endParaRPr lang="en-US" baseline="0" dirty="0" smtClean="0"/>
          </a:p>
          <a:p>
            <a:pPr defTabSz="457158">
              <a:defRPr/>
            </a:pPr>
            <a:endParaRPr lang="en-US" baseline="0" dirty="0" smtClean="0"/>
          </a:p>
          <a:p>
            <a:pPr defTabSz="457158">
              <a:defRPr/>
            </a:pPr>
            <a:endParaRPr lang="en-US" dirty="0" smtClean="0"/>
          </a:p>
          <a:p>
            <a:pPr defTabSz="457158">
              <a:defRPr/>
            </a:pPr>
            <a:endParaRPr lang="en-US" dirty="0" smtClean="0"/>
          </a:p>
          <a:p>
            <a:pPr defTabSz="457158">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26FF43C1-1FE6-F64C-8559-11C7C5BD0305}" type="slidenum">
              <a:rPr lang="en-US" smtClean="0"/>
              <a:pPr/>
              <a:t>3</a:t>
            </a:fld>
            <a:endParaRPr lang="en-US" dirty="0"/>
          </a:p>
        </p:txBody>
      </p:sp>
    </p:spTree>
    <p:extLst>
      <p:ext uri="{BB962C8B-B14F-4D97-AF65-F5344CB8AC3E}">
        <p14:creationId xmlns:p14="http://schemas.microsoft.com/office/powerpoint/2010/main" val="35762729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19288" y="457200"/>
            <a:ext cx="3195637" cy="2397125"/>
          </a:xfrm>
        </p:spPr>
      </p:sp>
      <p:sp>
        <p:nvSpPr>
          <p:cNvPr id="3" name="Notes Placeholder 2"/>
          <p:cNvSpPr>
            <a:spLocks noGrp="1"/>
          </p:cNvSpPr>
          <p:nvPr>
            <p:ph type="body" idx="1"/>
          </p:nvPr>
        </p:nvSpPr>
        <p:spPr/>
        <p:txBody>
          <a:bodyPr/>
          <a:lstStyle/>
          <a:p>
            <a:r>
              <a:rPr lang="en-US" dirty="0" smtClean="0"/>
              <a:t>And, my</a:t>
            </a:r>
            <a:r>
              <a:rPr lang="en-US" baseline="0" dirty="0" smtClean="0"/>
              <a:t> team is </a:t>
            </a:r>
            <a:r>
              <a:rPr lang="en-US" dirty="0" smtClean="0"/>
              <a:t>responsible for capacity,</a:t>
            </a:r>
            <a:r>
              <a:rPr lang="en-US" baseline="0" dirty="0" smtClean="0"/>
              <a:t> too</a:t>
            </a:r>
            <a:r>
              <a:rPr lang="en-US" dirty="0" smtClean="0"/>
              <a:t>… Telx is strongly</a:t>
            </a:r>
            <a:r>
              <a:rPr lang="en-US" baseline="0" dirty="0" smtClean="0"/>
              <a:t> committed to providing the reliability and scalability that is critical to our client’s growth. As I mentioned earlier, we need to maintain our industry-leading performance of 100% uptime and 100% on-time deployment. And because we work with over 1200 customers at various stages in their business life cycle, we must accurately forecast capacity needs. It’s imperative that we manage a flexible network of power, cooling and space so we can deliver services faster and in the most reliable, efficient and sustainable way possible. </a:t>
            </a:r>
            <a:endParaRPr lang="en-US" dirty="0"/>
          </a:p>
        </p:txBody>
      </p:sp>
      <p:sp>
        <p:nvSpPr>
          <p:cNvPr id="4" name="Slide Number Placeholder 3"/>
          <p:cNvSpPr>
            <a:spLocks noGrp="1"/>
          </p:cNvSpPr>
          <p:nvPr>
            <p:ph type="sldNum" sz="quarter" idx="10"/>
          </p:nvPr>
        </p:nvSpPr>
        <p:spPr/>
        <p:txBody>
          <a:bodyPr/>
          <a:lstStyle/>
          <a:p>
            <a:fld id="{26FF43C1-1FE6-F64C-8559-11C7C5BD0305}" type="slidenum">
              <a:rPr lang="en-US" smtClean="0"/>
              <a:pPr/>
              <a:t>4</a:t>
            </a:fld>
            <a:endParaRPr lang="en-US" dirty="0"/>
          </a:p>
        </p:txBody>
      </p:sp>
    </p:spTree>
    <p:extLst>
      <p:ext uri="{BB962C8B-B14F-4D97-AF65-F5344CB8AC3E}">
        <p14:creationId xmlns:p14="http://schemas.microsoft.com/office/powerpoint/2010/main" val="7572598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19288" y="457200"/>
            <a:ext cx="3195637" cy="2397125"/>
          </a:xfrm>
        </p:spPr>
      </p:sp>
      <p:sp>
        <p:nvSpPr>
          <p:cNvPr id="3" name="Notes Placeholder 2"/>
          <p:cNvSpPr>
            <a:spLocks noGrp="1"/>
          </p:cNvSpPr>
          <p:nvPr>
            <p:ph type="body" idx="1"/>
          </p:nvPr>
        </p:nvSpPr>
        <p:spPr/>
        <p:txBody>
          <a:bodyPr/>
          <a:lstStyle/>
          <a:p>
            <a:r>
              <a:rPr lang="en-US" dirty="0" smtClean="0"/>
              <a:t>Our goals &amp; challenges were simple:  We needed a solution to help us better manage energy cost forecasting and cost containment, specifically as it applied to energy and capacity management. From a business angle,</a:t>
            </a:r>
            <a:r>
              <a:rPr lang="en-US" baseline="0" dirty="0" smtClean="0"/>
              <a:t> we needed to enable ourselves with a better understanding our customers’ usage trends, and we wanted to know more details about how our revenue is broken down. We wanted to do this in a similar way to how </a:t>
            </a:r>
            <a:r>
              <a:rPr lang="en-US" dirty="0" smtClean="0"/>
              <a:t>Google and Amazon track usage </a:t>
            </a:r>
            <a:r>
              <a:rPr lang="en-US" baseline="0" dirty="0" smtClean="0"/>
              <a:t>patterns on the web.</a:t>
            </a:r>
          </a:p>
          <a:p>
            <a:endParaRPr lang="en-US" baseline="0" dirty="0" smtClean="0"/>
          </a:p>
          <a:p>
            <a:r>
              <a:rPr lang="en-US" baseline="0" dirty="0" smtClean="0"/>
              <a:t>Context:  Telx has been in the colocation services business since the early 2000s. Since 2006 we have been actively growing our presence, for example:  we grew from 2 sites to 14 sites by 2011.   Then we grew our presence from 14 sites to 20 sites by 2014. We continue to grow and expand our presence—more coming next year!</a:t>
            </a:r>
          </a:p>
          <a:p>
            <a:endParaRPr lang="en-US" baseline="0" dirty="0" smtClean="0"/>
          </a:p>
          <a:p>
            <a:r>
              <a:rPr lang="en-US" baseline="0" dirty="0" smtClean="0"/>
              <a:t>To enable our business to grow this much, we have a blend of owned and leased infrastructure. By that, I mean that we furnished and installed generators, UPSs,  cooling systems, etc. And, in some cases we acquired suites or floors with infrastructure already installed, and/or we became a tenant of the white space in a turn key data center, like Digital Realty, </a:t>
            </a:r>
            <a:r>
              <a:rPr lang="en-US" baseline="0" dirty="0" err="1" smtClean="0"/>
              <a:t>Sabey</a:t>
            </a:r>
            <a:r>
              <a:rPr lang="en-US" baseline="0" dirty="0" smtClean="0"/>
              <a:t>, Vantage, etc.</a:t>
            </a:r>
          </a:p>
          <a:p>
            <a:endParaRPr lang="en-US" dirty="0" smtClean="0"/>
          </a:p>
          <a:p>
            <a:r>
              <a:rPr lang="en-US" dirty="0" smtClean="0"/>
              <a:t>What seems simple in theory can be deceptively challenging to carry out in practice… This is my story. </a:t>
            </a:r>
          </a:p>
          <a:p>
            <a:endParaRPr lang="en-US" dirty="0"/>
          </a:p>
        </p:txBody>
      </p:sp>
      <p:sp>
        <p:nvSpPr>
          <p:cNvPr id="4" name="Slide Number Placeholder 3"/>
          <p:cNvSpPr>
            <a:spLocks noGrp="1"/>
          </p:cNvSpPr>
          <p:nvPr>
            <p:ph type="sldNum" sz="quarter" idx="10"/>
          </p:nvPr>
        </p:nvSpPr>
        <p:spPr/>
        <p:txBody>
          <a:bodyPr/>
          <a:lstStyle/>
          <a:p>
            <a:fld id="{26FF43C1-1FE6-F64C-8559-11C7C5BD0305}" type="slidenum">
              <a:rPr lang="en-US" smtClean="0"/>
              <a:pPr/>
              <a:t>5</a:t>
            </a:fld>
            <a:endParaRPr lang="en-US" dirty="0"/>
          </a:p>
        </p:txBody>
      </p:sp>
    </p:spTree>
    <p:extLst>
      <p:ext uri="{BB962C8B-B14F-4D97-AF65-F5344CB8AC3E}">
        <p14:creationId xmlns:p14="http://schemas.microsoft.com/office/powerpoint/2010/main" val="36038278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19288" y="457200"/>
            <a:ext cx="3195637" cy="2397125"/>
          </a:xfrm>
        </p:spPr>
      </p:sp>
      <p:sp>
        <p:nvSpPr>
          <p:cNvPr id="3" name="Notes Placeholder 2"/>
          <p:cNvSpPr>
            <a:spLocks noGrp="1"/>
          </p:cNvSpPr>
          <p:nvPr>
            <p:ph type="body" idx="1"/>
          </p:nvPr>
        </p:nvSpPr>
        <p:spPr/>
        <p:txBody>
          <a:bodyPr/>
          <a:lstStyle/>
          <a:p>
            <a:r>
              <a:rPr lang="en-US" sz="1000" dirty="0" smtClean="0">
                <a:latin typeface="+mn-lt"/>
              </a:rPr>
              <a:t>Earlier in my career, I was a Facility Manager dealing with the day-to-day operations of facilities. </a:t>
            </a:r>
          </a:p>
          <a:p>
            <a:endParaRPr lang="en-US" sz="1000" dirty="0" smtClean="0">
              <a:latin typeface="+mn-lt"/>
            </a:endParaRPr>
          </a:p>
          <a:p>
            <a:r>
              <a:rPr lang="en-US" sz="1000" dirty="0" smtClean="0">
                <a:latin typeface="+mn-lt"/>
              </a:rPr>
              <a:t>&lt;click&gt; In Q3</a:t>
            </a:r>
            <a:r>
              <a:rPr lang="en-US" sz="1000" baseline="0" dirty="0" smtClean="0">
                <a:latin typeface="+mn-lt"/>
              </a:rPr>
              <a:t> of </a:t>
            </a:r>
            <a:r>
              <a:rPr lang="en-US" sz="1000" dirty="0" smtClean="0">
                <a:latin typeface="+mn-lt"/>
              </a:rPr>
              <a:t>2008, I accepted the role of Energy Manager. The position was created in response to Telx’s need for more formal f</a:t>
            </a:r>
            <a:r>
              <a:rPr lang="en-US" sz="1000" baseline="0" dirty="0" smtClean="0">
                <a:latin typeface="+mn-lt"/>
              </a:rPr>
              <a:t>orecasting and </a:t>
            </a:r>
            <a:r>
              <a:rPr lang="en-US" sz="1000" dirty="0" smtClean="0">
                <a:latin typeface="+mn-lt"/>
              </a:rPr>
              <a:t> cost containment </a:t>
            </a:r>
            <a:r>
              <a:rPr lang="en-US" sz="1000" baseline="0" dirty="0" smtClean="0">
                <a:latin typeface="+mn-lt"/>
              </a:rPr>
              <a:t>for </a:t>
            </a:r>
            <a:r>
              <a:rPr lang="en-US" sz="1000" dirty="0" smtClean="0">
                <a:latin typeface="+mn-lt"/>
              </a:rPr>
              <a:t>both energy and capacity. Telx was growing and had plans to continue growing at a rate</a:t>
            </a:r>
            <a:r>
              <a:rPr lang="en-US" sz="1000" baseline="0" dirty="0" smtClean="0">
                <a:latin typeface="+mn-lt"/>
              </a:rPr>
              <a:t> of </a:t>
            </a:r>
            <a:r>
              <a:rPr lang="en-US" sz="1000" dirty="0" smtClean="0">
                <a:latin typeface="+mn-lt"/>
              </a:rPr>
              <a:t>about 30% year over year.</a:t>
            </a:r>
            <a:r>
              <a:rPr lang="en-US" sz="1000" baseline="0" dirty="0" smtClean="0">
                <a:latin typeface="+mn-lt"/>
              </a:rPr>
              <a:t> A</a:t>
            </a:r>
            <a:r>
              <a:rPr lang="en-US" sz="1000" dirty="0" smtClean="0">
                <a:latin typeface="+mn-lt"/>
              </a:rPr>
              <a:t> the same time, energy costs were rising at an alarming rate in some regions.</a:t>
            </a:r>
            <a:r>
              <a:rPr lang="en-US" sz="1000" baseline="0" dirty="0" smtClean="0">
                <a:latin typeface="+mn-lt"/>
              </a:rPr>
              <a:t> This was at the time of the credit crisis. Commodities, including energy, were at historic highs. </a:t>
            </a:r>
            <a:r>
              <a:rPr lang="en-US" sz="1000" dirty="0" smtClean="0">
                <a:latin typeface="+mn-lt"/>
              </a:rPr>
              <a:t>Keep in mind, during this time there was no formal solution for DCIM. </a:t>
            </a:r>
          </a:p>
          <a:p>
            <a:endParaRPr lang="en-US" sz="1000" dirty="0" smtClean="0">
              <a:latin typeface="+mn-lt"/>
            </a:endParaRPr>
          </a:p>
          <a:p>
            <a:r>
              <a:rPr lang="en-US" sz="1000" dirty="0" smtClean="0">
                <a:latin typeface="+mn-lt"/>
              </a:rPr>
              <a:t>&lt;click&gt; In 2009,</a:t>
            </a:r>
            <a:r>
              <a:rPr lang="en-US" sz="1000" baseline="0" dirty="0" smtClean="0">
                <a:latin typeface="+mn-lt"/>
              </a:rPr>
              <a:t> intelligent monitoring and green IT point solutions gained momentum in the market. But, still no DCIM. We needed to know more about our customers electric consumption. BCM is now part of all new deployments and we started with BCM hardware retrofits and the RPP to gain usage visibility.</a:t>
            </a:r>
          </a:p>
          <a:p>
            <a:endParaRPr lang="en-US" sz="1000" baseline="0" dirty="0" smtClean="0">
              <a:latin typeface="+mn-lt"/>
            </a:endParaRPr>
          </a:p>
          <a:p>
            <a:r>
              <a:rPr lang="en-US" sz="1000" baseline="0" dirty="0" smtClean="0">
                <a:latin typeface="+mn-lt"/>
              </a:rPr>
              <a:t>&lt;click&gt; In 2010, I was tasked with filling in the gap for BMS across Telx’s portfolio. In reality, this task is a data collection gap… Still, there was no formal concept of a DCIM system… Telx’s portfolio has a large set of legacy infrastructure in hands of our landlords… A few months of research uncovered very little options with respect to an integrated energy management platform specific to data centers. However, as our business grew, so did our need for cost containment. We had to invest in a BMS, even though we were aware of its limitations… We needed to start collecting data. Therefore, I decided to implement BMS and BCM in separate platforms. Why? Due to cost and implementation timelines.</a:t>
            </a:r>
          </a:p>
          <a:p>
            <a:endParaRPr lang="en-US" sz="1000" baseline="0" dirty="0" smtClean="0">
              <a:latin typeface="+mn-lt"/>
            </a:endParaRPr>
          </a:p>
          <a:p>
            <a:r>
              <a:rPr lang="en-US" sz="1000" baseline="0" dirty="0" smtClean="0">
                <a:latin typeface="+mn-lt"/>
              </a:rPr>
              <a:t>&lt;click&gt; Around 2011, DCIM emerged as a formal solution. It looked promising so I began looking into it. I discovered most vendors were not meeting our needs and the tools looked immature. To me, this meant that they could not extract/integrate different data types or non-native applications, like financial tools and customer tools… Meanwhile, Telx continued to grow. </a:t>
            </a:r>
          </a:p>
          <a:p>
            <a:endParaRPr lang="en-US" sz="1000" baseline="0" dirty="0" smtClean="0">
              <a:latin typeface="+mn-lt"/>
            </a:endParaRPr>
          </a:p>
          <a:p>
            <a:r>
              <a:rPr lang="en-US" sz="1000" baseline="0" dirty="0" smtClean="0">
                <a:latin typeface="+mn-lt"/>
              </a:rPr>
              <a:t>&lt;click&gt; In 2012, my CEO asked us to look into DCIM and explain what was our plan for it. We began formally researching and vetting DCIM solutions. We realized we had been doing DCIM already at Telx by using our branch circuit monitoring data and comparing it to data in our financial tools and other reports that had nothing to do with power; for example, customers, connectivity and space analysis reports. </a:t>
            </a:r>
          </a:p>
          <a:p>
            <a:endParaRPr lang="en-US" sz="1000" baseline="0" dirty="0" smtClean="0">
              <a:latin typeface="+mn-lt"/>
            </a:endParaRPr>
          </a:p>
          <a:p>
            <a:r>
              <a:rPr lang="en-US" sz="1000" baseline="0" dirty="0" smtClean="0">
                <a:latin typeface="+mn-lt"/>
              </a:rPr>
              <a:t>As a result of this research and analysis, my IT team and my Energy team concluded that we will be using ‘Best in Class’ tools that can be part of the Telx Open System. NOW looking back in time, this was a milestone and a key to the future. Later in my presentation, I’ll show and explain in more detail the concept and approach. </a:t>
            </a:r>
          </a:p>
          <a:p>
            <a:endParaRPr lang="en-US" sz="1000" baseline="0" dirty="0" smtClean="0">
              <a:latin typeface="+mn-lt"/>
            </a:endParaRPr>
          </a:p>
          <a:p>
            <a:r>
              <a:rPr lang="en-US" sz="1000" baseline="0" dirty="0" smtClean="0">
                <a:latin typeface="+mn-lt"/>
              </a:rPr>
              <a:t>&lt;click&gt; In early 2013, the challenge to upgrade, that is, to allow data exchange in our existing BMS coverage continues. </a:t>
            </a:r>
            <a:r>
              <a:rPr lang="en-US" sz="1000" b="1" baseline="0" dirty="0" smtClean="0">
                <a:latin typeface="+mn-lt"/>
              </a:rPr>
              <a:t>I know the ultimate goal</a:t>
            </a:r>
            <a:r>
              <a:rPr lang="en-US" sz="1000" baseline="0" dirty="0" smtClean="0">
                <a:latin typeface="+mn-lt"/>
              </a:rPr>
              <a:t>, but I still don’t know how to get there with a consistent and systematic implementation approach. Coincidentally, I began working on another data center project (yes another expansion #18) where I got to see for myself the benefits of the industrial control architecture versus the traditional non-industrial tool, which is typically a black box or a self-contained solution. I implemented my first industrial-grade system in Q2 of 2013… The Black box I refer to is a stand-alone tool, which can do a great job and can be integrated, but typically data exchange comes at a great expense of time and money, because wasn’t designed to do it. </a:t>
            </a:r>
          </a:p>
          <a:p>
            <a:endParaRPr lang="en-US" sz="1000" baseline="0" dirty="0" smtClean="0">
              <a:latin typeface="+mn-lt"/>
            </a:endParaRPr>
          </a:p>
          <a:p>
            <a:r>
              <a:rPr lang="en-US" sz="1000" b="1" baseline="0" dirty="0" smtClean="0">
                <a:latin typeface="+mn-lt"/>
              </a:rPr>
              <a:t>Here it was, in front of my eyes.  The industrial sector had overcome similar and bigger obstacles for decades. I realized that I can adapt the architecture so I can use the standards in industrial controls and use off shelf applications that can share data natively. I would need to develop an architecture to address </a:t>
            </a:r>
            <a:r>
              <a:rPr lang="en-US" sz="1000" baseline="0" dirty="0" smtClean="0">
                <a:latin typeface="+mn-lt"/>
              </a:rPr>
              <a:t>Telx’s DCIM and business requirements for existing BMS deployments and new data center builds. By First half of 2013, based on what I learned about different industrial tools and architectures, I was introduced to Decathlon for Data Centers among others.</a:t>
            </a:r>
          </a:p>
          <a:p>
            <a:endParaRPr lang="en-US" sz="1000" baseline="0" dirty="0" smtClean="0">
              <a:latin typeface="+mn-lt"/>
            </a:endParaRPr>
          </a:p>
          <a:p>
            <a:r>
              <a:rPr lang="en-US" sz="1000" baseline="0" dirty="0" smtClean="0">
                <a:latin typeface="+mn-lt"/>
              </a:rPr>
              <a:t>&lt;click&gt; In 2014, One more expansion, #20,  it needed to be implemented now in NYC.  We selected a new vendor ABB Decathlon for Data Centers, we favored their industrial controls and its architecture for easy integration  over traditional BMS for capabilities with electrical and cooling systems.</a:t>
            </a:r>
          </a:p>
          <a:p>
            <a:endParaRPr lang="en-US" sz="1000" baseline="0" dirty="0" smtClean="0">
              <a:latin typeface="+mn-lt"/>
            </a:endParaRPr>
          </a:p>
          <a:p>
            <a:r>
              <a:rPr lang="en-US" sz="1000" baseline="0" dirty="0" smtClean="0">
                <a:latin typeface="+mn-lt"/>
              </a:rPr>
              <a:t>As we approach 2015, my journey continues..… Does my journey and suffering sound familiar to some of you?  </a:t>
            </a:r>
            <a:endParaRPr lang="en-US" sz="1000" dirty="0">
              <a:latin typeface="+mn-lt"/>
            </a:endParaRPr>
          </a:p>
        </p:txBody>
      </p:sp>
      <p:sp>
        <p:nvSpPr>
          <p:cNvPr id="4" name="Slide Number Placeholder 3"/>
          <p:cNvSpPr>
            <a:spLocks noGrp="1"/>
          </p:cNvSpPr>
          <p:nvPr>
            <p:ph type="sldNum" sz="quarter" idx="10"/>
          </p:nvPr>
        </p:nvSpPr>
        <p:spPr/>
        <p:txBody>
          <a:bodyPr/>
          <a:lstStyle/>
          <a:p>
            <a:fld id="{26FF43C1-1FE6-F64C-8559-11C7C5BD0305}" type="slidenum">
              <a:rPr lang="en-US" smtClean="0"/>
              <a:pPr/>
              <a:t>6</a:t>
            </a:fld>
            <a:endParaRPr lang="en-US" dirty="0"/>
          </a:p>
        </p:txBody>
      </p:sp>
    </p:spTree>
    <p:extLst>
      <p:ext uri="{BB962C8B-B14F-4D97-AF65-F5344CB8AC3E}">
        <p14:creationId xmlns:p14="http://schemas.microsoft.com/office/powerpoint/2010/main" val="29796802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19288" y="457200"/>
            <a:ext cx="3195637" cy="2397125"/>
          </a:xfrm>
        </p:spPr>
      </p:sp>
      <p:sp>
        <p:nvSpPr>
          <p:cNvPr id="3" name="Notes Placeholder 2"/>
          <p:cNvSpPr>
            <a:spLocks noGrp="1"/>
          </p:cNvSpPr>
          <p:nvPr>
            <p:ph type="body" idx="1"/>
          </p:nvPr>
        </p:nvSpPr>
        <p:spPr>
          <a:xfrm>
            <a:off x="502024" y="3137647"/>
            <a:ext cx="5970494" cy="5320553"/>
          </a:xfrm>
        </p:spPr>
        <p:txBody>
          <a:bodyPr/>
          <a:lstStyle/>
          <a:p>
            <a:r>
              <a:rPr lang="en-US" sz="1000" dirty="0" smtClean="0">
                <a:latin typeface="+mn-lt"/>
              </a:rPr>
              <a:t>Here’s a recap of</a:t>
            </a:r>
            <a:r>
              <a:rPr lang="en-US" sz="1000" baseline="0" dirty="0" smtClean="0">
                <a:latin typeface="+mn-lt"/>
              </a:rPr>
              <a:t> the multi-faceted challenge that we’ve had to overcome until the middle of 2013. </a:t>
            </a:r>
          </a:p>
          <a:p>
            <a:endParaRPr lang="en-US" sz="1000" baseline="0" dirty="0" smtClean="0">
              <a:latin typeface="+mn-lt"/>
            </a:endParaRPr>
          </a:p>
          <a:p>
            <a:r>
              <a:rPr lang="en-US" sz="1000" baseline="0" dirty="0" smtClean="0">
                <a:latin typeface="+mn-lt"/>
              </a:rPr>
              <a:t>Keep in mind, the business objective we were tasked to meet is forecasting and cost containment applied to energy management in our data center. I needed to provide key data to executives in multiple teams:  Finance, Marketing/Product, Sales, Operations and Engineering. </a:t>
            </a:r>
          </a:p>
          <a:p>
            <a:endParaRPr lang="en-US" sz="1000" baseline="0" dirty="0" smtClean="0">
              <a:latin typeface="+mn-lt"/>
            </a:endParaRPr>
          </a:p>
          <a:p>
            <a:r>
              <a:rPr lang="en-US" sz="1000" b="1" baseline="0" dirty="0" smtClean="0">
                <a:latin typeface="+mn-lt"/>
              </a:rPr>
              <a:t>The photo shows how I feel sometimes when searching for a “real DCIM” system. One challenge—find a real DCIM system—has had so many obstacles.</a:t>
            </a:r>
          </a:p>
          <a:p>
            <a:endParaRPr lang="en-US" sz="1000" baseline="0" dirty="0" smtClean="0">
              <a:latin typeface="+mn-lt"/>
            </a:endParaRPr>
          </a:p>
          <a:p>
            <a:r>
              <a:rPr lang="en-US" sz="1000" baseline="0" dirty="0" smtClean="0">
                <a:latin typeface="+mn-lt"/>
              </a:rPr>
              <a:t>This discipline is referred to as data center infrastructure management. In search for a viable DCIM platform, we encountered many obstacles. &lt;Read bullets.&gt;</a:t>
            </a:r>
          </a:p>
          <a:p>
            <a:pPr>
              <a:spcBef>
                <a:spcPts val="1800"/>
              </a:spcBef>
            </a:pPr>
            <a:r>
              <a:rPr lang="en-US" sz="1000" dirty="0" smtClean="0">
                <a:latin typeface="+mn-lt"/>
              </a:rPr>
              <a:t>Challenges encountered: </a:t>
            </a:r>
          </a:p>
          <a:p>
            <a:pPr marL="171450" indent="-171450">
              <a:spcBef>
                <a:spcPts val="600"/>
              </a:spcBef>
              <a:buFont typeface="Arial" panose="020B0604020202020204" pitchFamily="34" charset="0"/>
              <a:buChar char="•"/>
            </a:pPr>
            <a:r>
              <a:rPr lang="en-US" sz="1000" dirty="0" smtClean="0">
                <a:latin typeface="+mn-lt"/>
              </a:rPr>
              <a:t>Vendors focus on a Narrow Solution instead of delivering a “True DCIM” Product</a:t>
            </a:r>
          </a:p>
          <a:p>
            <a:pPr marL="171450" indent="-171450">
              <a:spcBef>
                <a:spcPts val="600"/>
              </a:spcBef>
              <a:buFont typeface="Arial" panose="020B0604020202020204" pitchFamily="34" charset="0"/>
              <a:buChar char="•"/>
            </a:pPr>
            <a:r>
              <a:rPr lang="en-US" sz="1000" dirty="0" smtClean="0">
                <a:latin typeface="+mn-lt"/>
              </a:rPr>
              <a:t>Most of the Vendors Solutions keep Data as a Hostage, my own Business Data. They collect</a:t>
            </a:r>
            <a:r>
              <a:rPr lang="en-US" sz="1000" baseline="0" dirty="0" smtClean="0">
                <a:latin typeface="+mn-lt"/>
              </a:rPr>
              <a:t> and store the data with limited configuration options. This is natural, the application will only configure what it was designed or coded for.</a:t>
            </a:r>
            <a:endParaRPr lang="en-US" sz="1000" dirty="0" smtClean="0">
              <a:latin typeface="+mn-lt"/>
            </a:endParaRPr>
          </a:p>
          <a:p>
            <a:pPr marL="171450" indent="-171450">
              <a:spcBef>
                <a:spcPts val="600"/>
              </a:spcBef>
              <a:buFont typeface="Arial" panose="020B0604020202020204" pitchFamily="34" charset="0"/>
              <a:buChar char="•"/>
            </a:pPr>
            <a:r>
              <a:rPr lang="en-US" sz="1000" dirty="0" smtClean="0">
                <a:latin typeface="+mn-lt"/>
              </a:rPr>
              <a:t>Data Integration is not native in the Solutions Found. Therefor</a:t>
            </a:r>
            <a:r>
              <a:rPr lang="en-US" sz="1000" baseline="0" dirty="0" smtClean="0">
                <a:latin typeface="+mn-lt"/>
              </a:rPr>
              <a:t>e data integration is a customized solution, fragile and non scalable.</a:t>
            </a:r>
            <a:endParaRPr lang="en-US" sz="1000" dirty="0" smtClean="0">
              <a:latin typeface="+mn-lt"/>
            </a:endParaRPr>
          </a:p>
          <a:p>
            <a:pPr marL="171450" indent="-171450">
              <a:spcBef>
                <a:spcPts val="600"/>
              </a:spcBef>
              <a:buFont typeface="Arial" panose="020B0604020202020204" pitchFamily="34" charset="0"/>
              <a:buChar char="•"/>
            </a:pPr>
            <a:r>
              <a:rPr lang="en-US" sz="1000" dirty="0" smtClean="0">
                <a:latin typeface="+mn-lt"/>
              </a:rPr>
              <a:t>Telx continues to grow—so the magnitude of the challenge increases over time!</a:t>
            </a:r>
            <a:r>
              <a:rPr lang="en-US" sz="1000" baseline="0" dirty="0" smtClean="0">
                <a:latin typeface="+mn-lt"/>
              </a:rPr>
              <a:t> I’m having a hard time keeping up, Telx is growing at about 30+ every year. By adding suites and new sites.</a:t>
            </a:r>
            <a:endParaRPr lang="en-US" sz="1000" dirty="0" smtClean="0">
              <a:latin typeface="+mn-lt"/>
            </a:endParaRPr>
          </a:p>
          <a:p>
            <a:endParaRPr lang="en-US" sz="1000" baseline="0" dirty="0" smtClean="0">
              <a:latin typeface="+mn-lt"/>
            </a:endParaRPr>
          </a:p>
          <a:p>
            <a:r>
              <a:rPr lang="en-US" sz="1000" dirty="0" smtClean="0">
                <a:latin typeface="+mn-lt"/>
              </a:rPr>
              <a:t>The rest of my presentation will focus on how we overcame this challenge. </a:t>
            </a:r>
            <a:endParaRPr lang="en-US" sz="1000" baseline="0" dirty="0" smtClean="0">
              <a:latin typeface="+mn-lt"/>
            </a:endParaRPr>
          </a:p>
          <a:p>
            <a:r>
              <a:rPr lang="en-US" sz="1000" baseline="0" dirty="0" smtClean="0">
                <a:latin typeface="+mn-lt"/>
              </a:rPr>
              <a:t>-----</a:t>
            </a:r>
          </a:p>
          <a:p>
            <a:r>
              <a:rPr lang="en-US" sz="1000" baseline="0" dirty="0" smtClean="0">
                <a:latin typeface="+mn-lt"/>
              </a:rPr>
              <a:t>I realized we needed to engineer an end-to-end solution. We needed a real framework on a singular architecture that will give us what we need. After researching the new tools in the DCIM arena all of them had a common denominator, they were the holder and guardian of the data.</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26FF43C1-1FE6-F64C-8559-11C7C5BD0305}" type="slidenum">
              <a:rPr lang="en-US" smtClean="0"/>
              <a:pPr/>
              <a:t>7</a:t>
            </a:fld>
            <a:endParaRPr lang="en-US" dirty="0"/>
          </a:p>
        </p:txBody>
      </p:sp>
    </p:spTree>
    <p:extLst>
      <p:ext uri="{BB962C8B-B14F-4D97-AF65-F5344CB8AC3E}">
        <p14:creationId xmlns:p14="http://schemas.microsoft.com/office/powerpoint/2010/main" val="17643448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19288" y="457200"/>
            <a:ext cx="3195637" cy="2397125"/>
          </a:xfrm>
        </p:spPr>
      </p:sp>
      <p:sp>
        <p:nvSpPr>
          <p:cNvPr id="3" name="Notes Placeholder 2"/>
          <p:cNvSpPr>
            <a:spLocks noGrp="1"/>
          </p:cNvSpPr>
          <p:nvPr>
            <p:ph type="body" idx="1"/>
          </p:nvPr>
        </p:nvSpPr>
        <p:spPr/>
        <p:txBody>
          <a:bodyPr/>
          <a:lstStyle/>
          <a:p>
            <a:r>
              <a:rPr lang="en-US" baseline="0" dirty="0" smtClean="0"/>
              <a:t>At Telx “</a:t>
            </a:r>
            <a:r>
              <a:rPr lang="en-US" b="1" baseline="0" dirty="0" smtClean="0"/>
              <a:t>we have a dream”</a:t>
            </a:r>
            <a:r>
              <a:rPr lang="en-US" baseline="0" dirty="0" smtClean="0"/>
              <a:t>….   I know the end goal, but I still don’t know how to really get there based on the tools that I have seen so far d</a:t>
            </a:r>
            <a:r>
              <a:rPr lang="en-US" sz="1200" dirty="0" smtClean="0"/>
              <a:t>uring</a:t>
            </a:r>
            <a:r>
              <a:rPr lang="en-US" sz="1200" baseline="0" dirty="0" smtClean="0"/>
              <a:t> my research of the DCIM Market in 2012.  </a:t>
            </a:r>
          </a:p>
          <a:p>
            <a:endParaRPr lang="en-US" sz="1200" baseline="0" dirty="0" smtClean="0"/>
          </a:p>
          <a:p>
            <a:r>
              <a:rPr lang="en-US" sz="1200" baseline="0" dirty="0" smtClean="0"/>
              <a:t>Knowing the requirements from Finance, Marketing and Product teams… now the IT team (they manage a series of financial and CRM tools)… and Engineering, I came to a conclusion and a vision of how we would like to have our Ecosystem configured.</a:t>
            </a:r>
          </a:p>
          <a:p>
            <a:endParaRPr lang="en-US" dirty="0" smtClean="0"/>
          </a:p>
          <a:p>
            <a:r>
              <a:rPr lang="en-US" dirty="0" smtClean="0"/>
              <a:t>This diagram represents our conclusion in 2012 and the starting point</a:t>
            </a:r>
            <a:r>
              <a:rPr lang="en-US" baseline="0" dirty="0" smtClean="0"/>
              <a:t> for next two years in my journey—2013 and 2014.</a:t>
            </a:r>
            <a:endParaRPr lang="en-US" dirty="0"/>
          </a:p>
        </p:txBody>
      </p:sp>
      <p:sp>
        <p:nvSpPr>
          <p:cNvPr id="4" name="Slide Number Placeholder 3"/>
          <p:cNvSpPr>
            <a:spLocks noGrp="1"/>
          </p:cNvSpPr>
          <p:nvPr>
            <p:ph type="sldNum" sz="quarter" idx="10"/>
          </p:nvPr>
        </p:nvSpPr>
        <p:spPr/>
        <p:txBody>
          <a:bodyPr/>
          <a:lstStyle/>
          <a:p>
            <a:fld id="{26FF43C1-1FE6-F64C-8559-11C7C5BD0305}" type="slidenum">
              <a:rPr lang="en-US" smtClean="0"/>
              <a:pPr/>
              <a:t>8</a:t>
            </a:fld>
            <a:endParaRPr lang="en-US" dirty="0"/>
          </a:p>
        </p:txBody>
      </p:sp>
    </p:spTree>
    <p:extLst>
      <p:ext uri="{BB962C8B-B14F-4D97-AF65-F5344CB8AC3E}">
        <p14:creationId xmlns:p14="http://schemas.microsoft.com/office/powerpoint/2010/main" val="7353590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19288" y="457200"/>
            <a:ext cx="3195637" cy="2397125"/>
          </a:xfrm>
        </p:spPr>
      </p:sp>
      <p:sp>
        <p:nvSpPr>
          <p:cNvPr id="3" name="Notes Placeholder 2"/>
          <p:cNvSpPr>
            <a:spLocks noGrp="1"/>
          </p:cNvSpPr>
          <p:nvPr>
            <p:ph type="body" idx="1"/>
          </p:nvPr>
        </p:nvSpPr>
        <p:spPr>
          <a:xfrm>
            <a:off x="244550" y="3030071"/>
            <a:ext cx="6390167" cy="5763055"/>
          </a:xfrm>
        </p:spPr>
        <p:txBody>
          <a:bodyPr/>
          <a:lstStyle/>
          <a:p>
            <a:r>
              <a:rPr lang="en-US" sz="1000" dirty="0" smtClean="0">
                <a:latin typeface="+mn-lt"/>
              </a:rPr>
              <a:t>We </a:t>
            </a:r>
            <a:r>
              <a:rPr lang="en-US" sz="1000" dirty="0">
                <a:latin typeface="+mn-lt"/>
              </a:rPr>
              <a:t>focused on 3 critical objectives:</a:t>
            </a:r>
          </a:p>
          <a:p>
            <a:endParaRPr lang="en-US" sz="1000" dirty="0">
              <a:latin typeface="+mn-lt"/>
            </a:endParaRPr>
          </a:p>
          <a:p>
            <a:r>
              <a:rPr lang="en-US" sz="1000" b="1" dirty="0">
                <a:latin typeface="+mn-lt"/>
              </a:rPr>
              <a:t>Success criteria number 1:  </a:t>
            </a:r>
            <a:r>
              <a:rPr lang="en-US" sz="1000" dirty="0">
                <a:latin typeface="+mn-lt"/>
              </a:rPr>
              <a:t>We wanted to integrate and streamline a solution to address business objectives, not just IT objectives, because our executive team needs insight to our operations so they can better allocate capital to our sites—our data center portfolio. We needed a way of sharing our performance data so we could all work together toward realistic goals.  That means sales teams, operations, and marketing teams… </a:t>
            </a:r>
          </a:p>
          <a:p>
            <a:pPr marL="171434" indent="-171434">
              <a:buFont typeface="Arial" panose="020B0604020202020204" pitchFamily="34" charset="0"/>
              <a:buChar char="•"/>
            </a:pPr>
            <a:r>
              <a:rPr lang="en-US" sz="1000" dirty="0">
                <a:latin typeface="+mn-lt"/>
              </a:rPr>
              <a:t>For example:  As it was, our team had to run around to collect data manually—from electric meters and RPP/branch circuits, to the outlet that supplies the power strips to the racks.  Then, we dumped everything into spreadsheets so we could see trends and use this to analyze and forecast our energy requirements. But none of this was integrated, so our data became unwieldy and prone to errors. To illustrate, I had to consolidate dozens of energy bills every month. Not just one power bill for each data center—some sites have multiple power bills depending on the site configuration! It’s exceedingly time-consuming and tedious. It took valuable time away from the actual analysis and forecasting… Trust me, I had a very strong personal incentive to move away from manual data collection and juggling spreadsheets. </a:t>
            </a:r>
          </a:p>
          <a:p>
            <a:endParaRPr lang="en-US" sz="1000" dirty="0">
              <a:latin typeface="+mn-lt"/>
            </a:endParaRPr>
          </a:p>
          <a:p>
            <a:r>
              <a:rPr lang="en-US" sz="1000" b="1" dirty="0">
                <a:latin typeface="+mn-lt"/>
              </a:rPr>
              <a:t>Success criteria number 2:  </a:t>
            </a:r>
            <a:r>
              <a:rPr lang="en-US" sz="1000" dirty="0">
                <a:latin typeface="+mn-lt"/>
              </a:rPr>
              <a:t>We wanted to integrate the BMS with the DCIM system (and not the other way around), because despite claims, a BMS is not really integratable. Sure, you can integrate anything if you have a lot of time and a lot of money for custom services. But, practically speaking, a BMS can’t handle non-native applications. It is not truly an open platform from which we can achieve data center service optimization—also known as DCSO. </a:t>
            </a:r>
          </a:p>
          <a:p>
            <a:pPr marL="171434" indent="-171434">
              <a:buFont typeface="Arial" panose="020B0604020202020204" pitchFamily="34" charset="0"/>
              <a:buChar char="•"/>
            </a:pPr>
            <a:r>
              <a:rPr lang="en-US" sz="1000" dirty="0">
                <a:latin typeface="+mn-lt"/>
              </a:rPr>
              <a:t>For example:  Some vendors suggested that by exporting  data into a spreadsheet—that was an “integration solution”. Can you imagine exporting data to and from financial planning applications or energy management applications? This didn’t fit my definition of integration…For the reasons I mentioned earlier, exporting data from different sources at different times leads to inconsistent and inaccurate data. And, once you export the data, it’s just a snapshot of a given time-period. It’s not real-time, which can impact some decision-making. </a:t>
            </a:r>
          </a:p>
          <a:p>
            <a:endParaRPr lang="en-US" sz="1000" dirty="0">
              <a:latin typeface="+mn-lt"/>
            </a:endParaRPr>
          </a:p>
          <a:p>
            <a:r>
              <a:rPr lang="en-US" sz="1000" b="1" dirty="0">
                <a:latin typeface="+mn-lt"/>
              </a:rPr>
              <a:t>Success criteria number 3:</a:t>
            </a:r>
            <a:r>
              <a:rPr lang="en-US" sz="1000" dirty="0">
                <a:latin typeface="+mn-lt"/>
              </a:rPr>
              <a:t> </a:t>
            </a:r>
            <a:r>
              <a:rPr lang="en-US" sz="1000" dirty="0" smtClean="0">
                <a:latin typeface="+mn-lt"/>
              </a:rPr>
              <a:t>AT telx we </a:t>
            </a:r>
            <a:r>
              <a:rPr lang="en-US" sz="1000" dirty="0">
                <a:latin typeface="+mn-lt"/>
              </a:rPr>
              <a:t>wanted a DCIM architecture with a truly open </a:t>
            </a:r>
            <a:r>
              <a:rPr lang="en-US" sz="1000" dirty="0" smtClean="0">
                <a:latin typeface="+mn-lt"/>
              </a:rPr>
              <a:t>architecture</a:t>
            </a:r>
            <a:r>
              <a:rPr lang="en-US" sz="1000" baseline="0" dirty="0" smtClean="0">
                <a:latin typeface="+mn-lt"/>
              </a:rPr>
              <a:t> for multiple reasons:</a:t>
            </a:r>
          </a:p>
          <a:p>
            <a:pPr marL="171450" indent="-171450">
              <a:buFont typeface="Arial" panose="020B0604020202020204" pitchFamily="34" charset="0"/>
              <a:buChar char="•"/>
            </a:pPr>
            <a:r>
              <a:rPr lang="en-US" sz="1000" baseline="0" dirty="0" smtClean="0">
                <a:latin typeface="+mn-lt"/>
              </a:rPr>
              <a:t>We know there isn’t a single solution for all.</a:t>
            </a:r>
            <a:r>
              <a:rPr lang="en-US" sz="1000" dirty="0" smtClean="0">
                <a:latin typeface="+mn-lt"/>
              </a:rPr>
              <a:t> </a:t>
            </a:r>
          </a:p>
          <a:p>
            <a:pPr marL="171450" indent="-171450">
              <a:buFont typeface="Arial" panose="020B0604020202020204" pitchFamily="34" charset="0"/>
              <a:buChar char="•"/>
            </a:pPr>
            <a:r>
              <a:rPr lang="en-US" sz="1000" dirty="0" smtClean="0">
                <a:latin typeface="+mn-lt"/>
              </a:rPr>
              <a:t>Because </a:t>
            </a:r>
            <a:r>
              <a:rPr lang="en-US" sz="1000" dirty="0">
                <a:latin typeface="+mn-lt"/>
              </a:rPr>
              <a:t>it helps us be more nimble—more agile—in delivering services to our clients. </a:t>
            </a:r>
          </a:p>
          <a:p>
            <a:pPr marL="171434" indent="-171434">
              <a:buFont typeface="Arial" panose="020B0604020202020204" pitchFamily="34" charset="0"/>
              <a:buChar char="•"/>
            </a:pPr>
            <a:r>
              <a:rPr lang="en-US" sz="1000" dirty="0">
                <a:latin typeface="+mn-lt"/>
              </a:rPr>
              <a:t>For example:  Instead of relying on one vendor, we can work with many vendors. This opens up our options. If one vendor is resource constrained, then we can use another. If one vendor is too costly, then we can use another. If one vendor doesn’t have the capabilities we seek, then we can use another. An open platform helps us compete in the market place while reducing the risk of being tied to any one vendor to meet our very important SLAs with our clients. </a:t>
            </a:r>
          </a:p>
          <a:p>
            <a:endParaRPr lang="en-US" sz="1000" dirty="0">
              <a:latin typeface="+mn-lt"/>
            </a:endParaRPr>
          </a:p>
          <a:p>
            <a:r>
              <a:rPr lang="en-US" sz="1000" dirty="0">
                <a:latin typeface="+mn-lt"/>
              </a:rPr>
              <a:t>We stayed focused on these 3 success criteria to help us find the right fit for our needs. </a:t>
            </a:r>
            <a:endParaRPr lang="en-US" sz="1000" dirty="0" smtClean="0">
              <a:latin typeface="+mn-lt"/>
            </a:endParaRPr>
          </a:p>
          <a:p>
            <a:endParaRPr lang="en-US" sz="1000" dirty="0" smtClean="0">
              <a:latin typeface="+mn-lt"/>
            </a:endParaRPr>
          </a:p>
          <a:p>
            <a:r>
              <a:rPr lang="en-US" sz="1000" b="1" dirty="0" smtClean="0">
                <a:latin typeface="+mn-lt"/>
              </a:rPr>
              <a:t>Using engineering</a:t>
            </a:r>
            <a:r>
              <a:rPr lang="en-US" sz="1000" b="1" baseline="0" dirty="0" smtClean="0">
                <a:latin typeface="+mn-lt"/>
              </a:rPr>
              <a:t> and </a:t>
            </a:r>
            <a:r>
              <a:rPr lang="en-US" sz="1000" b="1" dirty="0" smtClean="0">
                <a:latin typeface="+mn-lt"/>
              </a:rPr>
              <a:t>construction lingo, the</a:t>
            </a:r>
            <a:r>
              <a:rPr lang="en-US" sz="1000" b="1" baseline="0" dirty="0" smtClean="0">
                <a:latin typeface="+mn-lt"/>
              </a:rPr>
              <a:t> engineering document I needed had to have an open architecture and combine business and I&amp;O objectives as part of the basis of design.</a:t>
            </a:r>
            <a:endParaRPr lang="en-US" sz="1000" b="1" dirty="0" smtClean="0">
              <a:latin typeface="+mn-lt"/>
            </a:endParaRPr>
          </a:p>
          <a:p>
            <a:r>
              <a:rPr lang="en-US" sz="900" dirty="0" smtClean="0"/>
              <a:t> </a:t>
            </a:r>
          </a:p>
          <a:p>
            <a:endParaRPr lang="en-US" sz="900" dirty="0"/>
          </a:p>
        </p:txBody>
      </p:sp>
      <p:sp>
        <p:nvSpPr>
          <p:cNvPr id="4" name="Slide Number Placeholder 3"/>
          <p:cNvSpPr>
            <a:spLocks noGrp="1"/>
          </p:cNvSpPr>
          <p:nvPr>
            <p:ph type="sldNum" sz="quarter" idx="10"/>
          </p:nvPr>
        </p:nvSpPr>
        <p:spPr/>
        <p:txBody>
          <a:bodyPr/>
          <a:lstStyle/>
          <a:p>
            <a:fld id="{26FF43C1-1FE6-F64C-8559-11C7C5BD0305}" type="slidenum">
              <a:rPr lang="en-US" smtClean="0"/>
              <a:pPr/>
              <a:t>9</a:t>
            </a:fld>
            <a:endParaRPr lang="en-US" dirty="0"/>
          </a:p>
        </p:txBody>
      </p:sp>
    </p:spTree>
    <p:extLst>
      <p:ext uri="{BB962C8B-B14F-4D97-AF65-F5344CB8AC3E}">
        <p14:creationId xmlns:p14="http://schemas.microsoft.com/office/powerpoint/2010/main" val="8917279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elx Mstr Title">
    <p:bg>
      <p:bgPr>
        <a:blipFill rotWithShape="1">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891127"/>
            <a:ext cx="7772400" cy="863269"/>
          </a:xfrm>
        </p:spPr>
        <p:txBody>
          <a:bodyPr/>
          <a:lstStyle>
            <a:lvl1pPr>
              <a:defRPr>
                <a:solidFill>
                  <a:srgbClr val="FFFFFF"/>
                </a:solidFill>
              </a:defRPr>
            </a:lvl1pPr>
          </a:lstStyle>
          <a:p>
            <a:r>
              <a:rPr lang="en-US" dirty="0" smtClean="0"/>
              <a:t>Slide Title</a:t>
            </a:r>
            <a:endParaRPr lang="en-US" dirty="0"/>
          </a:p>
        </p:txBody>
      </p:sp>
      <p:sp>
        <p:nvSpPr>
          <p:cNvPr id="3" name="Subtitle 2"/>
          <p:cNvSpPr>
            <a:spLocks noGrp="1"/>
          </p:cNvSpPr>
          <p:nvPr>
            <p:ph type="subTitle" idx="1" hasCustomPrompt="1"/>
          </p:nvPr>
        </p:nvSpPr>
        <p:spPr>
          <a:xfrm>
            <a:off x="685800" y="3886200"/>
            <a:ext cx="7772400" cy="1336225"/>
          </a:xfrm>
        </p:spPr>
        <p:txBody>
          <a:bodyPr/>
          <a:lstStyle>
            <a:lvl1pPr marL="0" indent="0" algn="ctr">
              <a:buNone/>
              <a:defRPr b="0" i="0">
                <a:solidFill>
                  <a:srgbClr val="D9D9D9"/>
                </a:solidFill>
                <a:latin typeface="Klavika Basic Regular Italic"/>
                <a:cs typeface="Klavika Basic Regular Italic"/>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Presentation Topic</a:t>
            </a:r>
            <a:endParaRPr lang="en-US" dirty="0"/>
          </a:p>
        </p:txBody>
      </p:sp>
      <p:sp>
        <p:nvSpPr>
          <p:cNvPr id="4" name="Date Placeholder 3"/>
          <p:cNvSpPr>
            <a:spLocks noGrp="1"/>
          </p:cNvSpPr>
          <p:nvPr>
            <p:ph type="dt" sz="half" idx="10"/>
          </p:nvPr>
        </p:nvSpPr>
        <p:spPr>
          <a:xfrm>
            <a:off x="457200" y="6356350"/>
            <a:ext cx="1001486" cy="365125"/>
          </a:xfrm>
        </p:spPr>
        <p:txBody>
          <a:bodyPr/>
          <a:lstStyle>
            <a:lvl1pPr>
              <a:defRPr>
                <a:solidFill>
                  <a:srgbClr val="F2F2F2"/>
                </a:solidFill>
              </a:defRPr>
            </a:lvl1pPr>
          </a:lstStyle>
          <a:p>
            <a:fld id="{BE527D98-D62A-334B-9EAE-3D7BB0149AC1}" type="datetimeFigureOut">
              <a:rPr lang="en-US" smtClean="0"/>
              <a:pPr/>
              <a:t>6/8/2015</a:t>
            </a:fld>
            <a:endParaRPr lang="en-US" dirty="0"/>
          </a:p>
        </p:txBody>
      </p:sp>
      <p:sp>
        <p:nvSpPr>
          <p:cNvPr id="5" name="Footer Placeholder 4"/>
          <p:cNvSpPr>
            <a:spLocks noGrp="1"/>
          </p:cNvSpPr>
          <p:nvPr>
            <p:ph type="ftr" sz="quarter" idx="11"/>
          </p:nvPr>
        </p:nvSpPr>
        <p:spPr>
          <a:xfrm>
            <a:off x="1872343" y="6356350"/>
            <a:ext cx="5355771" cy="365125"/>
          </a:xfrm>
        </p:spPr>
        <p:txBody>
          <a:bodyPr/>
          <a:lstStyle>
            <a:lvl1pPr>
              <a:defRPr>
                <a:solidFill>
                  <a:srgbClr val="F2F2F2"/>
                </a:solidFill>
              </a:defRPr>
            </a:lvl1pPr>
          </a:lstStyle>
          <a:p>
            <a:endParaRPr lang="en-US" dirty="0"/>
          </a:p>
        </p:txBody>
      </p:sp>
      <p:sp>
        <p:nvSpPr>
          <p:cNvPr id="6" name="Slide Number Placeholder 5"/>
          <p:cNvSpPr>
            <a:spLocks noGrp="1"/>
          </p:cNvSpPr>
          <p:nvPr>
            <p:ph type="sldNum" sz="quarter" idx="12"/>
          </p:nvPr>
        </p:nvSpPr>
        <p:spPr>
          <a:xfrm>
            <a:off x="7685314" y="6356350"/>
            <a:ext cx="1001485" cy="365125"/>
          </a:xfrm>
        </p:spPr>
        <p:txBody>
          <a:bodyPr/>
          <a:lstStyle>
            <a:lvl1pPr>
              <a:defRPr>
                <a:solidFill>
                  <a:srgbClr val="F2F2F2"/>
                </a:solidFill>
              </a:defRPr>
            </a:lvl1pPr>
          </a:lstStyle>
          <a:p>
            <a:fld id="{6B5D52B1-52E5-A246-8224-3E7B35D40B4D}" type="slidenum">
              <a:rPr lang="en-US" smtClean="0"/>
              <a:pPr/>
              <a:t>‹#›</a:t>
            </a:fld>
            <a:endParaRPr lang="en-US" dirty="0"/>
          </a:p>
        </p:txBody>
      </p:sp>
    </p:spTree>
    <p:extLst>
      <p:ext uri="{BB962C8B-B14F-4D97-AF65-F5344CB8AC3E}">
        <p14:creationId xmlns:p14="http://schemas.microsoft.com/office/powerpoint/2010/main" val="107737622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wo Column No Header">
    <p:bg>
      <p:bgPr>
        <a:blipFill rotWithShape="1">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title"/>
          </p:nvPr>
        </p:nvSpPr>
        <p:spPr>
          <a:xfrm>
            <a:off x="342899" y="296041"/>
            <a:ext cx="6078323" cy="688514"/>
          </a:xfrm>
        </p:spPr>
        <p:txBody>
          <a:bodyPr>
            <a:noAutofit/>
          </a:bodyPr>
          <a:lstStyle>
            <a:lvl1pPr algn="l">
              <a:defRPr sz="3600" b="0" i="0" cap="none" normalizeH="0">
                <a:solidFill>
                  <a:srgbClr val="FFFFFF"/>
                </a:solidFill>
                <a:latin typeface="Klavika Basic Medium"/>
                <a:cs typeface="Klavika Basic Medium"/>
              </a:defRPr>
            </a:lvl1pPr>
          </a:lstStyle>
          <a:p>
            <a:r>
              <a:rPr lang="en-US" dirty="0" smtClean="0"/>
              <a:t>Click to edit Master title style</a:t>
            </a:r>
            <a:endParaRPr lang="en-US" dirty="0"/>
          </a:p>
        </p:txBody>
      </p:sp>
      <p:sp>
        <p:nvSpPr>
          <p:cNvPr id="9" name="Content Placeholder 2"/>
          <p:cNvSpPr>
            <a:spLocks noGrp="1"/>
          </p:cNvSpPr>
          <p:nvPr>
            <p:ph idx="1"/>
          </p:nvPr>
        </p:nvSpPr>
        <p:spPr>
          <a:xfrm>
            <a:off x="452801" y="1600200"/>
            <a:ext cx="3880593" cy="4525963"/>
          </a:xfrm>
        </p:spPr>
        <p:txBody>
          <a:bodyPr>
            <a:normAutofit/>
          </a:bodyPr>
          <a:lstStyle>
            <a:lvl1pPr marL="0" indent="0">
              <a:buNone/>
              <a:defRPr sz="1800">
                <a:solidFill>
                  <a:schemeClr val="bg1">
                    <a:lumMod val="95000"/>
                  </a:schemeClr>
                </a:solidFill>
              </a:defRPr>
            </a:lvl1pPr>
            <a:lvl2pPr marL="347472" indent="-164592">
              <a:buFont typeface="Arial"/>
              <a:buChar char="•"/>
              <a:defRPr sz="1600">
                <a:solidFill>
                  <a:schemeClr val="bg1">
                    <a:lumMod val="95000"/>
                  </a:schemeClr>
                </a:solidFill>
              </a:defRPr>
            </a:lvl2pPr>
            <a:lvl3pPr>
              <a:defRPr sz="1600"/>
            </a:lvl3pPr>
            <a:lvl4pPr>
              <a:defRPr sz="1400"/>
            </a:lvl4pPr>
            <a:lvl5pPr>
              <a:defRPr sz="1400"/>
            </a:lvl5pPr>
          </a:lstStyle>
          <a:p>
            <a:pPr lvl="0"/>
            <a:r>
              <a:rPr lang="en-US" dirty="0" smtClean="0"/>
              <a:t>Click to edit Master text styles</a:t>
            </a:r>
          </a:p>
          <a:p>
            <a:pPr lvl="1"/>
            <a:r>
              <a:rPr lang="en-US" dirty="0" smtClean="0"/>
              <a:t>Second level</a:t>
            </a:r>
          </a:p>
        </p:txBody>
      </p:sp>
      <p:sp>
        <p:nvSpPr>
          <p:cNvPr id="10" name="Content Placeholder 2"/>
          <p:cNvSpPr>
            <a:spLocks noGrp="1"/>
          </p:cNvSpPr>
          <p:nvPr>
            <p:ph idx="13"/>
          </p:nvPr>
        </p:nvSpPr>
        <p:spPr>
          <a:xfrm>
            <a:off x="4802909" y="1600200"/>
            <a:ext cx="3879274" cy="4525963"/>
          </a:xfrm>
        </p:spPr>
        <p:txBody>
          <a:bodyPr>
            <a:normAutofit/>
          </a:bodyPr>
          <a:lstStyle>
            <a:lvl1pPr marL="0" indent="0">
              <a:buNone/>
              <a:defRPr sz="1800">
                <a:solidFill>
                  <a:schemeClr val="bg1">
                    <a:lumMod val="95000"/>
                  </a:schemeClr>
                </a:solidFill>
              </a:defRPr>
            </a:lvl1pPr>
            <a:lvl2pPr marL="347472" indent="-164592">
              <a:buFont typeface="Arial"/>
              <a:buChar char="•"/>
              <a:defRPr sz="1600">
                <a:solidFill>
                  <a:schemeClr val="bg1">
                    <a:lumMod val="95000"/>
                  </a:schemeClr>
                </a:solidFill>
              </a:defRPr>
            </a:lvl2pPr>
            <a:lvl3pPr>
              <a:defRPr sz="1600"/>
            </a:lvl3pPr>
            <a:lvl4pPr>
              <a:defRPr sz="1400"/>
            </a:lvl4pPr>
            <a:lvl5pPr>
              <a:defRPr sz="1400"/>
            </a:lvl5pPr>
          </a:lstStyle>
          <a:p>
            <a:pPr lvl="0"/>
            <a:r>
              <a:rPr lang="en-US" smtClean="0"/>
              <a:t>Click to edit Master text styles</a:t>
            </a:r>
          </a:p>
          <a:p>
            <a:pPr lvl="1"/>
            <a:r>
              <a:rPr lang="en-US" smtClean="0"/>
              <a:t>Second level</a:t>
            </a:r>
          </a:p>
        </p:txBody>
      </p:sp>
      <p:sp>
        <p:nvSpPr>
          <p:cNvPr id="11" name="Date Placeholder 3"/>
          <p:cNvSpPr>
            <a:spLocks noGrp="1"/>
          </p:cNvSpPr>
          <p:nvPr>
            <p:ph type="dt" sz="half" idx="10"/>
          </p:nvPr>
        </p:nvSpPr>
        <p:spPr>
          <a:xfrm>
            <a:off x="457200" y="6356350"/>
            <a:ext cx="1001486" cy="365125"/>
          </a:xfrm>
        </p:spPr>
        <p:txBody>
          <a:bodyPr/>
          <a:lstStyle>
            <a:lvl1pPr>
              <a:defRPr>
                <a:solidFill>
                  <a:schemeClr val="bg1">
                    <a:lumMod val="95000"/>
                  </a:schemeClr>
                </a:solidFill>
              </a:defRPr>
            </a:lvl1pPr>
          </a:lstStyle>
          <a:p>
            <a:fld id="{BE527D98-D62A-334B-9EAE-3D7BB0149AC1}" type="datetimeFigureOut">
              <a:rPr lang="en-US" smtClean="0"/>
              <a:pPr/>
              <a:t>6/8/2015</a:t>
            </a:fld>
            <a:endParaRPr lang="en-US" dirty="0"/>
          </a:p>
        </p:txBody>
      </p:sp>
      <p:sp>
        <p:nvSpPr>
          <p:cNvPr id="12" name="Footer Placeholder 4"/>
          <p:cNvSpPr>
            <a:spLocks noGrp="1"/>
          </p:cNvSpPr>
          <p:nvPr>
            <p:ph type="ftr" sz="quarter" idx="11"/>
          </p:nvPr>
        </p:nvSpPr>
        <p:spPr>
          <a:xfrm>
            <a:off x="1872343" y="6356350"/>
            <a:ext cx="5355771" cy="365125"/>
          </a:xfrm>
        </p:spPr>
        <p:txBody>
          <a:bodyPr/>
          <a:lstStyle>
            <a:lvl1pPr>
              <a:defRPr>
                <a:solidFill>
                  <a:schemeClr val="bg1">
                    <a:lumMod val="95000"/>
                  </a:schemeClr>
                </a:solidFill>
              </a:defRPr>
            </a:lvl1pPr>
          </a:lstStyle>
          <a:p>
            <a:endParaRPr lang="en-US" dirty="0"/>
          </a:p>
        </p:txBody>
      </p:sp>
      <p:sp>
        <p:nvSpPr>
          <p:cNvPr id="13" name="Slide Number Placeholder 5"/>
          <p:cNvSpPr>
            <a:spLocks noGrp="1"/>
          </p:cNvSpPr>
          <p:nvPr>
            <p:ph type="sldNum" sz="quarter" idx="12"/>
          </p:nvPr>
        </p:nvSpPr>
        <p:spPr>
          <a:xfrm>
            <a:off x="7685314" y="6356350"/>
            <a:ext cx="1001485" cy="365125"/>
          </a:xfrm>
        </p:spPr>
        <p:txBody>
          <a:bodyPr/>
          <a:lstStyle>
            <a:lvl1pPr>
              <a:defRPr>
                <a:solidFill>
                  <a:schemeClr val="bg1">
                    <a:lumMod val="95000"/>
                  </a:schemeClr>
                </a:solidFill>
              </a:defRPr>
            </a:lvl1pPr>
          </a:lstStyle>
          <a:p>
            <a:fld id="{6B5D52B1-52E5-A246-8224-3E7B35D40B4D}" type="slidenum">
              <a:rPr lang="en-US" smtClean="0"/>
              <a:pPr/>
              <a:t>‹#›</a:t>
            </a:fld>
            <a:endParaRPr lang="en-US" dirty="0"/>
          </a:p>
        </p:txBody>
      </p:sp>
    </p:spTree>
    <p:extLst>
      <p:ext uri="{BB962C8B-B14F-4D97-AF65-F5344CB8AC3E}">
        <p14:creationId xmlns:p14="http://schemas.microsoft.com/office/powerpoint/2010/main" val="22172515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elx 3.0 Blank">
    <p:bg>
      <p:bgPr>
        <a:blipFill rotWithShape="1">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342899" y="296041"/>
            <a:ext cx="6078323" cy="688514"/>
          </a:xfrm>
        </p:spPr>
        <p:txBody>
          <a:bodyPr>
            <a:noAutofit/>
          </a:bodyPr>
          <a:lstStyle>
            <a:lvl1pPr algn="l">
              <a:defRPr sz="3600" b="0" i="0" cap="none" normalizeH="0">
                <a:solidFill>
                  <a:srgbClr val="FFFFFF"/>
                </a:solidFill>
                <a:latin typeface="Klavika Basic Medium"/>
                <a:cs typeface="Klavika Basic Medium"/>
              </a:defRPr>
            </a:lvl1pPr>
          </a:lstStyle>
          <a:p>
            <a:r>
              <a:rPr lang="en-US" smtClean="0"/>
              <a:t>Click to edit Master title style</a:t>
            </a:r>
            <a:endParaRPr lang="en-US" dirty="0"/>
          </a:p>
        </p:txBody>
      </p:sp>
      <p:sp>
        <p:nvSpPr>
          <p:cNvPr id="7" name="Date Placeholder 3"/>
          <p:cNvSpPr>
            <a:spLocks noGrp="1"/>
          </p:cNvSpPr>
          <p:nvPr>
            <p:ph type="dt" sz="half" idx="10"/>
          </p:nvPr>
        </p:nvSpPr>
        <p:spPr>
          <a:xfrm>
            <a:off x="457200" y="6356350"/>
            <a:ext cx="1001486" cy="365125"/>
          </a:xfrm>
        </p:spPr>
        <p:txBody>
          <a:bodyPr/>
          <a:lstStyle>
            <a:lvl1pPr>
              <a:defRPr>
                <a:solidFill>
                  <a:srgbClr val="F2F2F2"/>
                </a:solidFill>
              </a:defRPr>
            </a:lvl1pPr>
          </a:lstStyle>
          <a:p>
            <a:fld id="{BE527D98-D62A-334B-9EAE-3D7BB0149AC1}" type="datetimeFigureOut">
              <a:rPr lang="en-US" smtClean="0"/>
              <a:pPr/>
              <a:t>6/8/2015</a:t>
            </a:fld>
            <a:endParaRPr lang="en-US" dirty="0"/>
          </a:p>
        </p:txBody>
      </p:sp>
      <p:sp>
        <p:nvSpPr>
          <p:cNvPr id="8" name="Footer Placeholder 4"/>
          <p:cNvSpPr>
            <a:spLocks noGrp="1"/>
          </p:cNvSpPr>
          <p:nvPr>
            <p:ph type="ftr" sz="quarter" idx="11"/>
          </p:nvPr>
        </p:nvSpPr>
        <p:spPr>
          <a:xfrm>
            <a:off x="1872343" y="6356350"/>
            <a:ext cx="5355771" cy="365125"/>
          </a:xfrm>
        </p:spPr>
        <p:txBody>
          <a:bodyPr/>
          <a:lstStyle>
            <a:lvl1pPr>
              <a:defRPr>
                <a:solidFill>
                  <a:srgbClr val="F2F2F2"/>
                </a:solidFill>
              </a:defRPr>
            </a:lvl1pPr>
          </a:lstStyle>
          <a:p>
            <a:endParaRPr lang="en-US" dirty="0"/>
          </a:p>
        </p:txBody>
      </p:sp>
      <p:sp>
        <p:nvSpPr>
          <p:cNvPr id="9" name="Slide Number Placeholder 5"/>
          <p:cNvSpPr>
            <a:spLocks noGrp="1"/>
          </p:cNvSpPr>
          <p:nvPr>
            <p:ph type="sldNum" sz="quarter" idx="12"/>
          </p:nvPr>
        </p:nvSpPr>
        <p:spPr>
          <a:xfrm>
            <a:off x="7685314" y="6356350"/>
            <a:ext cx="1001485" cy="365125"/>
          </a:xfrm>
        </p:spPr>
        <p:txBody>
          <a:bodyPr/>
          <a:lstStyle>
            <a:lvl1pPr>
              <a:defRPr>
                <a:solidFill>
                  <a:srgbClr val="F2F2F2"/>
                </a:solidFill>
              </a:defRPr>
            </a:lvl1pPr>
          </a:lstStyle>
          <a:p>
            <a:fld id="{6B5D52B1-52E5-A246-8224-3E7B35D40B4D}" type="slidenum">
              <a:rPr lang="en-US" smtClean="0"/>
              <a:pPr/>
              <a:t>‹#›</a:t>
            </a:fld>
            <a:endParaRPr lang="en-US" dirty="0"/>
          </a:p>
        </p:txBody>
      </p:sp>
    </p:spTree>
    <p:extLst>
      <p:ext uri="{BB962C8B-B14F-4D97-AF65-F5344CB8AC3E}">
        <p14:creationId xmlns:p14="http://schemas.microsoft.com/office/powerpoint/2010/main" val="31575990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 slide one picture">
    <p:spTree>
      <p:nvGrpSpPr>
        <p:cNvPr id="1" name=""/>
        <p:cNvGrpSpPr/>
        <p:nvPr/>
      </p:nvGrpSpPr>
      <p:grpSpPr>
        <a:xfrm>
          <a:off x="0" y="0"/>
          <a:ext cx="0" cy="0"/>
          <a:chOff x="0" y="0"/>
          <a:chExt cx="0" cy="0"/>
        </a:xfrm>
      </p:grpSpPr>
      <p:sp>
        <p:nvSpPr>
          <p:cNvPr id="8" name="Inhaltsplatzhalter 2"/>
          <p:cNvSpPr>
            <a:spLocks noGrp="1"/>
          </p:cNvSpPr>
          <p:nvPr>
            <p:ph idx="1"/>
          </p:nvPr>
        </p:nvSpPr>
        <p:spPr>
          <a:xfrm>
            <a:off x="215900" y="1592263"/>
            <a:ext cx="8712200" cy="4608512"/>
          </a:xfrm>
        </p:spPr>
        <p:txBody>
          <a:bodyPr vert="horz" lIns="0" tIns="0" rIns="0" bIns="0" rtlCol="0">
            <a:noAutofit/>
          </a:bodyPr>
          <a:lstStyle>
            <a:lvl1pPr>
              <a:defRPr lang="de-DE" dirty="0" smtClean="0"/>
            </a:lvl1pPr>
          </a:lstStyle>
          <a:p>
            <a:pPr lvl="0"/>
            <a:r>
              <a:rPr lang="en-US" smtClean="0"/>
              <a:t>Click to edit Master text styles</a:t>
            </a:r>
          </a:p>
        </p:txBody>
      </p:sp>
      <p:sp>
        <p:nvSpPr>
          <p:cNvPr id="11" name="Titel 1"/>
          <p:cNvSpPr>
            <a:spLocks noGrp="1"/>
          </p:cNvSpPr>
          <p:nvPr>
            <p:ph type="title"/>
          </p:nvPr>
        </p:nvSpPr>
        <p:spPr>
          <a:xfrm>
            <a:off x="0" y="-1"/>
            <a:ext cx="9144000" cy="1161899"/>
          </a:xfrm>
        </p:spPr>
        <p:txBody>
          <a:bodyPr vert="horz" lIns="187200" tIns="313200" rIns="216000" bIns="0" rtlCol="0" anchor="t" anchorCtr="0">
            <a:noAutofit/>
          </a:bodyPr>
          <a:lstStyle>
            <a:lvl1pPr algn="l" defTabSz="914400" rtl="0" eaLnBrk="1" latinLnBrk="0" hangingPunct="1">
              <a:lnSpc>
                <a:spcPct val="90000"/>
              </a:lnSpc>
              <a:spcBef>
                <a:spcPct val="0"/>
              </a:spcBef>
              <a:buNone/>
              <a:defRPr lang="de-DE" sz="2800" kern="1200" baseline="0" dirty="0">
                <a:solidFill>
                  <a:srgbClr val="6A7400"/>
                </a:solidFill>
                <a:latin typeface="Arial" pitchFamily="34" charset="0"/>
                <a:ea typeface="+mj-ea"/>
                <a:cs typeface="Arial" pitchFamily="34" charset="0"/>
              </a:defRPr>
            </a:lvl1pPr>
          </a:lstStyle>
          <a:p>
            <a:r>
              <a:rPr lang="en-US" smtClean="0"/>
              <a:t>Click to edit Master title style</a:t>
            </a:r>
            <a:endParaRPr lang="de-DE" dirty="0"/>
          </a:p>
        </p:txBody>
      </p:sp>
      <p:sp>
        <p:nvSpPr>
          <p:cNvPr id="12" name="Untertitel 2"/>
          <p:cNvSpPr>
            <a:spLocks noGrp="1"/>
          </p:cNvSpPr>
          <p:nvPr>
            <p:ph type="subTitle" idx="10"/>
          </p:nvPr>
        </p:nvSpPr>
        <p:spPr>
          <a:xfrm>
            <a:off x="0" y="694799"/>
            <a:ext cx="9144000" cy="467099"/>
          </a:xfrm>
        </p:spPr>
        <p:txBody>
          <a:bodyPr vert="horz" lIns="187200" tIns="0" rIns="216000" bIns="0" rtlCol="0" anchor="t" anchorCtr="0">
            <a:noAutofit/>
          </a:bodyPr>
          <a:lstStyle>
            <a:lvl1pPr marL="0" indent="0" algn="l" defTabSz="914400" rtl="0" eaLnBrk="1" latinLnBrk="0" hangingPunct="1">
              <a:lnSpc>
                <a:spcPct val="90000"/>
              </a:lnSpc>
              <a:spcBef>
                <a:spcPct val="0"/>
              </a:spcBef>
              <a:buNone/>
              <a:defRPr lang="de-DE" sz="2800" kern="1200" dirty="0">
                <a:solidFill>
                  <a:srgbClr val="B0B023"/>
                </a:solidFill>
                <a:latin typeface="Arial" pitchFamily="34" charset="0"/>
                <a:ea typeface="+mj-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179388" lvl="0" indent="-179388" algn="l" defTabSz="914400" rtl="0" eaLnBrk="1" latinLnBrk="0" hangingPunct="1">
              <a:lnSpc>
                <a:spcPct val="90000"/>
              </a:lnSpc>
              <a:spcBef>
                <a:spcPct val="0"/>
              </a:spcBef>
              <a:buClr>
                <a:schemeClr val="tx2"/>
              </a:buClr>
              <a:buSzPct val="70000"/>
              <a:buFont typeface="Wingdings" pitchFamily="2" charset="2"/>
              <a:buNone/>
            </a:pPr>
            <a:r>
              <a:rPr lang="en-US" smtClean="0"/>
              <a:t>Click to edit Master subtitle style</a:t>
            </a:r>
            <a:endParaRPr lang="de-DE" dirty="0"/>
          </a:p>
        </p:txBody>
      </p:sp>
      <p:sp>
        <p:nvSpPr>
          <p:cNvPr id="9" name="Datumsplatzhalter 8"/>
          <p:cNvSpPr>
            <a:spLocks noGrp="1"/>
          </p:cNvSpPr>
          <p:nvPr>
            <p:ph type="dt" sz="half" idx="11"/>
          </p:nvPr>
        </p:nvSpPr>
        <p:spPr/>
        <p:txBody>
          <a:bodyPr/>
          <a:lstStyle/>
          <a:p>
            <a:pPr>
              <a:buClr>
                <a:srgbClr val="002897"/>
              </a:buClr>
            </a:pPr>
            <a:fld id="{AEE36803-F961-4D49-B4A3-35A3976761BD}" type="datetime4">
              <a:rPr lang="en-US">
                <a:solidFill>
                  <a:srgbClr val="000000"/>
                </a:solidFill>
              </a:rPr>
              <a:pPr>
                <a:buClr>
                  <a:srgbClr val="002897"/>
                </a:buClr>
              </a:pPr>
              <a:t>June 8, 2015</a:t>
            </a:fld>
            <a:endParaRPr dirty="0">
              <a:solidFill>
                <a:srgbClr val="000000"/>
              </a:solidFill>
            </a:endParaRPr>
          </a:p>
        </p:txBody>
      </p:sp>
      <p:sp>
        <p:nvSpPr>
          <p:cNvPr id="10" name="Foliennummernplatzhalter 9"/>
          <p:cNvSpPr>
            <a:spLocks noGrp="1"/>
          </p:cNvSpPr>
          <p:nvPr>
            <p:ph type="sldNum" sz="quarter" idx="12"/>
          </p:nvPr>
        </p:nvSpPr>
        <p:spPr/>
        <p:txBody>
          <a:bodyPr/>
          <a:lstStyle/>
          <a:p>
            <a:pPr>
              <a:buClr>
                <a:srgbClr val="002897"/>
              </a:buClr>
            </a:pPr>
            <a:r>
              <a:rPr dirty="0">
                <a:solidFill>
                  <a:srgbClr val="000000"/>
                </a:solidFill>
              </a:rPr>
              <a:t>| Slide </a:t>
            </a:r>
            <a:fld id="{CF363E95-653D-48D7-8EB0-A81FED805B5F}" type="slidenum">
              <a:rPr>
                <a:solidFill>
                  <a:srgbClr val="000000"/>
                </a:solidFill>
              </a:rPr>
              <a:pPr>
                <a:buClr>
                  <a:srgbClr val="002897"/>
                </a:buClr>
              </a:pPr>
              <a:t>‹#›</a:t>
            </a:fld>
            <a:endParaRPr dirty="0">
              <a:solidFill>
                <a:srgbClr val="000000"/>
              </a:solidFill>
            </a:endParaRPr>
          </a:p>
        </p:txBody>
      </p:sp>
      <p:sp>
        <p:nvSpPr>
          <p:cNvPr id="13" name="Fußzeilenplatzhalter 12"/>
          <p:cNvSpPr>
            <a:spLocks noGrp="1"/>
          </p:cNvSpPr>
          <p:nvPr>
            <p:ph type="ftr" sz="quarter" idx="13"/>
          </p:nvPr>
        </p:nvSpPr>
        <p:spPr/>
        <p:txBody>
          <a:bodyPr/>
          <a:lstStyle/>
          <a:p>
            <a:pPr>
              <a:buClr>
                <a:srgbClr val="002897"/>
              </a:buClr>
            </a:pPr>
            <a:r>
              <a:rPr lang="en-US" dirty="0">
                <a:solidFill>
                  <a:srgbClr val="000000"/>
                </a:solidFill>
              </a:rPr>
              <a:t>© ABB Group</a:t>
            </a:r>
          </a:p>
        </p:txBody>
      </p:sp>
    </p:spTree>
    <p:extLst>
      <p:ext uri="{BB962C8B-B14F-4D97-AF65-F5344CB8AC3E}">
        <p14:creationId xmlns:p14="http://schemas.microsoft.com/office/powerpoint/2010/main" val="411382023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Telx Section Title">
    <p:bg>
      <p:bgPr>
        <a:blipFill rotWithShape="1">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3804" y="2792867"/>
            <a:ext cx="6774310" cy="755875"/>
          </a:xfrm>
        </p:spPr>
        <p:txBody>
          <a:bodyPr anchor="t"/>
          <a:lstStyle>
            <a:lvl1pPr algn="l">
              <a:defRPr sz="4000" b="0" i="0" cap="none">
                <a:solidFill>
                  <a:srgbClr val="B3B3B3"/>
                </a:solidFill>
                <a:latin typeface="Klavika Basic Medium"/>
                <a:cs typeface="Klavika Basic Medium"/>
              </a:defRPr>
            </a:lvl1pPr>
          </a:lstStyle>
          <a:p>
            <a:r>
              <a:rPr lang="en-US" dirty="0" smtClean="0"/>
              <a:t>Section Title</a:t>
            </a:r>
            <a:endParaRPr lang="en-US" dirty="0"/>
          </a:p>
        </p:txBody>
      </p:sp>
      <p:sp>
        <p:nvSpPr>
          <p:cNvPr id="3" name="Text Placeholder 2"/>
          <p:cNvSpPr>
            <a:spLocks noGrp="1"/>
          </p:cNvSpPr>
          <p:nvPr>
            <p:ph type="body" idx="1"/>
          </p:nvPr>
        </p:nvSpPr>
        <p:spPr>
          <a:xfrm>
            <a:off x="453804" y="3568700"/>
            <a:ext cx="6774310" cy="930729"/>
          </a:xfrm>
        </p:spPr>
        <p:txBody>
          <a:bodyPr anchor="t">
            <a:normAutofit/>
          </a:bodyPr>
          <a:lstStyle>
            <a:lvl1pPr marL="0" indent="0">
              <a:buNone/>
              <a:defRPr sz="2400" b="0" i="0">
                <a:solidFill>
                  <a:srgbClr val="B3B3B3"/>
                </a:solidFill>
                <a:latin typeface="Klavika Basic Regular Italic"/>
                <a:cs typeface="Klavika Basic Regular Italic"/>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cxnSp>
        <p:nvCxnSpPr>
          <p:cNvPr id="8" name="Straight Connector 7"/>
          <p:cNvCxnSpPr/>
          <p:nvPr userDrawn="1"/>
        </p:nvCxnSpPr>
        <p:spPr>
          <a:xfrm>
            <a:off x="453804" y="3548742"/>
            <a:ext cx="6774310" cy="0"/>
          </a:xfrm>
          <a:prstGeom prst="line">
            <a:avLst/>
          </a:prstGeom>
          <a:ln>
            <a:solidFill>
              <a:srgbClr val="4F80BE"/>
            </a:solidFill>
          </a:ln>
          <a:effectLst/>
        </p:spPr>
        <p:style>
          <a:lnRef idx="2">
            <a:schemeClr val="accent1"/>
          </a:lnRef>
          <a:fillRef idx="0">
            <a:schemeClr val="accent1"/>
          </a:fillRef>
          <a:effectRef idx="1">
            <a:schemeClr val="accent1"/>
          </a:effectRef>
          <a:fontRef idx="minor">
            <a:schemeClr val="tx1"/>
          </a:fontRef>
        </p:style>
      </p:cxnSp>
      <p:sp>
        <p:nvSpPr>
          <p:cNvPr id="9" name="Date Placeholder 3"/>
          <p:cNvSpPr>
            <a:spLocks noGrp="1"/>
          </p:cNvSpPr>
          <p:nvPr>
            <p:ph type="dt" sz="half" idx="10"/>
          </p:nvPr>
        </p:nvSpPr>
        <p:spPr>
          <a:xfrm>
            <a:off x="457200" y="6356350"/>
            <a:ext cx="1001486" cy="365125"/>
          </a:xfrm>
        </p:spPr>
        <p:txBody>
          <a:bodyPr/>
          <a:lstStyle>
            <a:lvl1pPr>
              <a:defRPr>
                <a:solidFill>
                  <a:schemeClr val="tx1">
                    <a:lumMod val="50000"/>
                    <a:lumOff val="50000"/>
                  </a:schemeClr>
                </a:solidFill>
              </a:defRPr>
            </a:lvl1pPr>
          </a:lstStyle>
          <a:p>
            <a:fld id="{BE527D98-D62A-334B-9EAE-3D7BB0149AC1}" type="datetimeFigureOut">
              <a:rPr lang="en-US" smtClean="0"/>
              <a:pPr/>
              <a:t>6/8/2015</a:t>
            </a:fld>
            <a:endParaRPr lang="en-US" dirty="0"/>
          </a:p>
        </p:txBody>
      </p:sp>
      <p:sp>
        <p:nvSpPr>
          <p:cNvPr id="10" name="Footer Placeholder 4"/>
          <p:cNvSpPr>
            <a:spLocks noGrp="1"/>
          </p:cNvSpPr>
          <p:nvPr>
            <p:ph type="ftr" sz="quarter" idx="11"/>
          </p:nvPr>
        </p:nvSpPr>
        <p:spPr>
          <a:xfrm>
            <a:off x="1872343" y="6356350"/>
            <a:ext cx="5355771" cy="365125"/>
          </a:xfrm>
        </p:spPr>
        <p:txBody>
          <a:bodyPr/>
          <a:lstStyle>
            <a:lvl1pPr>
              <a:defRPr>
                <a:solidFill>
                  <a:schemeClr val="tx1">
                    <a:lumMod val="50000"/>
                    <a:lumOff val="50000"/>
                  </a:schemeClr>
                </a:solidFill>
              </a:defRPr>
            </a:lvl1pPr>
          </a:lstStyle>
          <a:p>
            <a:endParaRPr lang="en-US" dirty="0"/>
          </a:p>
        </p:txBody>
      </p:sp>
      <p:sp>
        <p:nvSpPr>
          <p:cNvPr id="11" name="Slide Number Placeholder 5"/>
          <p:cNvSpPr>
            <a:spLocks noGrp="1"/>
          </p:cNvSpPr>
          <p:nvPr>
            <p:ph type="sldNum" sz="quarter" idx="12"/>
          </p:nvPr>
        </p:nvSpPr>
        <p:spPr>
          <a:xfrm>
            <a:off x="7685314" y="6356350"/>
            <a:ext cx="1001485" cy="365125"/>
          </a:xfrm>
        </p:spPr>
        <p:txBody>
          <a:bodyPr/>
          <a:lstStyle>
            <a:lvl1pPr>
              <a:defRPr>
                <a:solidFill>
                  <a:schemeClr val="tx1">
                    <a:lumMod val="50000"/>
                    <a:lumOff val="50000"/>
                  </a:schemeClr>
                </a:solidFill>
              </a:defRPr>
            </a:lvl1pPr>
          </a:lstStyle>
          <a:p>
            <a:fld id="{6B5D52B1-52E5-A246-8224-3E7B35D40B4D}" type="slidenum">
              <a:rPr lang="en-US" smtClean="0"/>
              <a:pPr/>
              <a:t>‹#›</a:t>
            </a:fld>
            <a:endParaRPr lang="en-US" dirty="0"/>
          </a:p>
        </p:txBody>
      </p:sp>
    </p:spTree>
    <p:extLst>
      <p:ext uri="{BB962C8B-B14F-4D97-AF65-F5344CB8AC3E}">
        <p14:creationId xmlns:p14="http://schemas.microsoft.com/office/powerpoint/2010/main" val="32063679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lx Right Bar Slide">
    <p:bg>
      <p:bgPr>
        <a:blipFill rotWithShape="1">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42899" y="296041"/>
            <a:ext cx="6078323" cy="688514"/>
          </a:xfrm>
        </p:spPr>
        <p:txBody>
          <a:bodyPr>
            <a:noAutofit/>
          </a:bodyPr>
          <a:lstStyle>
            <a:lvl1pPr algn="l">
              <a:defRPr sz="3600" b="0" i="0" cap="none" normalizeH="0">
                <a:solidFill>
                  <a:schemeClr val="bg1"/>
                </a:solidFill>
                <a:latin typeface="Klavika Basic Medium"/>
                <a:cs typeface="Klavika Basic Medium"/>
              </a:defRPr>
            </a:lvl1pPr>
          </a:lstStyle>
          <a:p>
            <a:r>
              <a:rPr lang="en-US" smtClean="0"/>
              <a:t>Click to edit Master title style</a:t>
            </a:r>
            <a:endParaRPr lang="en-US" dirty="0"/>
          </a:p>
        </p:txBody>
      </p:sp>
      <p:sp>
        <p:nvSpPr>
          <p:cNvPr id="3" name="Content Placeholder 2"/>
          <p:cNvSpPr>
            <a:spLocks noGrp="1"/>
          </p:cNvSpPr>
          <p:nvPr>
            <p:ph idx="1"/>
          </p:nvPr>
        </p:nvSpPr>
        <p:spPr>
          <a:xfrm>
            <a:off x="275771" y="1600200"/>
            <a:ext cx="2750458" cy="4525963"/>
          </a:xfrm>
        </p:spPr>
        <p:txBody>
          <a:bodyPr>
            <a:normAutofit/>
          </a:bodyPr>
          <a:lstStyle>
            <a:lvl1pPr marL="0" indent="0">
              <a:buNone/>
              <a:defRPr sz="2000"/>
            </a:lvl1pPr>
            <a:lvl2pPr marL="347472" indent="-164592">
              <a:buFont typeface="Arial"/>
              <a:buChar char="•"/>
              <a:defRPr sz="1800"/>
            </a:lvl2pPr>
            <a:lvl3pPr>
              <a:defRPr sz="1600"/>
            </a:lvl3pPr>
            <a:lvl4pPr>
              <a:defRPr sz="1400"/>
            </a:lvl4pPr>
            <a:lvl5pPr>
              <a:defRPr sz="1400"/>
            </a:lvl5pPr>
          </a:lstStyle>
          <a:p>
            <a:pPr lvl="0"/>
            <a:r>
              <a:rPr lang="en-US" smtClean="0"/>
              <a:t>Click to edit Master text styles</a:t>
            </a:r>
          </a:p>
          <a:p>
            <a:pPr lvl="1"/>
            <a:r>
              <a:rPr lang="en-US" smtClean="0"/>
              <a:t>Second level</a:t>
            </a:r>
          </a:p>
        </p:txBody>
      </p:sp>
      <p:sp>
        <p:nvSpPr>
          <p:cNvPr id="4" name="Date Placeholder 3"/>
          <p:cNvSpPr>
            <a:spLocks noGrp="1"/>
          </p:cNvSpPr>
          <p:nvPr>
            <p:ph type="dt" sz="half" idx="10"/>
          </p:nvPr>
        </p:nvSpPr>
        <p:spPr>
          <a:xfrm>
            <a:off x="275771" y="6356350"/>
            <a:ext cx="1132115" cy="365125"/>
          </a:xfrm>
        </p:spPr>
        <p:txBody>
          <a:bodyPr/>
          <a:lstStyle/>
          <a:p>
            <a:fld id="{BE527D98-D62A-334B-9EAE-3D7BB0149AC1}" type="datetimeFigureOut">
              <a:rPr lang="en-US" smtClean="0"/>
              <a:t>6/8/2015</a:t>
            </a:fld>
            <a:endParaRPr lang="en-US" dirty="0"/>
          </a:p>
        </p:txBody>
      </p:sp>
      <p:sp>
        <p:nvSpPr>
          <p:cNvPr id="5" name="Footer Placeholder 4"/>
          <p:cNvSpPr>
            <a:spLocks noGrp="1"/>
          </p:cNvSpPr>
          <p:nvPr>
            <p:ph type="ftr" sz="quarter" idx="11"/>
          </p:nvPr>
        </p:nvSpPr>
        <p:spPr>
          <a:xfrm>
            <a:off x="3563256" y="6356350"/>
            <a:ext cx="4209144" cy="365125"/>
          </a:xfrm>
        </p:spPr>
        <p:txBody>
          <a:bodyPr/>
          <a:lstStyle/>
          <a:p>
            <a:endParaRPr lang="en-US" dirty="0"/>
          </a:p>
        </p:txBody>
      </p:sp>
      <p:sp>
        <p:nvSpPr>
          <p:cNvPr id="6" name="Slide Number Placeholder 5"/>
          <p:cNvSpPr>
            <a:spLocks noGrp="1"/>
          </p:cNvSpPr>
          <p:nvPr>
            <p:ph type="sldNum" sz="quarter" idx="12"/>
          </p:nvPr>
        </p:nvSpPr>
        <p:spPr>
          <a:xfrm>
            <a:off x="7990114" y="6356350"/>
            <a:ext cx="696686" cy="365125"/>
          </a:xfrm>
        </p:spPr>
        <p:txBody>
          <a:bodyPr/>
          <a:lstStyle/>
          <a:p>
            <a:fld id="{6B5D52B1-52E5-A246-8224-3E7B35D40B4D}" type="slidenum">
              <a:rPr lang="en-US" smtClean="0"/>
              <a:t>‹#›</a:t>
            </a:fld>
            <a:endParaRPr lang="en-US" dirty="0"/>
          </a:p>
        </p:txBody>
      </p:sp>
      <p:sp>
        <p:nvSpPr>
          <p:cNvPr id="7" name="Content Placeholder 3"/>
          <p:cNvSpPr>
            <a:spLocks noGrp="1"/>
          </p:cNvSpPr>
          <p:nvPr>
            <p:ph sz="half" idx="2"/>
          </p:nvPr>
        </p:nvSpPr>
        <p:spPr>
          <a:xfrm>
            <a:off x="3563256" y="1600200"/>
            <a:ext cx="5123543" cy="4525963"/>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667413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lx Right Bar Graph">
    <p:bg>
      <p:bgPr>
        <a:blipFill rotWithShape="1">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42899" y="296041"/>
            <a:ext cx="6078323" cy="688514"/>
          </a:xfrm>
        </p:spPr>
        <p:txBody>
          <a:bodyPr>
            <a:noAutofit/>
          </a:bodyPr>
          <a:lstStyle>
            <a:lvl1pPr algn="l">
              <a:defRPr sz="3600" b="0" i="0" cap="none" normalizeH="0">
                <a:solidFill>
                  <a:srgbClr val="FFFFFF"/>
                </a:solidFill>
                <a:latin typeface="Klavika Basic Medium"/>
                <a:cs typeface="Klavika Basic Medium"/>
              </a:defRPr>
            </a:lvl1pPr>
          </a:lstStyle>
          <a:p>
            <a:r>
              <a:rPr lang="en-US" smtClean="0"/>
              <a:t>Click to edit Master title style</a:t>
            </a:r>
            <a:endParaRPr lang="en-US" dirty="0"/>
          </a:p>
        </p:txBody>
      </p:sp>
      <p:sp>
        <p:nvSpPr>
          <p:cNvPr id="3" name="Content Placeholder 2"/>
          <p:cNvSpPr>
            <a:spLocks noGrp="1"/>
          </p:cNvSpPr>
          <p:nvPr>
            <p:ph idx="1"/>
          </p:nvPr>
        </p:nvSpPr>
        <p:spPr>
          <a:xfrm>
            <a:off x="275771" y="1600200"/>
            <a:ext cx="2750458" cy="4525963"/>
          </a:xfrm>
        </p:spPr>
        <p:txBody>
          <a:bodyPr>
            <a:normAutofit/>
          </a:bodyPr>
          <a:lstStyle>
            <a:lvl1pPr marL="0" indent="0">
              <a:buNone/>
              <a:defRPr sz="2000"/>
            </a:lvl1pPr>
            <a:lvl2pPr marL="347472" indent="-164592">
              <a:buFont typeface="Arial"/>
              <a:buChar char="•"/>
              <a:defRPr sz="1800"/>
            </a:lvl2pPr>
            <a:lvl3pPr>
              <a:defRPr sz="1600"/>
            </a:lvl3pPr>
            <a:lvl4pPr>
              <a:defRPr sz="1400"/>
            </a:lvl4pPr>
            <a:lvl5pPr>
              <a:defRPr sz="1400"/>
            </a:lvl5pPr>
          </a:lstStyle>
          <a:p>
            <a:pPr lvl="0"/>
            <a:r>
              <a:rPr lang="en-US" smtClean="0"/>
              <a:t>Click to edit Master text styles</a:t>
            </a:r>
          </a:p>
          <a:p>
            <a:pPr lvl="1"/>
            <a:r>
              <a:rPr lang="en-US" smtClean="0"/>
              <a:t>Second level</a:t>
            </a:r>
          </a:p>
        </p:txBody>
      </p:sp>
      <p:sp>
        <p:nvSpPr>
          <p:cNvPr id="4" name="Date Placeholder 3"/>
          <p:cNvSpPr>
            <a:spLocks noGrp="1"/>
          </p:cNvSpPr>
          <p:nvPr>
            <p:ph type="dt" sz="half" idx="10"/>
          </p:nvPr>
        </p:nvSpPr>
        <p:spPr>
          <a:xfrm>
            <a:off x="275771" y="6356350"/>
            <a:ext cx="1132115" cy="365125"/>
          </a:xfrm>
        </p:spPr>
        <p:txBody>
          <a:bodyPr/>
          <a:lstStyle/>
          <a:p>
            <a:fld id="{BE527D98-D62A-334B-9EAE-3D7BB0149AC1}" type="datetimeFigureOut">
              <a:rPr lang="en-US" smtClean="0"/>
              <a:t>6/8/2015</a:t>
            </a:fld>
            <a:endParaRPr lang="en-US" dirty="0"/>
          </a:p>
        </p:txBody>
      </p:sp>
      <p:sp>
        <p:nvSpPr>
          <p:cNvPr id="5" name="Footer Placeholder 4"/>
          <p:cNvSpPr>
            <a:spLocks noGrp="1"/>
          </p:cNvSpPr>
          <p:nvPr>
            <p:ph type="ftr" sz="quarter" idx="11"/>
          </p:nvPr>
        </p:nvSpPr>
        <p:spPr>
          <a:xfrm>
            <a:off x="3563256" y="6356350"/>
            <a:ext cx="4209144" cy="365125"/>
          </a:xfrm>
        </p:spPr>
        <p:txBody>
          <a:bodyPr/>
          <a:lstStyle/>
          <a:p>
            <a:endParaRPr lang="en-US" dirty="0"/>
          </a:p>
        </p:txBody>
      </p:sp>
      <p:sp>
        <p:nvSpPr>
          <p:cNvPr id="6" name="Slide Number Placeholder 5"/>
          <p:cNvSpPr>
            <a:spLocks noGrp="1"/>
          </p:cNvSpPr>
          <p:nvPr>
            <p:ph type="sldNum" sz="quarter" idx="12"/>
          </p:nvPr>
        </p:nvSpPr>
        <p:spPr>
          <a:xfrm>
            <a:off x="7990114" y="6356350"/>
            <a:ext cx="696686" cy="365125"/>
          </a:xfrm>
        </p:spPr>
        <p:txBody>
          <a:bodyPr/>
          <a:lstStyle/>
          <a:p>
            <a:fld id="{6B5D52B1-52E5-A246-8224-3E7B35D40B4D}" type="slidenum">
              <a:rPr lang="en-US" smtClean="0"/>
              <a:t>‹#›</a:t>
            </a:fld>
            <a:endParaRPr lang="en-US" dirty="0"/>
          </a:p>
        </p:txBody>
      </p:sp>
      <p:graphicFrame>
        <p:nvGraphicFramePr>
          <p:cNvPr id="8" name="Chart 7"/>
          <p:cNvGraphicFramePr/>
          <p:nvPr userDrawn="1">
            <p:extLst>
              <p:ext uri="{D42A27DB-BD31-4B8C-83A1-F6EECF244321}">
                <p14:modId xmlns:p14="http://schemas.microsoft.com/office/powerpoint/2010/main" val="4109766208"/>
              </p:ext>
            </p:extLst>
          </p:nvPr>
        </p:nvGraphicFramePr>
        <p:xfrm>
          <a:off x="3563256" y="1581933"/>
          <a:ext cx="5123544" cy="454422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984464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With Header">
    <p:bg>
      <p:bgPr>
        <a:blipFill rotWithShape="1">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19719"/>
            <a:ext cx="3876194" cy="639762"/>
          </a:xfrm>
        </p:spPr>
        <p:txBody>
          <a:bodyPr anchor="b">
            <a:normAutofit/>
          </a:bodyPr>
          <a:lstStyle>
            <a:lvl1pPr marL="0" indent="0">
              <a:buNone/>
              <a:defRPr sz="2000" b="0" i="0">
                <a:latin typeface="Klavika Basic Medium"/>
                <a:cs typeface="Klavika Basic Medium"/>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02909" y="1519719"/>
            <a:ext cx="3883889" cy="639762"/>
          </a:xfrm>
        </p:spPr>
        <p:txBody>
          <a:bodyPr anchor="b">
            <a:normAutofit/>
          </a:bodyPr>
          <a:lstStyle>
            <a:lvl1pPr marL="0" indent="0">
              <a:buNone/>
              <a:defRPr lang="en-US" sz="2000" b="0" i="0" kern="1200" dirty="0" smtClean="0">
                <a:solidFill>
                  <a:srgbClr val="999999"/>
                </a:solidFill>
                <a:latin typeface="Klavika Basic Medium"/>
                <a:ea typeface="+mn-ea"/>
                <a:cs typeface="Klavika Basic Medium"/>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457200" rtl="0" eaLnBrk="1" latinLnBrk="0" hangingPunct="1">
              <a:spcBef>
                <a:spcPct val="20000"/>
              </a:spcBef>
              <a:buFont typeface="Arial"/>
              <a:buNone/>
            </a:pPr>
            <a:r>
              <a:rPr lang="en-US" smtClean="0"/>
              <a:t>Click to edit Master text styles</a:t>
            </a:r>
          </a:p>
        </p:txBody>
      </p:sp>
      <p:sp>
        <p:nvSpPr>
          <p:cNvPr id="10" name="Title 1"/>
          <p:cNvSpPr>
            <a:spLocks noGrp="1"/>
          </p:cNvSpPr>
          <p:nvPr>
            <p:ph type="title"/>
          </p:nvPr>
        </p:nvSpPr>
        <p:spPr>
          <a:xfrm>
            <a:off x="342899" y="296041"/>
            <a:ext cx="6078323" cy="688514"/>
          </a:xfrm>
        </p:spPr>
        <p:txBody>
          <a:bodyPr>
            <a:noAutofit/>
          </a:bodyPr>
          <a:lstStyle>
            <a:lvl1pPr algn="l">
              <a:defRPr sz="3600" b="0" i="0" cap="none" normalizeH="0">
                <a:solidFill>
                  <a:srgbClr val="FFFFFF"/>
                </a:solidFill>
                <a:latin typeface="Klavika Basic Medium"/>
                <a:cs typeface="Klavika Basic Medium"/>
              </a:defRPr>
            </a:lvl1pPr>
          </a:lstStyle>
          <a:p>
            <a:r>
              <a:rPr lang="en-US" smtClean="0"/>
              <a:t>Click to edit Master title style</a:t>
            </a:r>
            <a:endParaRPr lang="en-US" dirty="0"/>
          </a:p>
        </p:txBody>
      </p:sp>
      <p:sp>
        <p:nvSpPr>
          <p:cNvPr id="11" name="Content Placeholder 2"/>
          <p:cNvSpPr>
            <a:spLocks noGrp="1"/>
          </p:cNvSpPr>
          <p:nvPr>
            <p:ph idx="13"/>
          </p:nvPr>
        </p:nvSpPr>
        <p:spPr>
          <a:xfrm>
            <a:off x="452801" y="2159482"/>
            <a:ext cx="3880593" cy="3966682"/>
          </a:xfrm>
        </p:spPr>
        <p:txBody>
          <a:bodyPr>
            <a:normAutofit/>
          </a:bodyPr>
          <a:lstStyle>
            <a:lvl1pPr marL="0" indent="0">
              <a:buNone/>
              <a:defRPr sz="1800"/>
            </a:lvl1pPr>
            <a:lvl2pPr marL="347472" indent="-164592">
              <a:buFont typeface="Arial"/>
              <a:buChar char="•"/>
              <a:defRPr sz="1600"/>
            </a:lvl2pPr>
            <a:lvl3pPr>
              <a:defRPr sz="1600"/>
            </a:lvl3pPr>
            <a:lvl4pPr>
              <a:defRPr sz="1400"/>
            </a:lvl4pPr>
            <a:lvl5pPr>
              <a:defRPr sz="1400"/>
            </a:lvl5pPr>
          </a:lstStyle>
          <a:p>
            <a:pPr lvl="0"/>
            <a:r>
              <a:rPr lang="en-US" smtClean="0"/>
              <a:t>Click to edit Master text styles</a:t>
            </a:r>
          </a:p>
          <a:p>
            <a:pPr lvl="1"/>
            <a:r>
              <a:rPr lang="en-US" smtClean="0"/>
              <a:t>Second level</a:t>
            </a:r>
          </a:p>
        </p:txBody>
      </p:sp>
      <p:sp>
        <p:nvSpPr>
          <p:cNvPr id="12" name="Content Placeholder 2"/>
          <p:cNvSpPr>
            <a:spLocks noGrp="1"/>
          </p:cNvSpPr>
          <p:nvPr>
            <p:ph idx="14"/>
          </p:nvPr>
        </p:nvSpPr>
        <p:spPr>
          <a:xfrm>
            <a:off x="4802909" y="2159482"/>
            <a:ext cx="3883890" cy="3966681"/>
          </a:xfrm>
        </p:spPr>
        <p:txBody>
          <a:bodyPr>
            <a:normAutofit/>
          </a:bodyPr>
          <a:lstStyle>
            <a:lvl1pPr marL="0" indent="0">
              <a:buNone/>
              <a:defRPr sz="2000"/>
            </a:lvl1pPr>
            <a:lvl2pPr marL="347472" indent="-164592">
              <a:buFont typeface="Arial"/>
              <a:buChar char="•"/>
              <a:defRPr sz="1800"/>
            </a:lvl2pPr>
            <a:lvl3pPr>
              <a:defRPr sz="1600"/>
            </a:lvl3pPr>
            <a:lvl4pPr>
              <a:defRPr sz="1400"/>
            </a:lvl4pPr>
            <a:lvl5pPr>
              <a:defRPr sz="1400"/>
            </a:lvl5pPr>
          </a:lstStyle>
          <a:p>
            <a:pPr lvl="0"/>
            <a:r>
              <a:rPr lang="en-US" smtClean="0"/>
              <a:t>Click to edit Master text styles</a:t>
            </a:r>
          </a:p>
          <a:p>
            <a:pPr lvl="1"/>
            <a:r>
              <a:rPr lang="en-US" smtClean="0"/>
              <a:t>Second level</a:t>
            </a:r>
          </a:p>
        </p:txBody>
      </p:sp>
      <p:cxnSp>
        <p:nvCxnSpPr>
          <p:cNvPr id="13" name="Straight Connector 12"/>
          <p:cNvCxnSpPr/>
          <p:nvPr userDrawn="1"/>
        </p:nvCxnSpPr>
        <p:spPr>
          <a:xfrm>
            <a:off x="457200" y="2159481"/>
            <a:ext cx="3876194" cy="0"/>
          </a:xfrm>
          <a:prstGeom prst="line">
            <a:avLst/>
          </a:prstGeom>
          <a:ln>
            <a:solidFill>
              <a:srgbClr val="4F80BE"/>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a:off x="4802909" y="2159481"/>
            <a:ext cx="3883890" cy="1"/>
          </a:xfrm>
          <a:prstGeom prst="line">
            <a:avLst/>
          </a:prstGeom>
          <a:ln>
            <a:solidFill>
              <a:srgbClr val="4F80BE"/>
            </a:solidFill>
          </a:ln>
          <a:effectLst/>
        </p:spPr>
        <p:style>
          <a:lnRef idx="2">
            <a:schemeClr val="accent1"/>
          </a:lnRef>
          <a:fillRef idx="0">
            <a:schemeClr val="accent1"/>
          </a:fillRef>
          <a:effectRef idx="1">
            <a:schemeClr val="accent1"/>
          </a:effectRef>
          <a:fontRef idx="minor">
            <a:schemeClr val="tx1"/>
          </a:fontRef>
        </p:style>
      </p:cxnSp>
      <p:sp>
        <p:nvSpPr>
          <p:cNvPr id="16" name="Date Placeholder 3"/>
          <p:cNvSpPr>
            <a:spLocks noGrp="1"/>
          </p:cNvSpPr>
          <p:nvPr>
            <p:ph type="dt" sz="half" idx="10"/>
          </p:nvPr>
        </p:nvSpPr>
        <p:spPr>
          <a:xfrm>
            <a:off x="457200" y="6356350"/>
            <a:ext cx="1001486" cy="365125"/>
          </a:xfrm>
        </p:spPr>
        <p:txBody>
          <a:bodyPr/>
          <a:lstStyle>
            <a:lvl1pPr>
              <a:defRPr>
                <a:solidFill>
                  <a:schemeClr val="tx1">
                    <a:lumMod val="50000"/>
                    <a:lumOff val="50000"/>
                  </a:schemeClr>
                </a:solidFill>
              </a:defRPr>
            </a:lvl1pPr>
          </a:lstStyle>
          <a:p>
            <a:fld id="{BE527D98-D62A-334B-9EAE-3D7BB0149AC1}" type="datetimeFigureOut">
              <a:rPr lang="en-US" smtClean="0"/>
              <a:pPr/>
              <a:t>6/8/2015</a:t>
            </a:fld>
            <a:endParaRPr lang="en-US" dirty="0"/>
          </a:p>
        </p:txBody>
      </p:sp>
      <p:sp>
        <p:nvSpPr>
          <p:cNvPr id="17" name="Footer Placeholder 4"/>
          <p:cNvSpPr>
            <a:spLocks noGrp="1"/>
          </p:cNvSpPr>
          <p:nvPr>
            <p:ph type="ftr" sz="quarter" idx="11"/>
          </p:nvPr>
        </p:nvSpPr>
        <p:spPr>
          <a:xfrm>
            <a:off x="1872343" y="6356350"/>
            <a:ext cx="5355771" cy="365125"/>
          </a:xfrm>
        </p:spPr>
        <p:txBody>
          <a:bodyPr/>
          <a:lstStyle>
            <a:lvl1pPr>
              <a:defRPr>
                <a:solidFill>
                  <a:schemeClr val="tx1">
                    <a:lumMod val="50000"/>
                    <a:lumOff val="50000"/>
                  </a:schemeClr>
                </a:solidFill>
              </a:defRPr>
            </a:lvl1pPr>
          </a:lstStyle>
          <a:p>
            <a:endParaRPr lang="en-US" dirty="0"/>
          </a:p>
        </p:txBody>
      </p:sp>
      <p:sp>
        <p:nvSpPr>
          <p:cNvPr id="18" name="Slide Number Placeholder 5"/>
          <p:cNvSpPr>
            <a:spLocks noGrp="1"/>
          </p:cNvSpPr>
          <p:nvPr>
            <p:ph type="sldNum" sz="quarter" idx="12"/>
          </p:nvPr>
        </p:nvSpPr>
        <p:spPr>
          <a:xfrm>
            <a:off x="7685314" y="6356350"/>
            <a:ext cx="1001485" cy="365125"/>
          </a:xfrm>
        </p:spPr>
        <p:txBody>
          <a:bodyPr/>
          <a:lstStyle>
            <a:lvl1pPr>
              <a:defRPr>
                <a:solidFill>
                  <a:schemeClr val="tx1">
                    <a:lumMod val="50000"/>
                    <a:lumOff val="50000"/>
                  </a:schemeClr>
                </a:solidFill>
              </a:defRPr>
            </a:lvl1pPr>
          </a:lstStyle>
          <a:p>
            <a:fld id="{6B5D52B1-52E5-A246-8224-3E7B35D40B4D}" type="slidenum">
              <a:rPr lang="en-US" smtClean="0"/>
              <a:pPr/>
              <a:t>‹#›</a:t>
            </a:fld>
            <a:endParaRPr lang="en-US" dirty="0"/>
          </a:p>
        </p:txBody>
      </p:sp>
    </p:spTree>
    <p:extLst>
      <p:ext uri="{BB962C8B-B14F-4D97-AF65-F5344CB8AC3E}">
        <p14:creationId xmlns:p14="http://schemas.microsoft.com/office/powerpoint/2010/main" val="22744858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No Header">
    <p:bg>
      <p:bgPr>
        <a:blipFill rotWithShape="1">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title"/>
          </p:nvPr>
        </p:nvSpPr>
        <p:spPr>
          <a:xfrm>
            <a:off x="342899" y="296041"/>
            <a:ext cx="6078323" cy="688514"/>
          </a:xfrm>
        </p:spPr>
        <p:txBody>
          <a:bodyPr>
            <a:noAutofit/>
          </a:bodyPr>
          <a:lstStyle>
            <a:lvl1pPr algn="l">
              <a:defRPr sz="3600" b="0" i="0" cap="none" normalizeH="0">
                <a:solidFill>
                  <a:srgbClr val="FFFFFF"/>
                </a:solidFill>
                <a:latin typeface="Klavika Basic Medium"/>
                <a:cs typeface="Klavika Basic Medium"/>
              </a:defRPr>
            </a:lvl1pPr>
          </a:lstStyle>
          <a:p>
            <a:r>
              <a:rPr lang="en-US" smtClean="0"/>
              <a:t>Click to edit Master title style</a:t>
            </a:r>
            <a:endParaRPr lang="en-US" dirty="0"/>
          </a:p>
        </p:txBody>
      </p:sp>
      <p:sp>
        <p:nvSpPr>
          <p:cNvPr id="9" name="Content Placeholder 2"/>
          <p:cNvSpPr>
            <a:spLocks noGrp="1"/>
          </p:cNvSpPr>
          <p:nvPr>
            <p:ph idx="1"/>
          </p:nvPr>
        </p:nvSpPr>
        <p:spPr>
          <a:xfrm>
            <a:off x="452801" y="1600200"/>
            <a:ext cx="3880593" cy="4525963"/>
          </a:xfrm>
        </p:spPr>
        <p:txBody>
          <a:bodyPr>
            <a:normAutofit/>
          </a:bodyPr>
          <a:lstStyle>
            <a:lvl1pPr marL="0" indent="0">
              <a:buNone/>
              <a:defRPr sz="1800"/>
            </a:lvl1pPr>
            <a:lvl2pPr marL="347472" indent="-164592">
              <a:buFont typeface="Arial"/>
              <a:buChar char="•"/>
              <a:defRPr sz="1600"/>
            </a:lvl2pPr>
            <a:lvl3pPr>
              <a:defRPr sz="1600"/>
            </a:lvl3pPr>
            <a:lvl4pPr>
              <a:defRPr sz="1400"/>
            </a:lvl4pPr>
            <a:lvl5pPr>
              <a:defRPr sz="1400"/>
            </a:lvl5pPr>
          </a:lstStyle>
          <a:p>
            <a:pPr lvl="0"/>
            <a:r>
              <a:rPr lang="en-US" smtClean="0"/>
              <a:t>Click to edit Master text styles</a:t>
            </a:r>
          </a:p>
          <a:p>
            <a:pPr lvl="1"/>
            <a:r>
              <a:rPr lang="en-US" smtClean="0"/>
              <a:t>Second level</a:t>
            </a:r>
          </a:p>
        </p:txBody>
      </p:sp>
      <p:sp>
        <p:nvSpPr>
          <p:cNvPr id="10" name="Content Placeholder 2"/>
          <p:cNvSpPr>
            <a:spLocks noGrp="1"/>
          </p:cNvSpPr>
          <p:nvPr>
            <p:ph idx="13"/>
          </p:nvPr>
        </p:nvSpPr>
        <p:spPr>
          <a:xfrm>
            <a:off x="4802909" y="1600200"/>
            <a:ext cx="3879274" cy="4525963"/>
          </a:xfrm>
        </p:spPr>
        <p:txBody>
          <a:bodyPr>
            <a:normAutofit/>
          </a:bodyPr>
          <a:lstStyle>
            <a:lvl1pPr marL="0" indent="0">
              <a:buNone/>
              <a:defRPr sz="1800"/>
            </a:lvl1pPr>
            <a:lvl2pPr marL="347472" indent="-164592">
              <a:buFont typeface="Arial"/>
              <a:buChar char="•"/>
              <a:defRPr sz="1600"/>
            </a:lvl2pPr>
            <a:lvl3pPr>
              <a:defRPr sz="1600"/>
            </a:lvl3pPr>
            <a:lvl4pPr>
              <a:defRPr sz="1400"/>
            </a:lvl4pPr>
            <a:lvl5pPr>
              <a:defRPr sz="1400"/>
            </a:lvl5pPr>
          </a:lstStyle>
          <a:p>
            <a:pPr lvl="0"/>
            <a:r>
              <a:rPr lang="en-US" smtClean="0"/>
              <a:t>Click to edit Master text styles</a:t>
            </a:r>
          </a:p>
          <a:p>
            <a:pPr lvl="1"/>
            <a:r>
              <a:rPr lang="en-US" smtClean="0"/>
              <a:t>Second level</a:t>
            </a:r>
          </a:p>
        </p:txBody>
      </p:sp>
      <p:sp>
        <p:nvSpPr>
          <p:cNvPr id="11" name="Date Placeholder 3"/>
          <p:cNvSpPr>
            <a:spLocks noGrp="1"/>
          </p:cNvSpPr>
          <p:nvPr>
            <p:ph type="dt" sz="half" idx="10"/>
          </p:nvPr>
        </p:nvSpPr>
        <p:spPr>
          <a:xfrm>
            <a:off x="457200" y="6356350"/>
            <a:ext cx="1001486" cy="365125"/>
          </a:xfrm>
        </p:spPr>
        <p:txBody>
          <a:bodyPr/>
          <a:lstStyle>
            <a:lvl1pPr>
              <a:defRPr>
                <a:solidFill>
                  <a:schemeClr val="tx1">
                    <a:lumMod val="50000"/>
                    <a:lumOff val="50000"/>
                  </a:schemeClr>
                </a:solidFill>
              </a:defRPr>
            </a:lvl1pPr>
          </a:lstStyle>
          <a:p>
            <a:fld id="{BE527D98-D62A-334B-9EAE-3D7BB0149AC1}" type="datetimeFigureOut">
              <a:rPr lang="en-US" smtClean="0"/>
              <a:pPr/>
              <a:t>6/8/2015</a:t>
            </a:fld>
            <a:endParaRPr lang="en-US" dirty="0"/>
          </a:p>
        </p:txBody>
      </p:sp>
      <p:sp>
        <p:nvSpPr>
          <p:cNvPr id="12" name="Footer Placeholder 4"/>
          <p:cNvSpPr>
            <a:spLocks noGrp="1"/>
          </p:cNvSpPr>
          <p:nvPr>
            <p:ph type="ftr" sz="quarter" idx="11"/>
          </p:nvPr>
        </p:nvSpPr>
        <p:spPr>
          <a:xfrm>
            <a:off x="1872343" y="6356350"/>
            <a:ext cx="5355771" cy="365125"/>
          </a:xfrm>
        </p:spPr>
        <p:txBody>
          <a:bodyPr/>
          <a:lstStyle>
            <a:lvl1pPr>
              <a:defRPr>
                <a:solidFill>
                  <a:schemeClr val="tx1">
                    <a:lumMod val="50000"/>
                    <a:lumOff val="50000"/>
                  </a:schemeClr>
                </a:solidFill>
              </a:defRPr>
            </a:lvl1pPr>
          </a:lstStyle>
          <a:p>
            <a:endParaRPr lang="en-US" dirty="0"/>
          </a:p>
        </p:txBody>
      </p:sp>
      <p:sp>
        <p:nvSpPr>
          <p:cNvPr id="13" name="Slide Number Placeholder 5"/>
          <p:cNvSpPr>
            <a:spLocks noGrp="1"/>
          </p:cNvSpPr>
          <p:nvPr>
            <p:ph type="sldNum" sz="quarter" idx="12"/>
          </p:nvPr>
        </p:nvSpPr>
        <p:spPr>
          <a:xfrm>
            <a:off x="7685314" y="6356350"/>
            <a:ext cx="1001485" cy="365125"/>
          </a:xfrm>
        </p:spPr>
        <p:txBody>
          <a:bodyPr/>
          <a:lstStyle>
            <a:lvl1pPr>
              <a:defRPr>
                <a:solidFill>
                  <a:schemeClr val="tx1">
                    <a:lumMod val="50000"/>
                    <a:lumOff val="50000"/>
                  </a:schemeClr>
                </a:solidFill>
              </a:defRPr>
            </a:lvl1pPr>
          </a:lstStyle>
          <a:p>
            <a:fld id="{6B5D52B1-52E5-A246-8224-3E7B35D40B4D}" type="slidenum">
              <a:rPr lang="en-US" smtClean="0"/>
              <a:pPr/>
              <a:t>‹#›</a:t>
            </a:fld>
            <a:endParaRPr lang="en-US" dirty="0"/>
          </a:p>
        </p:txBody>
      </p:sp>
    </p:spTree>
    <p:extLst>
      <p:ext uri="{BB962C8B-B14F-4D97-AF65-F5344CB8AC3E}">
        <p14:creationId xmlns:p14="http://schemas.microsoft.com/office/powerpoint/2010/main" val="15364316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elx Gray X Blank">
    <p:bg>
      <p:bgPr>
        <a:blipFill rotWithShape="1">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457200" y="6356350"/>
            <a:ext cx="1001486" cy="365125"/>
          </a:xfrm>
        </p:spPr>
        <p:txBody>
          <a:bodyPr/>
          <a:lstStyle>
            <a:lvl1pPr>
              <a:defRPr>
                <a:solidFill>
                  <a:schemeClr val="tx1">
                    <a:lumMod val="50000"/>
                    <a:lumOff val="50000"/>
                  </a:schemeClr>
                </a:solidFill>
              </a:defRPr>
            </a:lvl1pPr>
          </a:lstStyle>
          <a:p>
            <a:fld id="{BE527D98-D62A-334B-9EAE-3D7BB0149AC1}" type="datetimeFigureOut">
              <a:rPr lang="en-US" smtClean="0"/>
              <a:pPr/>
              <a:t>6/8/2015</a:t>
            </a:fld>
            <a:endParaRPr lang="en-US" dirty="0"/>
          </a:p>
        </p:txBody>
      </p:sp>
      <p:sp>
        <p:nvSpPr>
          <p:cNvPr id="6" name="Footer Placeholder 4"/>
          <p:cNvSpPr>
            <a:spLocks noGrp="1"/>
          </p:cNvSpPr>
          <p:nvPr>
            <p:ph type="ftr" sz="quarter" idx="11"/>
          </p:nvPr>
        </p:nvSpPr>
        <p:spPr>
          <a:xfrm>
            <a:off x="1872343" y="6356350"/>
            <a:ext cx="5355771" cy="365125"/>
          </a:xfrm>
        </p:spPr>
        <p:txBody>
          <a:bodyPr/>
          <a:lstStyle>
            <a:lvl1pPr>
              <a:defRPr>
                <a:solidFill>
                  <a:schemeClr val="tx1">
                    <a:lumMod val="50000"/>
                    <a:lumOff val="50000"/>
                  </a:schemeClr>
                </a:solidFill>
              </a:defRPr>
            </a:lvl1pPr>
          </a:lstStyle>
          <a:p>
            <a:endParaRPr lang="en-US" dirty="0"/>
          </a:p>
        </p:txBody>
      </p:sp>
      <p:sp>
        <p:nvSpPr>
          <p:cNvPr id="7" name="Slide Number Placeholder 5"/>
          <p:cNvSpPr>
            <a:spLocks noGrp="1"/>
          </p:cNvSpPr>
          <p:nvPr>
            <p:ph type="sldNum" sz="quarter" idx="12"/>
          </p:nvPr>
        </p:nvSpPr>
        <p:spPr>
          <a:xfrm>
            <a:off x="7685314" y="6356350"/>
            <a:ext cx="1001485" cy="365125"/>
          </a:xfrm>
        </p:spPr>
        <p:txBody>
          <a:bodyPr/>
          <a:lstStyle>
            <a:lvl1pPr>
              <a:defRPr>
                <a:solidFill>
                  <a:schemeClr val="tx1">
                    <a:lumMod val="50000"/>
                    <a:lumOff val="50000"/>
                  </a:schemeClr>
                </a:solidFill>
              </a:defRPr>
            </a:lvl1pPr>
          </a:lstStyle>
          <a:p>
            <a:fld id="{6B5D52B1-52E5-A246-8224-3E7B35D40B4D}" type="slidenum">
              <a:rPr lang="en-US" smtClean="0"/>
              <a:pPr/>
              <a:t>‹#›</a:t>
            </a:fld>
            <a:endParaRPr lang="en-US" dirty="0"/>
          </a:p>
        </p:txBody>
      </p:sp>
    </p:spTree>
    <p:extLst>
      <p:ext uri="{BB962C8B-B14F-4D97-AF65-F5344CB8AC3E}">
        <p14:creationId xmlns:p14="http://schemas.microsoft.com/office/powerpoint/2010/main" val="17632986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lx 3.0 Blank">
    <p:bg>
      <p:bgPr>
        <a:blipFill rotWithShape="1">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342899" y="296041"/>
            <a:ext cx="6078323" cy="688514"/>
          </a:xfrm>
        </p:spPr>
        <p:txBody>
          <a:bodyPr>
            <a:noAutofit/>
          </a:bodyPr>
          <a:lstStyle>
            <a:lvl1pPr algn="l">
              <a:defRPr sz="3600" b="0" i="0" cap="none" normalizeH="0">
                <a:solidFill>
                  <a:srgbClr val="FFFFFF"/>
                </a:solidFill>
                <a:latin typeface="Klavika Basic Medium"/>
                <a:cs typeface="Klavika Basic Medium"/>
              </a:defRPr>
            </a:lvl1pPr>
          </a:lstStyle>
          <a:p>
            <a:r>
              <a:rPr lang="en-US" smtClean="0"/>
              <a:t>Click to edit Master title style</a:t>
            </a:r>
            <a:endParaRPr lang="en-US" dirty="0"/>
          </a:p>
        </p:txBody>
      </p:sp>
      <p:sp>
        <p:nvSpPr>
          <p:cNvPr id="7" name="Date Placeholder 3"/>
          <p:cNvSpPr>
            <a:spLocks noGrp="1"/>
          </p:cNvSpPr>
          <p:nvPr>
            <p:ph type="dt" sz="half" idx="10"/>
          </p:nvPr>
        </p:nvSpPr>
        <p:spPr>
          <a:xfrm>
            <a:off x="457200" y="6356350"/>
            <a:ext cx="1001486" cy="365125"/>
          </a:xfrm>
        </p:spPr>
        <p:txBody>
          <a:bodyPr/>
          <a:lstStyle>
            <a:lvl1pPr>
              <a:defRPr>
                <a:solidFill>
                  <a:schemeClr val="tx1">
                    <a:lumMod val="50000"/>
                    <a:lumOff val="50000"/>
                  </a:schemeClr>
                </a:solidFill>
              </a:defRPr>
            </a:lvl1pPr>
          </a:lstStyle>
          <a:p>
            <a:fld id="{BE527D98-D62A-334B-9EAE-3D7BB0149AC1}" type="datetimeFigureOut">
              <a:rPr lang="en-US" smtClean="0"/>
              <a:pPr/>
              <a:t>6/8/2015</a:t>
            </a:fld>
            <a:endParaRPr lang="en-US" dirty="0"/>
          </a:p>
        </p:txBody>
      </p:sp>
      <p:sp>
        <p:nvSpPr>
          <p:cNvPr id="8" name="Footer Placeholder 4"/>
          <p:cNvSpPr>
            <a:spLocks noGrp="1"/>
          </p:cNvSpPr>
          <p:nvPr>
            <p:ph type="ftr" sz="quarter" idx="11"/>
          </p:nvPr>
        </p:nvSpPr>
        <p:spPr>
          <a:xfrm>
            <a:off x="1872343" y="6356350"/>
            <a:ext cx="5355771" cy="365125"/>
          </a:xfrm>
        </p:spPr>
        <p:txBody>
          <a:bodyPr/>
          <a:lstStyle>
            <a:lvl1pPr>
              <a:defRPr>
                <a:solidFill>
                  <a:schemeClr val="tx1">
                    <a:lumMod val="50000"/>
                    <a:lumOff val="50000"/>
                  </a:schemeClr>
                </a:solidFill>
              </a:defRPr>
            </a:lvl1pPr>
          </a:lstStyle>
          <a:p>
            <a:endParaRPr lang="en-US" dirty="0"/>
          </a:p>
        </p:txBody>
      </p:sp>
      <p:sp>
        <p:nvSpPr>
          <p:cNvPr id="9" name="Slide Number Placeholder 5"/>
          <p:cNvSpPr>
            <a:spLocks noGrp="1"/>
          </p:cNvSpPr>
          <p:nvPr>
            <p:ph type="sldNum" sz="quarter" idx="12"/>
          </p:nvPr>
        </p:nvSpPr>
        <p:spPr>
          <a:xfrm>
            <a:off x="7685314" y="6356350"/>
            <a:ext cx="1001485" cy="365125"/>
          </a:xfrm>
        </p:spPr>
        <p:txBody>
          <a:bodyPr/>
          <a:lstStyle>
            <a:lvl1pPr>
              <a:defRPr>
                <a:solidFill>
                  <a:schemeClr val="tx1">
                    <a:lumMod val="50000"/>
                    <a:lumOff val="50000"/>
                  </a:schemeClr>
                </a:solidFill>
              </a:defRPr>
            </a:lvl1pPr>
          </a:lstStyle>
          <a:p>
            <a:fld id="{6B5D52B1-52E5-A246-8224-3E7B35D40B4D}" type="slidenum">
              <a:rPr lang="en-US" smtClean="0"/>
              <a:pPr/>
              <a:t>‹#›</a:t>
            </a:fld>
            <a:endParaRPr lang="en-US" dirty="0"/>
          </a:p>
        </p:txBody>
      </p:sp>
    </p:spTree>
    <p:extLst>
      <p:ext uri="{BB962C8B-B14F-4D97-AF65-F5344CB8AC3E}">
        <p14:creationId xmlns:p14="http://schemas.microsoft.com/office/powerpoint/2010/main" val="7173960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DC/ART Picture with Caption">
    <p:bg>
      <p:bgPr>
        <a:blipFill rotWithShape="1">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5010727"/>
            <a:ext cx="5486400" cy="441277"/>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hasCustomPrompt="1"/>
          </p:nvPr>
        </p:nvSpPr>
        <p:spPr>
          <a:xfrm>
            <a:off x="1792288" y="1545974"/>
            <a:ext cx="5486400" cy="3389420"/>
          </a:xfrm>
        </p:spPr>
        <p:txBody>
          <a:bodyPr/>
          <a:lstStyle>
            <a:lvl1pPr marL="0" indent="0">
              <a:buNone/>
              <a:defRPr sz="3200" b="0" i="0">
                <a:latin typeface="Klavika Basic Medium"/>
                <a:cs typeface="Klavika Basic Medium"/>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Data Center Picture</a:t>
            </a:r>
            <a:endParaRPr lang="en-US" dirty="0"/>
          </a:p>
        </p:txBody>
      </p:sp>
      <p:sp>
        <p:nvSpPr>
          <p:cNvPr id="4" name="Text Placeholder 3"/>
          <p:cNvSpPr>
            <a:spLocks noGrp="1"/>
          </p:cNvSpPr>
          <p:nvPr>
            <p:ph type="body" sz="half" idx="2"/>
          </p:nvPr>
        </p:nvSpPr>
        <p:spPr>
          <a:xfrm>
            <a:off x="1792288" y="5467399"/>
            <a:ext cx="5486400" cy="620904"/>
          </a:xfrm>
        </p:spPr>
        <p:txBody>
          <a:bodyPr/>
          <a:lstStyle>
            <a:lvl1pPr marL="0" indent="0">
              <a:buNone/>
              <a:defRPr sz="1400" b="0" i="1">
                <a:latin typeface="Klavika Basic Light"/>
                <a:cs typeface="Klavika Basic Ligh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3"/>
          <p:cNvSpPr>
            <a:spLocks noGrp="1"/>
          </p:cNvSpPr>
          <p:nvPr>
            <p:ph type="dt" sz="half" idx="10"/>
          </p:nvPr>
        </p:nvSpPr>
        <p:spPr>
          <a:xfrm>
            <a:off x="457200" y="6356350"/>
            <a:ext cx="1001486" cy="365125"/>
          </a:xfrm>
        </p:spPr>
        <p:txBody>
          <a:bodyPr/>
          <a:lstStyle>
            <a:lvl1pPr>
              <a:defRPr>
                <a:solidFill>
                  <a:schemeClr val="tx1">
                    <a:lumMod val="50000"/>
                    <a:lumOff val="50000"/>
                  </a:schemeClr>
                </a:solidFill>
              </a:defRPr>
            </a:lvl1pPr>
          </a:lstStyle>
          <a:p>
            <a:fld id="{BE527D98-D62A-334B-9EAE-3D7BB0149AC1}" type="datetimeFigureOut">
              <a:rPr lang="en-US" smtClean="0"/>
              <a:pPr/>
              <a:t>6/8/2015</a:t>
            </a:fld>
            <a:endParaRPr lang="en-US" dirty="0"/>
          </a:p>
        </p:txBody>
      </p:sp>
      <p:sp>
        <p:nvSpPr>
          <p:cNvPr id="9" name="Footer Placeholder 4"/>
          <p:cNvSpPr>
            <a:spLocks noGrp="1"/>
          </p:cNvSpPr>
          <p:nvPr>
            <p:ph type="ftr" sz="quarter" idx="11"/>
          </p:nvPr>
        </p:nvSpPr>
        <p:spPr>
          <a:xfrm>
            <a:off x="1872343" y="6356350"/>
            <a:ext cx="5355771" cy="365125"/>
          </a:xfrm>
        </p:spPr>
        <p:txBody>
          <a:bodyPr/>
          <a:lstStyle>
            <a:lvl1pPr>
              <a:defRPr>
                <a:solidFill>
                  <a:schemeClr val="tx1">
                    <a:lumMod val="50000"/>
                    <a:lumOff val="50000"/>
                  </a:schemeClr>
                </a:solidFill>
              </a:defRPr>
            </a:lvl1pPr>
          </a:lstStyle>
          <a:p>
            <a:endParaRPr lang="en-US" dirty="0"/>
          </a:p>
        </p:txBody>
      </p:sp>
      <p:sp>
        <p:nvSpPr>
          <p:cNvPr id="10" name="Slide Number Placeholder 5"/>
          <p:cNvSpPr>
            <a:spLocks noGrp="1"/>
          </p:cNvSpPr>
          <p:nvPr>
            <p:ph type="sldNum" sz="quarter" idx="12"/>
          </p:nvPr>
        </p:nvSpPr>
        <p:spPr>
          <a:xfrm>
            <a:off x="7685314" y="6356350"/>
            <a:ext cx="1001485" cy="365125"/>
          </a:xfrm>
        </p:spPr>
        <p:txBody>
          <a:bodyPr/>
          <a:lstStyle>
            <a:lvl1pPr>
              <a:defRPr>
                <a:solidFill>
                  <a:schemeClr val="tx1">
                    <a:lumMod val="50000"/>
                    <a:lumOff val="50000"/>
                  </a:schemeClr>
                </a:solidFill>
              </a:defRPr>
            </a:lvl1pPr>
          </a:lstStyle>
          <a:p>
            <a:fld id="{6B5D52B1-52E5-A246-8224-3E7B35D40B4D}" type="slidenum">
              <a:rPr lang="en-US" smtClean="0"/>
              <a:pPr/>
              <a:t>‹#›</a:t>
            </a:fld>
            <a:endParaRPr lang="en-US" dirty="0"/>
          </a:p>
        </p:txBody>
      </p:sp>
      <p:cxnSp>
        <p:nvCxnSpPr>
          <p:cNvPr id="11" name="Straight Connector 10"/>
          <p:cNvCxnSpPr/>
          <p:nvPr userDrawn="1"/>
        </p:nvCxnSpPr>
        <p:spPr>
          <a:xfrm>
            <a:off x="1792288" y="5452004"/>
            <a:ext cx="5486400" cy="0"/>
          </a:xfrm>
          <a:prstGeom prst="line">
            <a:avLst/>
          </a:prstGeom>
          <a:ln>
            <a:solidFill>
              <a:srgbClr val="4F80BE"/>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599248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b="0" i="0">
                <a:solidFill>
                  <a:srgbClr val="999999"/>
                </a:solidFill>
                <a:latin typeface="Klavika Basic Light"/>
                <a:cs typeface="Klavika Basic Light"/>
              </a:defRPr>
            </a:lvl1pPr>
          </a:lstStyle>
          <a:p>
            <a:fld id="{BE527D98-D62A-334B-9EAE-3D7BB0149AC1}" type="datetimeFigureOut">
              <a:rPr lang="en-US" smtClean="0"/>
              <a:pPr/>
              <a:t>6/8/2015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b="0" i="0">
                <a:solidFill>
                  <a:srgbClr val="999999"/>
                </a:solidFill>
                <a:latin typeface="Klavika Basic Light"/>
                <a:cs typeface="Klavika Basic Light"/>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b="0" i="0">
                <a:solidFill>
                  <a:srgbClr val="999999"/>
                </a:solidFill>
                <a:latin typeface="Klavika Basic Light"/>
                <a:cs typeface="Klavika Basic Light"/>
              </a:defRPr>
            </a:lvl1pPr>
          </a:lstStyle>
          <a:p>
            <a:fld id="{6B5D52B1-52E5-A246-8224-3E7B35D40B4D}" type="slidenum">
              <a:rPr lang="en-US" smtClean="0"/>
              <a:pPr/>
              <a:t>‹#›</a:t>
            </a:fld>
            <a:endParaRPr lang="en-US" dirty="0"/>
          </a:p>
        </p:txBody>
      </p:sp>
    </p:spTree>
    <p:extLst>
      <p:ext uri="{BB962C8B-B14F-4D97-AF65-F5344CB8AC3E}">
        <p14:creationId xmlns:p14="http://schemas.microsoft.com/office/powerpoint/2010/main" val="384773599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60" r:id="rId4"/>
    <p:sldLayoutId id="2147483653" r:id="rId5"/>
    <p:sldLayoutId id="2147483652" r:id="rId6"/>
    <p:sldLayoutId id="2147483655" r:id="rId7"/>
    <p:sldLayoutId id="2147483654" r:id="rId8"/>
    <p:sldLayoutId id="2147483657" r:id="rId9"/>
    <p:sldLayoutId id="2147483661" r:id="rId10"/>
    <p:sldLayoutId id="2147483662" r:id="rId11"/>
    <p:sldLayoutId id="2147483663" r:id="rId12"/>
  </p:sldLayoutIdLst>
  <p:txStyles>
    <p:titleStyle>
      <a:lvl1pPr algn="ctr" defTabSz="457200" rtl="0" eaLnBrk="1" latinLnBrk="0" hangingPunct="1">
        <a:spcBef>
          <a:spcPct val="0"/>
        </a:spcBef>
        <a:buNone/>
        <a:defRPr sz="4400" b="0" i="0" kern="1200">
          <a:solidFill>
            <a:srgbClr val="B3B3B3"/>
          </a:solidFill>
          <a:latin typeface="Klavika Basic Medium"/>
          <a:ea typeface="+mj-ea"/>
          <a:cs typeface="Klavika Basic Medium"/>
        </a:defRPr>
      </a:lvl1pPr>
    </p:titleStyle>
    <p:bodyStyle>
      <a:lvl1pPr marL="0" indent="0" algn="l" defTabSz="457200" rtl="0" eaLnBrk="1" latinLnBrk="0" hangingPunct="1">
        <a:spcBef>
          <a:spcPct val="20000"/>
        </a:spcBef>
        <a:buFont typeface="Arial"/>
        <a:buNone/>
        <a:defRPr sz="3200" b="0" i="0" kern="1200">
          <a:solidFill>
            <a:srgbClr val="999999"/>
          </a:solidFill>
          <a:latin typeface="Klavika Basic Regular"/>
          <a:ea typeface="+mn-ea"/>
          <a:cs typeface="Klavika Basic Regular"/>
        </a:defRPr>
      </a:lvl1pPr>
      <a:lvl2pPr marL="742950" indent="-285750" algn="l" defTabSz="457200" rtl="0" eaLnBrk="1" latinLnBrk="0" hangingPunct="1">
        <a:spcBef>
          <a:spcPct val="20000"/>
        </a:spcBef>
        <a:buFont typeface="Arial"/>
        <a:buChar char="•"/>
        <a:defRPr sz="2800" b="0" i="0" kern="1200">
          <a:solidFill>
            <a:srgbClr val="999999"/>
          </a:solidFill>
          <a:latin typeface="Klavika Basic Regular"/>
          <a:ea typeface="+mn-ea"/>
          <a:cs typeface="Klavika Basic Regular"/>
        </a:defRPr>
      </a:lvl2pPr>
      <a:lvl3pPr marL="1143000" indent="-228600" algn="l" defTabSz="457200" rtl="0" eaLnBrk="1" latinLnBrk="0" hangingPunct="1">
        <a:spcBef>
          <a:spcPct val="20000"/>
        </a:spcBef>
        <a:buFont typeface="Lucida Grande"/>
        <a:buChar char="-"/>
        <a:defRPr sz="2400" b="0" i="0" kern="1200">
          <a:solidFill>
            <a:srgbClr val="999999"/>
          </a:solidFill>
          <a:latin typeface="Klavika Basic Regular"/>
          <a:ea typeface="+mn-ea"/>
          <a:cs typeface="Klavika Basic Regular"/>
        </a:defRPr>
      </a:lvl3pPr>
      <a:lvl4pPr marL="1600200" indent="-228600" algn="l" defTabSz="457200" rtl="0" eaLnBrk="1" latinLnBrk="0" hangingPunct="1">
        <a:spcBef>
          <a:spcPct val="20000"/>
        </a:spcBef>
        <a:buFont typeface="Lucida Grande"/>
        <a:buChar char="»"/>
        <a:defRPr sz="2000" b="0" i="0" kern="1200">
          <a:solidFill>
            <a:srgbClr val="999999"/>
          </a:solidFill>
          <a:latin typeface="Klavika Basic Regular"/>
          <a:ea typeface="+mn-ea"/>
          <a:cs typeface="Klavika Basic Regular"/>
        </a:defRPr>
      </a:lvl4pPr>
      <a:lvl5pPr marL="2057400" indent="-228600" algn="l" defTabSz="457200" rtl="0" eaLnBrk="1" latinLnBrk="0" hangingPunct="1">
        <a:spcBef>
          <a:spcPct val="20000"/>
        </a:spcBef>
        <a:buFont typeface="Lucida Grande"/>
        <a:buChar char="⥁"/>
        <a:defRPr sz="2000" b="0" i="0" kern="1200" baseline="0">
          <a:solidFill>
            <a:srgbClr val="999999"/>
          </a:solidFill>
          <a:latin typeface="Klavika Regular"/>
          <a:ea typeface="+mn-ea"/>
          <a:cs typeface="Klavika Regular"/>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20.jpeg"/></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99767"/>
            <a:ext cx="7772400" cy="863269"/>
          </a:xfrm>
        </p:spPr>
        <p:txBody>
          <a:bodyPr/>
          <a:lstStyle/>
          <a:p>
            <a:r>
              <a:rPr lang="en-US" dirty="0" smtClean="0">
                <a:solidFill>
                  <a:schemeClr val="bg1"/>
                </a:solidFill>
              </a:rPr>
              <a:t>Telx DCIM Journey</a:t>
            </a:r>
            <a:endParaRPr lang="en-US" dirty="0">
              <a:solidFill>
                <a:schemeClr val="bg1"/>
              </a:solidFill>
            </a:endParaRPr>
          </a:p>
        </p:txBody>
      </p:sp>
      <p:sp>
        <p:nvSpPr>
          <p:cNvPr id="3" name="Subtitle 2"/>
          <p:cNvSpPr>
            <a:spLocks noGrp="1"/>
          </p:cNvSpPr>
          <p:nvPr>
            <p:ph type="subTitle" idx="1"/>
          </p:nvPr>
        </p:nvSpPr>
        <p:spPr>
          <a:xfrm>
            <a:off x="685800" y="1945640"/>
            <a:ext cx="7772400" cy="3499318"/>
          </a:xfrm>
        </p:spPr>
        <p:txBody>
          <a:bodyPr>
            <a:normAutofit fontScale="92500"/>
          </a:bodyPr>
          <a:lstStyle/>
          <a:p>
            <a:endParaRPr lang="en-US" sz="2600" dirty="0" smtClean="0"/>
          </a:p>
          <a:p>
            <a:r>
              <a:rPr lang="en-US" sz="2600" dirty="0" smtClean="0"/>
              <a:t>Telx enables an open, multi-vendor DCIM/DCSO platform for its entire data center portfolio.</a:t>
            </a:r>
          </a:p>
          <a:p>
            <a:endParaRPr lang="en-US" sz="2600" dirty="0" smtClean="0"/>
          </a:p>
          <a:p>
            <a:r>
              <a:rPr lang="en-US" sz="2600" dirty="0" smtClean="0"/>
              <a:t>Telx selects ABB Decathlon for Data Centers to gain visibility into its energy and power systems from a single screen. </a:t>
            </a:r>
          </a:p>
          <a:p>
            <a:r>
              <a:rPr lang="en-US" sz="2600" dirty="0" smtClean="0"/>
              <a:t>Decathlon also will serve Telx as a business analytics tool for understanding profitability for its latest data center.</a:t>
            </a:r>
          </a:p>
        </p:txBody>
      </p:sp>
    </p:spTree>
    <p:extLst>
      <p:ext uri="{BB962C8B-B14F-4D97-AF65-F5344CB8AC3E}">
        <p14:creationId xmlns:p14="http://schemas.microsoft.com/office/powerpoint/2010/main" val="27757349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457200" y="1519719"/>
            <a:ext cx="2751301" cy="639762"/>
          </a:xfrm>
        </p:spPr>
        <p:txBody>
          <a:bodyPr/>
          <a:lstStyle/>
          <a:p>
            <a:r>
              <a:rPr lang="en-US" dirty="0" smtClean="0"/>
              <a:t>Success Criteria</a:t>
            </a:r>
            <a:endParaRPr lang="en-US" dirty="0"/>
          </a:p>
        </p:txBody>
      </p:sp>
      <p:sp>
        <p:nvSpPr>
          <p:cNvPr id="5" name="Title 4"/>
          <p:cNvSpPr>
            <a:spLocks noGrp="1"/>
          </p:cNvSpPr>
          <p:nvPr>
            <p:ph type="title"/>
          </p:nvPr>
        </p:nvSpPr>
        <p:spPr/>
        <p:txBody>
          <a:bodyPr/>
          <a:lstStyle/>
          <a:p>
            <a:r>
              <a:rPr lang="en-US" dirty="0" smtClean="0"/>
              <a:t>How I got there?</a:t>
            </a:r>
            <a:endParaRPr lang="en-US" dirty="0"/>
          </a:p>
        </p:txBody>
      </p:sp>
      <p:sp>
        <p:nvSpPr>
          <p:cNvPr id="10" name="Rectangle 9"/>
          <p:cNvSpPr/>
          <p:nvPr/>
        </p:nvSpPr>
        <p:spPr>
          <a:xfrm>
            <a:off x="2825087" y="1828800"/>
            <a:ext cx="1596788" cy="559558"/>
          </a:xfrm>
          <a:prstGeom prst="rect">
            <a:avLst/>
          </a:prstGeom>
          <a:solidFill>
            <a:schemeClr val="bg1"/>
          </a:solidFill>
          <a:ln>
            <a:noFill/>
            <a:headEnd type="none"/>
            <a:tailEnd type="oval" w="sm" len="sm"/>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smtClean="0">
              <a:latin typeface="Klavika Basic Regular"/>
              <a:cs typeface="Klavika Basic Regular"/>
            </a:endParaRPr>
          </a:p>
        </p:txBody>
      </p:sp>
      <p:sp>
        <p:nvSpPr>
          <p:cNvPr id="9" name="Content Placeholder 8"/>
          <p:cNvSpPr>
            <a:spLocks noGrp="1"/>
          </p:cNvSpPr>
          <p:nvPr>
            <p:ph idx="14"/>
          </p:nvPr>
        </p:nvSpPr>
        <p:spPr>
          <a:xfrm>
            <a:off x="3623481" y="2159483"/>
            <a:ext cx="5042847" cy="4241317"/>
          </a:xfrm>
        </p:spPr>
        <p:txBody>
          <a:bodyPr>
            <a:normAutofit/>
          </a:bodyPr>
          <a:lstStyle/>
          <a:p>
            <a:pPr marL="342900" indent="-342900" fontAlgn="t">
              <a:spcBef>
                <a:spcPts val="600"/>
              </a:spcBef>
              <a:buFont typeface="Arial" panose="020B0604020202020204" pitchFamily="34" charset="0"/>
              <a:buChar char="•"/>
            </a:pPr>
            <a:r>
              <a:rPr lang="en-US" sz="1800" dirty="0">
                <a:solidFill>
                  <a:schemeClr val="tx1">
                    <a:lumMod val="60000"/>
                    <a:lumOff val="40000"/>
                  </a:schemeClr>
                </a:solidFill>
                <a:latin typeface="Klavika Basic Regular" panose="020B0604020202020204" charset="0"/>
              </a:rPr>
              <a:t>Worked together </a:t>
            </a:r>
            <a:r>
              <a:rPr lang="en-US" sz="1800" dirty="0" smtClean="0">
                <a:solidFill>
                  <a:schemeClr val="tx1">
                    <a:lumMod val="60000"/>
                    <a:lumOff val="40000"/>
                  </a:schemeClr>
                </a:solidFill>
                <a:latin typeface="Klavika Basic Regular" panose="020B0604020202020204" charset="0"/>
              </a:rPr>
              <a:t>with the </a:t>
            </a:r>
            <a:r>
              <a:rPr lang="en-US" sz="1800" dirty="0">
                <a:solidFill>
                  <a:schemeClr val="tx1">
                    <a:lumMod val="60000"/>
                    <a:lumOff val="40000"/>
                  </a:schemeClr>
                </a:solidFill>
                <a:latin typeface="Klavika Basic Regular" panose="020B0604020202020204" charset="0"/>
              </a:rPr>
              <a:t>Executive Leadership Team to determine performance indicators.</a:t>
            </a:r>
          </a:p>
          <a:p>
            <a:pPr marL="342900" indent="-342900" fontAlgn="t">
              <a:spcBef>
                <a:spcPts val="600"/>
              </a:spcBef>
              <a:buFont typeface="Arial" panose="020B0604020202020204" pitchFamily="34" charset="0"/>
              <a:buChar char="•"/>
            </a:pPr>
            <a:r>
              <a:rPr lang="en-US" sz="1800" dirty="0" smtClean="0">
                <a:solidFill>
                  <a:schemeClr val="tx1">
                    <a:lumMod val="60000"/>
                    <a:lumOff val="40000"/>
                  </a:schemeClr>
                </a:solidFill>
                <a:latin typeface="Klavika Basic Regular" panose="020B0604020202020204" charset="0"/>
              </a:rPr>
              <a:t>Found and adapted </a:t>
            </a:r>
            <a:r>
              <a:rPr lang="en-US" sz="1800" dirty="0">
                <a:solidFill>
                  <a:schemeClr val="tx1">
                    <a:lumMod val="60000"/>
                    <a:lumOff val="40000"/>
                  </a:schemeClr>
                </a:solidFill>
                <a:latin typeface="Klavika Basic Regular" panose="020B0604020202020204" charset="0"/>
              </a:rPr>
              <a:t>a model to meet both business and engineering requirements. </a:t>
            </a:r>
          </a:p>
          <a:p>
            <a:pPr marL="342900" indent="-342900" fontAlgn="t">
              <a:spcBef>
                <a:spcPts val="600"/>
              </a:spcBef>
              <a:buFont typeface="Arial" panose="020B0604020202020204" pitchFamily="34" charset="0"/>
              <a:buChar char="•"/>
            </a:pPr>
            <a:r>
              <a:rPr lang="en-US" sz="1800" dirty="0" smtClean="0">
                <a:solidFill>
                  <a:schemeClr val="tx1">
                    <a:lumMod val="60000"/>
                    <a:lumOff val="40000"/>
                  </a:schemeClr>
                </a:solidFill>
                <a:latin typeface="Klavika Basic Regular" panose="020B0604020202020204" charset="0"/>
              </a:rPr>
              <a:t>Looked </a:t>
            </a:r>
            <a:r>
              <a:rPr lang="en-US" sz="1800" dirty="0">
                <a:solidFill>
                  <a:schemeClr val="tx1">
                    <a:lumMod val="60000"/>
                    <a:lumOff val="40000"/>
                  </a:schemeClr>
                </a:solidFill>
                <a:latin typeface="Klavika Basic Regular" panose="020B0604020202020204" charset="0"/>
              </a:rPr>
              <a:t>outside traditional offerings to include industrial solutions.</a:t>
            </a:r>
          </a:p>
          <a:p>
            <a:pPr marL="342900" indent="-342900" fontAlgn="t">
              <a:spcBef>
                <a:spcPts val="600"/>
              </a:spcBef>
              <a:buFont typeface="Arial" panose="020B0604020202020204" pitchFamily="34" charset="0"/>
              <a:buChar char="•"/>
            </a:pPr>
            <a:r>
              <a:rPr lang="en-US" sz="1800" dirty="0" smtClean="0">
                <a:solidFill>
                  <a:schemeClr val="tx1">
                    <a:lumMod val="60000"/>
                    <a:lumOff val="40000"/>
                  </a:schemeClr>
                </a:solidFill>
                <a:latin typeface="Klavika Basic Regular" panose="020B0604020202020204" charset="0"/>
              </a:rPr>
              <a:t>Determined </a:t>
            </a:r>
            <a:r>
              <a:rPr lang="en-US" sz="1800" dirty="0">
                <a:solidFill>
                  <a:schemeClr val="tx1">
                    <a:lumMod val="60000"/>
                    <a:lumOff val="40000"/>
                  </a:schemeClr>
                </a:solidFill>
                <a:latin typeface="Klavika Basic Regular" panose="020B0604020202020204" charset="0"/>
              </a:rPr>
              <a:t>the right combination of functionality and cost:  “Combo Meal”</a:t>
            </a:r>
          </a:p>
          <a:p>
            <a:pPr marL="342900" indent="-342900" fontAlgn="t">
              <a:spcBef>
                <a:spcPts val="600"/>
              </a:spcBef>
              <a:buFont typeface="Arial" panose="020B0604020202020204" pitchFamily="34" charset="0"/>
              <a:buChar char="•"/>
            </a:pPr>
            <a:r>
              <a:rPr lang="en-US" sz="1800" dirty="0">
                <a:solidFill>
                  <a:schemeClr val="tx1">
                    <a:lumMod val="60000"/>
                    <a:lumOff val="40000"/>
                  </a:schemeClr>
                </a:solidFill>
                <a:latin typeface="Klavika Basic Regular" panose="020B0604020202020204" charset="0"/>
              </a:rPr>
              <a:t>Architected a Layered Unified Platform (LUP):  the “right DCIM” for Telx</a:t>
            </a:r>
          </a:p>
          <a:p>
            <a:pPr marL="342900" indent="-342900" fontAlgn="t">
              <a:spcBef>
                <a:spcPts val="600"/>
              </a:spcBef>
              <a:buFont typeface="Arial" panose="020B0604020202020204" pitchFamily="34" charset="0"/>
              <a:buChar char="•"/>
            </a:pPr>
            <a:r>
              <a:rPr lang="en-US" sz="1800" dirty="0" smtClean="0">
                <a:solidFill>
                  <a:schemeClr val="tx1">
                    <a:lumMod val="60000"/>
                    <a:lumOff val="40000"/>
                  </a:schemeClr>
                </a:solidFill>
                <a:latin typeface="Klavika Basic Regular" panose="020B0604020202020204" charset="0"/>
              </a:rPr>
              <a:t>Expanded the number of vendors to </a:t>
            </a:r>
            <a:r>
              <a:rPr lang="en-US" sz="1800" dirty="0">
                <a:solidFill>
                  <a:schemeClr val="tx1">
                    <a:lumMod val="60000"/>
                    <a:lumOff val="40000"/>
                  </a:schemeClr>
                </a:solidFill>
                <a:latin typeface="Klavika Basic Regular" panose="020B0604020202020204" charset="0"/>
              </a:rPr>
              <a:t>give Telx a competitive </a:t>
            </a:r>
            <a:r>
              <a:rPr lang="en-US" sz="1800" dirty="0" smtClean="0">
                <a:solidFill>
                  <a:schemeClr val="tx1">
                    <a:lumMod val="60000"/>
                    <a:lumOff val="40000"/>
                  </a:schemeClr>
                </a:solidFill>
                <a:latin typeface="Klavika Basic Regular" panose="020B0604020202020204" charset="0"/>
              </a:rPr>
              <a:t>edge</a:t>
            </a:r>
            <a:r>
              <a:rPr lang="en-US" dirty="0">
                <a:solidFill>
                  <a:schemeClr val="tx1">
                    <a:lumMod val="60000"/>
                    <a:lumOff val="40000"/>
                  </a:schemeClr>
                </a:solidFill>
                <a:latin typeface="Klavika Basic Regular" panose="020B0604020202020204" charset="0"/>
              </a:rPr>
              <a:t>.</a:t>
            </a:r>
            <a:endParaRPr lang="en-US" sz="1800" dirty="0">
              <a:solidFill>
                <a:schemeClr val="tx1">
                  <a:lumMod val="60000"/>
                  <a:lumOff val="40000"/>
                </a:schemeClr>
              </a:solidFill>
              <a:latin typeface="Klavika Basic Regular" panose="020B0604020202020204" charset="0"/>
            </a:endParaRPr>
          </a:p>
        </p:txBody>
      </p:sp>
      <p:sp>
        <p:nvSpPr>
          <p:cNvPr id="7" name="Text Placeholder 6"/>
          <p:cNvSpPr>
            <a:spLocks noGrp="1"/>
          </p:cNvSpPr>
          <p:nvPr>
            <p:ph type="body" sz="quarter" idx="3"/>
          </p:nvPr>
        </p:nvSpPr>
        <p:spPr>
          <a:xfrm>
            <a:off x="3636026" y="1519720"/>
            <a:ext cx="5030301" cy="639762"/>
          </a:xfrm>
        </p:spPr>
        <p:txBody>
          <a:bodyPr/>
          <a:lstStyle/>
          <a:p>
            <a:r>
              <a:rPr lang="en-US" dirty="0" smtClean="0"/>
              <a:t>Steps Taken</a:t>
            </a:r>
            <a:endParaRPr lang="en-US" dirty="0"/>
          </a:p>
        </p:txBody>
      </p:sp>
      <p:cxnSp>
        <p:nvCxnSpPr>
          <p:cNvPr id="12" name="Straight Connector 11"/>
          <p:cNvCxnSpPr/>
          <p:nvPr/>
        </p:nvCxnSpPr>
        <p:spPr>
          <a:xfrm flipH="1">
            <a:off x="3636026" y="2159481"/>
            <a:ext cx="1181033" cy="0"/>
          </a:xfrm>
          <a:prstGeom prst="line">
            <a:avLst/>
          </a:prstGeom>
          <a:ln>
            <a:solidFill>
              <a:srgbClr val="4F80BE"/>
            </a:solidFill>
          </a:ln>
          <a:effectLst/>
        </p:spPr>
        <p:style>
          <a:lnRef idx="2">
            <a:schemeClr val="accent1"/>
          </a:lnRef>
          <a:fillRef idx="0">
            <a:schemeClr val="accent1"/>
          </a:fillRef>
          <a:effectRef idx="1">
            <a:schemeClr val="accent1"/>
          </a:effectRef>
          <a:fontRef idx="minor">
            <a:schemeClr val="tx1"/>
          </a:fontRef>
        </p:style>
      </p:cxnSp>
      <p:sp>
        <p:nvSpPr>
          <p:cNvPr id="11" name="Content Placeholder 4"/>
          <p:cNvSpPr txBox="1">
            <a:spLocks/>
          </p:cNvSpPr>
          <p:nvPr/>
        </p:nvSpPr>
        <p:spPr>
          <a:xfrm>
            <a:off x="457200" y="2159483"/>
            <a:ext cx="2750458" cy="3773231"/>
          </a:xfrm>
          <a:prstGeom prst="rect">
            <a:avLst/>
          </a:prstGeom>
        </p:spPr>
        <p:txBody>
          <a:bodyPr vert="horz" lIns="91440" tIns="45720" rIns="91440" bIns="45720" rtlCol="0" anchor="t">
            <a:normAutofit/>
          </a:bodyPr>
          <a:lstStyle>
            <a:lvl1pPr marL="0" indent="0" algn="l" defTabSz="457200" rtl="0" eaLnBrk="1" latinLnBrk="0" hangingPunct="1">
              <a:spcBef>
                <a:spcPct val="20000"/>
              </a:spcBef>
              <a:buFont typeface="Arial"/>
              <a:buNone/>
              <a:defRPr sz="2000" b="0" i="0" kern="1200">
                <a:solidFill>
                  <a:srgbClr val="999999"/>
                </a:solidFill>
                <a:latin typeface="Klavika Basic Medium"/>
                <a:ea typeface="+mn-ea"/>
                <a:cs typeface="Klavika Basic Medium"/>
              </a:defRPr>
            </a:lvl1pPr>
            <a:lvl2pPr marL="457200" indent="0" algn="l" defTabSz="457200" rtl="0" eaLnBrk="1" latinLnBrk="0" hangingPunct="1">
              <a:spcBef>
                <a:spcPct val="20000"/>
              </a:spcBef>
              <a:buFont typeface="Arial"/>
              <a:buNone/>
              <a:defRPr sz="2000" b="1" i="0" kern="1200">
                <a:solidFill>
                  <a:srgbClr val="999999"/>
                </a:solidFill>
                <a:latin typeface="Klavika Basic Regular"/>
                <a:ea typeface="+mn-ea"/>
                <a:cs typeface="Klavika Basic Regular"/>
              </a:defRPr>
            </a:lvl2pPr>
            <a:lvl3pPr marL="914400" indent="0" algn="l" defTabSz="457200" rtl="0" eaLnBrk="1" latinLnBrk="0" hangingPunct="1">
              <a:spcBef>
                <a:spcPct val="20000"/>
              </a:spcBef>
              <a:buFont typeface="Lucida Grande"/>
              <a:buNone/>
              <a:defRPr sz="1800" b="1" i="0" kern="1200">
                <a:solidFill>
                  <a:srgbClr val="999999"/>
                </a:solidFill>
                <a:latin typeface="Klavika Basic Regular"/>
                <a:ea typeface="+mn-ea"/>
                <a:cs typeface="Klavika Basic Regular"/>
              </a:defRPr>
            </a:lvl3pPr>
            <a:lvl4pPr marL="1371600" indent="0" algn="l" defTabSz="457200" rtl="0" eaLnBrk="1" latinLnBrk="0" hangingPunct="1">
              <a:spcBef>
                <a:spcPct val="20000"/>
              </a:spcBef>
              <a:buFont typeface="Lucida Grande"/>
              <a:buNone/>
              <a:defRPr sz="1600" b="1" i="0" kern="1200">
                <a:solidFill>
                  <a:srgbClr val="999999"/>
                </a:solidFill>
                <a:latin typeface="Klavika Basic Regular"/>
                <a:ea typeface="+mn-ea"/>
                <a:cs typeface="Klavika Basic Regular"/>
              </a:defRPr>
            </a:lvl4pPr>
            <a:lvl5pPr marL="1828800" indent="0" algn="l" defTabSz="457200" rtl="0" eaLnBrk="1" latinLnBrk="0" hangingPunct="1">
              <a:spcBef>
                <a:spcPct val="20000"/>
              </a:spcBef>
              <a:buFont typeface="Lucida Grande"/>
              <a:buNone/>
              <a:defRPr sz="1600" b="1" i="0" kern="1200" baseline="0">
                <a:solidFill>
                  <a:srgbClr val="999999"/>
                </a:solidFill>
                <a:latin typeface="Klavika Regular"/>
                <a:ea typeface="+mn-ea"/>
                <a:cs typeface="Klavika Regular"/>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pPr marL="285750" indent="-285750">
              <a:spcBef>
                <a:spcPts val="1800"/>
              </a:spcBef>
              <a:buFont typeface="Arial" panose="020B0604020202020204" pitchFamily="34" charset="0"/>
              <a:buChar char="•"/>
            </a:pPr>
            <a:r>
              <a:rPr lang="en-US" sz="1600" dirty="0" smtClean="0">
                <a:solidFill>
                  <a:schemeClr val="tx1">
                    <a:lumMod val="60000"/>
                    <a:lumOff val="40000"/>
                  </a:schemeClr>
                </a:solidFill>
                <a:latin typeface="Klavika Basic Regular" panose="020B0604020202020204" charset="0"/>
              </a:rPr>
              <a:t>Combine and streamline business and I&amp;O objectives.</a:t>
            </a:r>
          </a:p>
          <a:p>
            <a:pPr marL="285750" indent="-285750">
              <a:spcBef>
                <a:spcPts val="1800"/>
              </a:spcBef>
              <a:buFont typeface="Arial" panose="020B0604020202020204" pitchFamily="34" charset="0"/>
              <a:buChar char="•"/>
            </a:pPr>
            <a:r>
              <a:rPr lang="en-US" sz="1600" dirty="0" smtClean="0">
                <a:solidFill>
                  <a:schemeClr val="tx1">
                    <a:lumMod val="60000"/>
                    <a:lumOff val="40000"/>
                  </a:schemeClr>
                </a:solidFill>
                <a:latin typeface="Klavika Basic Regular" panose="020B0604020202020204" charset="0"/>
              </a:rPr>
              <a:t>Design and create  a DCIM/DCSO system for a holistic view of our business.</a:t>
            </a:r>
          </a:p>
          <a:p>
            <a:pPr marL="285750" indent="-285750">
              <a:spcBef>
                <a:spcPts val="1800"/>
              </a:spcBef>
              <a:buFont typeface="Arial" panose="020B0604020202020204" pitchFamily="34" charset="0"/>
              <a:buChar char="•"/>
            </a:pPr>
            <a:r>
              <a:rPr lang="en-US" sz="1600" dirty="0" smtClean="0">
                <a:solidFill>
                  <a:schemeClr val="tx1">
                    <a:lumMod val="60000"/>
                    <a:lumOff val="40000"/>
                  </a:schemeClr>
                </a:solidFill>
                <a:latin typeface="Klavika Basic Regular" panose="020B0604020202020204" charset="0"/>
              </a:rPr>
              <a:t>For Telx, the solution must be vendor-agnostic: a platform with a truly open architecture.</a:t>
            </a:r>
            <a:endParaRPr lang="en-US" sz="1600" dirty="0">
              <a:solidFill>
                <a:schemeClr val="tx1">
                  <a:lumMod val="60000"/>
                  <a:lumOff val="40000"/>
                </a:schemeClr>
              </a:solidFill>
              <a:latin typeface="Klavika Basic Regular" panose="020B0604020202020204" charset="0"/>
            </a:endParaRPr>
          </a:p>
        </p:txBody>
      </p:sp>
    </p:spTree>
    <p:extLst>
      <p:ext uri="{BB962C8B-B14F-4D97-AF65-F5344CB8AC3E}">
        <p14:creationId xmlns:p14="http://schemas.microsoft.com/office/powerpoint/2010/main" val="447217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txEl>
                                              <p:pRg st="0" end="0"/>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11">
                                            <p:txEl>
                                              <p:pRg st="0" end="0"/>
                                            </p:txEl>
                                          </p:spTgt>
                                        </p:tgtEl>
                                        <p:attrNameLst>
                                          <p:attrName>ppt_c</p:attrName>
                                        </p:attrNameLst>
                                      </p:cBhvr>
                                      <p:to>
                                        <a:schemeClr val="bg2"/>
                                      </p:to>
                                    </p:animClr>
                                  </p:subTnLst>
                                </p:cTn>
                              </p:par>
                              <p:par>
                                <p:cTn id="9" presetID="2" presetClass="entr" presetSubtype="4" fill="hold" nodeType="with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 calcmode="lin" valueType="num">
                                      <p:cBhvr additive="base">
                                        <p:cTn id="11"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9">
                                            <p:txEl>
                                              <p:pRg st="0" end="0"/>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9">
                                            <p:txEl>
                                              <p:pRg st="0" end="0"/>
                                            </p:txEl>
                                          </p:spTgt>
                                        </p:tgtEl>
                                        <p:attrNameLst>
                                          <p:attrName>ppt_c</p:attrName>
                                        </p:attrNameLst>
                                      </p:cBhvr>
                                      <p:to>
                                        <a:schemeClr val="bg2"/>
                                      </p:to>
                                    </p:animClr>
                                  </p:subTnLst>
                                </p:cTn>
                              </p:par>
                              <p:par>
                                <p:cTn id="13" presetID="2" presetClass="entr" presetSubtype="4" fill="hold" nodeType="withEffect">
                                  <p:stCondLst>
                                    <p:cond delay="0"/>
                                  </p:stCondLst>
                                  <p:childTnLst>
                                    <p:set>
                                      <p:cBhvr>
                                        <p:cTn id="14" dur="1" fill="hold">
                                          <p:stCondLst>
                                            <p:cond delay="0"/>
                                          </p:stCondLst>
                                        </p:cTn>
                                        <p:tgtEl>
                                          <p:spTgt spid="9">
                                            <p:txEl>
                                              <p:pRg st="1" end="1"/>
                                            </p:txEl>
                                          </p:spTgt>
                                        </p:tgtEl>
                                        <p:attrNameLst>
                                          <p:attrName>style.visibility</p:attrName>
                                        </p:attrNameLst>
                                      </p:cBhvr>
                                      <p:to>
                                        <p:strVal val="visible"/>
                                      </p:to>
                                    </p:set>
                                    <p:anim calcmode="lin" valueType="num">
                                      <p:cBhvr additive="base">
                                        <p:cTn id="15"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9">
                                            <p:txEl>
                                              <p:pRg st="1" end="1"/>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9">
                                            <p:txEl>
                                              <p:pRg st="1" end="1"/>
                                            </p:txEl>
                                          </p:spTgt>
                                        </p:tgtEl>
                                        <p:attrNameLst>
                                          <p:attrName>ppt_c</p:attrName>
                                        </p:attrNameLst>
                                      </p:cBhvr>
                                      <p:to>
                                        <a:schemeClr val="bg2"/>
                                      </p:to>
                                    </p:animClr>
                                  </p:sub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1">
                                            <p:txEl>
                                              <p:pRg st="1" end="1"/>
                                            </p:txEl>
                                          </p:spTgt>
                                        </p:tgtEl>
                                        <p:attrNameLst>
                                          <p:attrName>style.visibility</p:attrName>
                                        </p:attrNameLst>
                                      </p:cBhvr>
                                      <p:to>
                                        <p:strVal val="visible"/>
                                      </p:to>
                                    </p:set>
                                    <p:anim calcmode="lin" valueType="num">
                                      <p:cBhvr additive="base">
                                        <p:cTn id="21"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1">
                                            <p:txEl>
                                              <p:pRg st="1" end="1"/>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11">
                                            <p:txEl>
                                              <p:pRg st="1" end="1"/>
                                            </p:txEl>
                                          </p:spTgt>
                                        </p:tgtEl>
                                        <p:attrNameLst>
                                          <p:attrName>ppt_c</p:attrName>
                                        </p:attrNameLst>
                                      </p:cBhvr>
                                      <p:to>
                                        <a:schemeClr val="bg2"/>
                                      </p:to>
                                    </p:animClr>
                                  </p:subTnLst>
                                </p:cTn>
                              </p:par>
                              <p:par>
                                <p:cTn id="23" presetID="2" presetClass="entr" presetSubtype="4" fill="hold" nodeType="withEffect">
                                  <p:stCondLst>
                                    <p:cond delay="0"/>
                                  </p:stCondLst>
                                  <p:childTnLst>
                                    <p:set>
                                      <p:cBhvr>
                                        <p:cTn id="24" dur="1" fill="hold">
                                          <p:stCondLst>
                                            <p:cond delay="0"/>
                                          </p:stCondLst>
                                        </p:cTn>
                                        <p:tgtEl>
                                          <p:spTgt spid="9">
                                            <p:txEl>
                                              <p:pRg st="2" end="2"/>
                                            </p:txEl>
                                          </p:spTgt>
                                        </p:tgtEl>
                                        <p:attrNameLst>
                                          <p:attrName>style.visibility</p:attrName>
                                        </p:attrNameLst>
                                      </p:cBhvr>
                                      <p:to>
                                        <p:strVal val="visible"/>
                                      </p:to>
                                    </p:set>
                                    <p:anim calcmode="lin" valueType="num">
                                      <p:cBhvr additive="base">
                                        <p:cTn id="25"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
                                            <p:txEl>
                                              <p:pRg st="2" end="2"/>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9">
                                            <p:txEl>
                                              <p:pRg st="2" end="2"/>
                                            </p:txEl>
                                          </p:spTgt>
                                        </p:tgtEl>
                                        <p:attrNameLst>
                                          <p:attrName>ppt_c</p:attrName>
                                        </p:attrNameLst>
                                      </p:cBhvr>
                                      <p:to>
                                        <a:schemeClr val="bg2"/>
                                      </p:to>
                                    </p:animClr>
                                  </p:subTnLst>
                                </p:cTn>
                              </p:par>
                              <p:par>
                                <p:cTn id="27" presetID="2" presetClass="entr" presetSubtype="4" fill="hold" nodeType="withEffect">
                                  <p:stCondLst>
                                    <p:cond delay="0"/>
                                  </p:stCondLst>
                                  <p:childTnLst>
                                    <p:set>
                                      <p:cBhvr>
                                        <p:cTn id="28" dur="1" fill="hold">
                                          <p:stCondLst>
                                            <p:cond delay="0"/>
                                          </p:stCondLst>
                                        </p:cTn>
                                        <p:tgtEl>
                                          <p:spTgt spid="9">
                                            <p:txEl>
                                              <p:pRg st="3" end="3"/>
                                            </p:txEl>
                                          </p:spTgt>
                                        </p:tgtEl>
                                        <p:attrNameLst>
                                          <p:attrName>style.visibility</p:attrName>
                                        </p:attrNameLst>
                                      </p:cBhvr>
                                      <p:to>
                                        <p:strVal val="visible"/>
                                      </p:to>
                                    </p:set>
                                    <p:anim calcmode="lin" valueType="num">
                                      <p:cBhvr additive="base">
                                        <p:cTn id="29"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9">
                                            <p:txEl>
                                              <p:pRg st="3" end="3"/>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9">
                                            <p:txEl>
                                              <p:pRg st="3" end="3"/>
                                            </p:txEl>
                                          </p:spTgt>
                                        </p:tgtEl>
                                        <p:attrNameLst>
                                          <p:attrName>ppt_c</p:attrName>
                                        </p:attrNameLst>
                                      </p:cBhvr>
                                      <p:to>
                                        <a:schemeClr val="bg2"/>
                                      </p:to>
                                    </p:animClr>
                                  </p:sub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1">
                                            <p:txEl>
                                              <p:pRg st="2" end="2"/>
                                            </p:txEl>
                                          </p:spTgt>
                                        </p:tgtEl>
                                        <p:attrNameLst>
                                          <p:attrName>style.visibility</p:attrName>
                                        </p:attrNameLst>
                                      </p:cBhvr>
                                      <p:to>
                                        <p:strVal val="visible"/>
                                      </p:to>
                                    </p:set>
                                    <p:anim calcmode="lin" valueType="num">
                                      <p:cBhvr additive="base">
                                        <p:cTn id="35"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1">
                                            <p:txEl>
                                              <p:pRg st="2" end="2"/>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11">
                                            <p:txEl>
                                              <p:pRg st="2" end="2"/>
                                            </p:txEl>
                                          </p:spTgt>
                                        </p:tgtEl>
                                        <p:attrNameLst>
                                          <p:attrName>ppt_c</p:attrName>
                                        </p:attrNameLst>
                                      </p:cBhvr>
                                      <p:to>
                                        <a:schemeClr val="bg2"/>
                                      </p:to>
                                    </p:animClr>
                                  </p:subTnLst>
                                </p:cTn>
                              </p:par>
                              <p:par>
                                <p:cTn id="37" presetID="2" presetClass="entr" presetSubtype="4" fill="hold" nodeType="withEffect">
                                  <p:stCondLst>
                                    <p:cond delay="0"/>
                                  </p:stCondLst>
                                  <p:childTnLst>
                                    <p:set>
                                      <p:cBhvr>
                                        <p:cTn id="38" dur="1" fill="hold">
                                          <p:stCondLst>
                                            <p:cond delay="0"/>
                                          </p:stCondLst>
                                        </p:cTn>
                                        <p:tgtEl>
                                          <p:spTgt spid="9">
                                            <p:txEl>
                                              <p:pRg st="4" end="4"/>
                                            </p:txEl>
                                          </p:spTgt>
                                        </p:tgtEl>
                                        <p:attrNameLst>
                                          <p:attrName>style.visibility</p:attrName>
                                        </p:attrNameLst>
                                      </p:cBhvr>
                                      <p:to>
                                        <p:strVal val="visible"/>
                                      </p:to>
                                    </p:set>
                                    <p:anim calcmode="lin" valueType="num">
                                      <p:cBhvr additive="base">
                                        <p:cTn id="39"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9">
                                            <p:txEl>
                                              <p:pRg st="4" end="4"/>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9">
                                            <p:txEl>
                                              <p:pRg st="4" end="4"/>
                                            </p:txEl>
                                          </p:spTgt>
                                        </p:tgtEl>
                                        <p:attrNameLst>
                                          <p:attrName>ppt_c</p:attrName>
                                        </p:attrNameLst>
                                      </p:cBhvr>
                                      <p:to>
                                        <a:schemeClr val="bg2"/>
                                      </p:to>
                                    </p:animClr>
                                  </p:subTnLst>
                                </p:cTn>
                              </p:par>
                              <p:par>
                                <p:cTn id="41" presetID="2" presetClass="entr" presetSubtype="4" fill="hold" nodeType="withEffect">
                                  <p:stCondLst>
                                    <p:cond delay="0"/>
                                  </p:stCondLst>
                                  <p:childTnLst>
                                    <p:set>
                                      <p:cBhvr>
                                        <p:cTn id="42" dur="1" fill="hold">
                                          <p:stCondLst>
                                            <p:cond delay="0"/>
                                          </p:stCondLst>
                                        </p:cTn>
                                        <p:tgtEl>
                                          <p:spTgt spid="9">
                                            <p:txEl>
                                              <p:pRg st="5" end="5"/>
                                            </p:txEl>
                                          </p:spTgt>
                                        </p:tgtEl>
                                        <p:attrNameLst>
                                          <p:attrName>style.visibility</p:attrName>
                                        </p:attrNameLst>
                                      </p:cBhvr>
                                      <p:to>
                                        <p:strVal val="visible"/>
                                      </p:to>
                                    </p:set>
                                    <p:anim calcmode="lin" valueType="num">
                                      <p:cBhvr additive="base">
                                        <p:cTn id="4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
                                            <p:txEl>
                                              <p:pRg st="5" end="5"/>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9">
                                            <p:txEl>
                                              <p:pRg st="5" end="5"/>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Picture 2" descr="DataFlowDiagram_09061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27625" y="1715150"/>
            <a:ext cx="3711575" cy="514285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Physical System Architecture"/>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87679" y="1437093"/>
            <a:ext cx="3982085" cy="5158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p:nvSpPr>
        <p:spPr>
          <a:xfrm>
            <a:off x="514657" y="1334083"/>
            <a:ext cx="2982924" cy="307777"/>
          </a:xfrm>
          <a:prstGeom prst="rect">
            <a:avLst/>
          </a:prstGeom>
        </p:spPr>
        <p:txBody>
          <a:bodyPr wrap="square">
            <a:spAutoFit/>
          </a:bodyPr>
          <a:lstStyle/>
          <a:p>
            <a:pPr algn="just"/>
            <a:r>
              <a:rPr lang="en-US" sz="1400" dirty="0" smtClean="0"/>
              <a:t>Layered Unified Platform</a:t>
            </a:r>
            <a:endParaRPr lang="en-US" sz="1400" dirty="0"/>
          </a:p>
        </p:txBody>
      </p:sp>
      <p:sp>
        <p:nvSpPr>
          <p:cNvPr id="13" name="Title 1"/>
          <p:cNvSpPr txBox="1">
            <a:spLocks/>
          </p:cNvSpPr>
          <p:nvPr/>
        </p:nvSpPr>
        <p:spPr>
          <a:xfrm>
            <a:off x="152400" y="334871"/>
            <a:ext cx="6078538" cy="688975"/>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b="0" i="0" kern="1200">
                <a:solidFill>
                  <a:srgbClr val="B3B3B3"/>
                </a:solidFill>
                <a:latin typeface="Klavika Basic Medium"/>
                <a:ea typeface="+mj-ea"/>
                <a:cs typeface="Klavika Basic Medium"/>
              </a:defRPr>
            </a:lvl1pPr>
          </a:lstStyle>
          <a:p>
            <a:pPr algn="l"/>
            <a:r>
              <a:rPr lang="en-US" sz="2800" dirty="0">
                <a:solidFill>
                  <a:srgbClr val="FFFFFF"/>
                </a:solidFill>
              </a:rPr>
              <a:t>Layered Unified Platform (LUP</a:t>
            </a:r>
            <a:r>
              <a:rPr lang="en-US" sz="2800" dirty="0" smtClean="0">
                <a:solidFill>
                  <a:srgbClr val="FFFFFF"/>
                </a:solidFill>
              </a:rPr>
              <a:t>)</a:t>
            </a:r>
            <a:br>
              <a:rPr lang="en-US" sz="2800" dirty="0" smtClean="0">
                <a:solidFill>
                  <a:srgbClr val="FFFFFF"/>
                </a:solidFill>
              </a:rPr>
            </a:br>
            <a:r>
              <a:rPr lang="en-US" sz="2800" dirty="0" smtClean="0">
                <a:solidFill>
                  <a:srgbClr val="FFFFFF"/>
                </a:solidFill>
              </a:rPr>
              <a:t>vs. Industrial Controls System</a:t>
            </a:r>
            <a:endParaRPr lang="en-US" sz="2800" dirty="0">
              <a:solidFill>
                <a:srgbClr val="FFFFFF"/>
              </a:solidFill>
            </a:endParaRPr>
          </a:p>
        </p:txBody>
      </p:sp>
      <p:sp>
        <p:nvSpPr>
          <p:cNvPr id="14" name="Rectangle 13"/>
          <p:cNvSpPr/>
          <p:nvPr/>
        </p:nvSpPr>
        <p:spPr>
          <a:xfrm>
            <a:off x="5491950" y="1407373"/>
            <a:ext cx="2982924" cy="307777"/>
          </a:xfrm>
          <a:prstGeom prst="rect">
            <a:avLst/>
          </a:prstGeom>
        </p:spPr>
        <p:txBody>
          <a:bodyPr wrap="square">
            <a:spAutoFit/>
          </a:bodyPr>
          <a:lstStyle/>
          <a:p>
            <a:pPr algn="just"/>
            <a:r>
              <a:rPr lang="en-US" sz="1400" dirty="0" smtClean="0"/>
              <a:t>Industrial Controls System</a:t>
            </a:r>
            <a:endParaRPr lang="en-US" sz="1400" dirty="0"/>
          </a:p>
        </p:txBody>
      </p:sp>
    </p:spTree>
    <p:extLst>
      <p:ext uri="{BB962C8B-B14F-4D97-AF65-F5344CB8AC3E}">
        <p14:creationId xmlns:p14="http://schemas.microsoft.com/office/powerpoint/2010/main" val="35160144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800" dirty="0"/>
              <a:t>ABB Decathlon</a:t>
            </a:r>
            <a:r>
              <a:rPr lang="en-US" sz="2800" baseline="30000" dirty="0"/>
              <a:t>®</a:t>
            </a:r>
            <a:r>
              <a:rPr lang="en-US" sz="2800" dirty="0"/>
              <a:t> </a:t>
            </a:r>
            <a:r>
              <a:rPr lang="en-US" sz="2800" dirty="0" smtClean="0"/>
              <a:t>for Data Centers</a:t>
            </a:r>
            <a:endParaRPr lang="en-US" sz="2800" dirty="0"/>
          </a:p>
        </p:txBody>
      </p:sp>
      <p:sp>
        <p:nvSpPr>
          <p:cNvPr id="9" name="Footer Placeholder 3"/>
          <p:cNvSpPr>
            <a:spLocks noGrp="1"/>
          </p:cNvSpPr>
          <p:nvPr>
            <p:ph type="ftr" sz="quarter" idx="11"/>
          </p:nvPr>
        </p:nvSpPr>
        <p:spPr>
          <a:xfrm>
            <a:off x="1832824" y="6356350"/>
            <a:ext cx="5355771"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00000"/>
                </a:solidFill>
                <a:latin typeface="Arial" charset="0"/>
                <a:ea typeface="ＭＳ Ｐゴシック" charset="0"/>
                <a:cs typeface="ＭＳ Ｐゴシック" charset="0"/>
              </a:defRPr>
            </a:lvl1pPr>
            <a:lvl2pPr marL="742950" indent="-285750" eaLnBrk="0" hangingPunct="0">
              <a:defRPr sz="2400">
                <a:solidFill>
                  <a:srgbClr val="000000"/>
                </a:solidFill>
                <a:latin typeface="Arial" charset="0"/>
                <a:ea typeface="ＭＳ Ｐゴシック" charset="0"/>
              </a:defRPr>
            </a:lvl2pPr>
            <a:lvl3pPr marL="1143000" indent="-228600" eaLnBrk="0" hangingPunct="0">
              <a:defRPr sz="2400">
                <a:solidFill>
                  <a:srgbClr val="000000"/>
                </a:solidFill>
                <a:latin typeface="Arial" charset="0"/>
                <a:ea typeface="ＭＳ Ｐゴシック" charset="0"/>
              </a:defRPr>
            </a:lvl3pPr>
            <a:lvl4pPr marL="1600200" indent="-228600" eaLnBrk="0" hangingPunct="0">
              <a:defRPr sz="2400">
                <a:solidFill>
                  <a:srgbClr val="000000"/>
                </a:solidFill>
                <a:latin typeface="Arial" charset="0"/>
                <a:ea typeface="ＭＳ Ｐゴシック" charset="0"/>
              </a:defRPr>
            </a:lvl4pPr>
            <a:lvl5pPr marL="2057400" indent="-228600" eaLnBrk="0" hangingPunct="0">
              <a:defRPr sz="2400">
                <a:solidFill>
                  <a:srgbClr val="000000"/>
                </a:solidFill>
                <a:latin typeface="Arial" charset="0"/>
                <a:ea typeface="ＭＳ Ｐゴシック" charset="0"/>
              </a:defRPr>
            </a:lvl5pPr>
            <a:lvl6pPr marL="2514600" indent="-228600" eaLnBrk="0" fontAlgn="base" hangingPunct="0">
              <a:spcBef>
                <a:spcPct val="50000"/>
              </a:spcBef>
              <a:spcAft>
                <a:spcPct val="0"/>
              </a:spcAft>
              <a:buClr>
                <a:schemeClr val="tx2"/>
              </a:buClr>
              <a:buSzPct val="70000"/>
              <a:buFont typeface="Wingdings" charset="0"/>
              <a:buChar char="§"/>
              <a:defRPr sz="2400">
                <a:solidFill>
                  <a:srgbClr val="000000"/>
                </a:solidFill>
                <a:latin typeface="Arial" charset="0"/>
                <a:ea typeface="ＭＳ Ｐゴシック" charset="0"/>
              </a:defRPr>
            </a:lvl6pPr>
            <a:lvl7pPr marL="2971800" indent="-228600" eaLnBrk="0" fontAlgn="base" hangingPunct="0">
              <a:spcBef>
                <a:spcPct val="50000"/>
              </a:spcBef>
              <a:spcAft>
                <a:spcPct val="0"/>
              </a:spcAft>
              <a:buClr>
                <a:schemeClr val="tx2"/>
              </a:buClr>
              <a:buSzPct val="70000"/>
              <a:buFont typeface="Wingdings" charset="0"/>
              <a:buChar char="§"/>
              <a:defRPr sz="2400">
                <a:solidFill>
                  <a:srgbClr val="000000"/>
                </a:solidFill>
                <a:latin typeface="Arial" charset="0"/>
                <a:ea typeface="ＭＳ Ｐゴシック" charset="0"/>
              </a:defRPr>
            </a:lvl7pPr>
            <a:lvl8pPr marL="3429000" indent="-228600" eaLnBrk="0" fontAlgn="base" hangingPunct="0">
              <a:spcBef>
                <a:spcPct val="50000"/>
              </a:spcBef>
              <a:spcAft>
                <a:spcPct val="0"/>
              </a:spcAft>
              <a:buClr>
                <a:schemeClr val="tx2"/>
              </a:buClr>
              <a:buSzPct val="70000"/>
              <a:buFont typeface="Wingdings" charset="0"/>
              <a:buChar char="§"/>
              <a:defRPr sz="2400">
                <a:solidFill>
                  <a:srgbClr val="000000"/>
                </a:solidFill>
                <a:latin typeface="Arial" charset="0"/>
                <a:ea typeface="ＭＳ Ｐゴシック" charset="0"/>
              </a:defRPr>
            </a:lvl8pPr>
            <a:lvl9pPr marL="3886200" indent="-228600" eaLnBrk="0" fontAlgn="base" hangingPunct="0">
              <a:spcBef>
                <a:spcPct val="50000"/>
              </a:spcBef>
              <a:spcAft>
                <a:spcPct val="0"/>
              </a:spcAft>
              <a:buClr>
                <a:schemeClr val="tx2"/>
              </a:buClr>
              <a:buSzPct val="70000"/>
              <a:buFont typeface="Wingdings" charset="0"/>
              <a:buChar char="§"/>
              <a:defRPr sz="2400">
                <a:solidFill>
                  <a:srgbClr val="000000"/>
                </a:solidFill>
                <a:latin typeface="Arial" charset="0"/>
                <a:ea typeface="ＭＳ Ｐゴシック" charset="0"/>
              </a:defRPr>
            </a:lvl9pPr>
          </a:lstStyle>
          <a:p>
            <a:endParaRPr lang="en-US" sz="600" dirty="0">
              <a:solidFill>
                <a:srgbClr val="666666"/>
              </a:solidFill>
            </a:endParaRPr>
          </a:p>
          <a:p>
            <a:r>
              <a:rPr lang="en-US" sz="600" dirty="0">
                <a:solidFill>
                  <a:srgbClr val="666666"/>
                </a:solidFill>
              </a:rPr>
              <a:t>© ABB Group </a:t>
            </a:r>
            <a:r>
              <a:rPr lang="en-US" sz="600" dirty="0" smtClean="0">
                <a:solidFill>
                  <a:srgbClr val="666666"/>
                </a:solidFill>
              </a:rPr>
              <a:t> - Business Proprietary</a:t>
            </a:r>
            <a:endParaRPr lang="en-US" sz="600" dirty="0">
              <a:solidFill>
                <a:srgbClr val="666666"/>
              </a:solidFill>
            </a:endParaRPr>
          </a:p>
        </p:txBody>
      </p:sp>
      <p:sp>
        <p:nvSpPr>
          <p:cNvPr id="10" name="Rectangle 9"/>
          <p:cNvSpPr/>
          <p:nvPr/>
        </p:nvSpPr>
        <p:spPr>
          <a:xfrm>
            <a:off x="6978770" y="3424120"/>
            <a:ext cx="698739" cy="276612"/>
          </a:xfrm>
          <a:prstGeom prst="rect">
            <a:avLst/>
          </a:prstGeom>
          <a:solidFill>
            <a:schemeClr val="bg1"/>
          </a:solidFill>
          <a:ln>
            <a:noFill/>
            <a:headEnd type="none"/>
            <a:tailEnd type="oval" w="sm" len="sm"/>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smtClean="0">
              <a:latin typeface="Klavika Basic Regular"/>
              <a:cs typeface="Klavika Basic Regular"/>
            </a:endParaRPr>
          </a:p>
        </p:txBody>
      </p:sp>
      <p:grpSp>
        <p:nvGrpSpPr>
          <p:cNvPr id="17" name="Group 16"/>
          <p:cNvGrpSpPr/>
          <p:nvPr/>
        </p:nvGrpSpPr>
        <p:grpSpPr>
          <a:xfrm>
            <a:off x="618794" y="1556247"/>
            <a:ext cx="7783830" cy="4903470"/>
            <a:chOff x="618794" y="1556247"/>
            <a:chExt cx="7783830" cy="4903470"/>
          </a:xfrm>
        </p:grpSpPr>
        <p:grpSp>
          <p:nvGrpSpPr>
            <p:cNvPr id="18" name="Group 17"/>
            <p:cNvGrpSpPr/>
            <p:nvPr/>
          </p:nvGrpSpPr>
          <p:grpSpPr>
            <a:xfrm>
              <a:off x="618794" y="1556247"/>
              <a:ext cx="7783830" cy="4903470"/>
              <a:chOff x="618794" y="1556247"/>
              <a:chExt cx="7783830" cy="4903470"/>
            </a:xfrm>
          </p:grpSpPr>
          <p:pic>
            <p:nvPicPr>
              <p:cNvPr id="20" name="Picture 19" descr="Marketecture_illustration_091713FINAL_.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8794" y="1556247"/>
                <a:ext cx="7783830" cy="4903470"/>
              </a:xfrm>
              <a:prstGeom prst="rect">
                <a:avLst/>
              </a:prstGeom>
            </p:spPr>
          </p:pic>
          <p:sp>
            <p:nvSpPr>
              <p:cNvPr id="21" name="Rectangle 20"/>
              <p:cNvSpPr/>
              <p:nvPr/>
            </p:nvSpPr>
            <p:spPr>
              <a:xfrm>
                <a:off x="7565366" y="3217653"/>
                <a:ext cx="224287" cy="206467"/>
              </a:xfrm>
              <a:prstGeom prst="rect">
                <a:avLst/>
              </a:prstGeom>
              <a:solidFill>
                <a:schemeClr val="bg1"/>
              </a:solidFill>
              <a:ln>
                <a:noFill/>
                <a:headEnd type="none"/>
                <a:tailEnd type="oval" w="sm" len="sm"/>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smtClean="0">
                  <a:latin typeface="Klavika Basic Regular"/>
                  <a:cs typeface="Klavika Basic Regular"/>
                </a:endParaRPr>
              </a:p>
            </p:txBody>
          </p:sp>
        </p:grpSp>
        <p:sp>
          <p:nvSpPr>
            <p:cNvPr id="19" name="TextBox 18"/>
            <p:cNvSpPr txBox="1"/>
            <p:nvPr/>
          </p:nvSpPr>
          <p:spPr>
            <a:xfrm>
              <a:off x="6814868" y="3320886"/>
              <a:ext cx="974785" cy="369332"/>
            </a:xfrm>
            <a:prstGeom prst="rect">
              <a:avLst/>
            </a:prstGeom>
            <a:solidFill>
              <a:schemeClr val="bg1"/>
            </a:solidFill>
          </p:spPr>
          <p:txBody>
            <a:bodyPr wrap="square" rtlCol="0">
              <a:spAutoFit/>
            </a:bodyPr>
            <a:lstStyle/>
            <a:p>
              <a:pPr algn="ctr"/>
              <a:r>
                <a:rPr lang="en-US" sz="900" kern="900" dirty="0" smtClean="0">
                  <a:solidFill>
                    <a:schemeClr val="bg2">
                      <a:lumMod val="50000"/>
                    </a:schemeClr>
                  </a:solidFill>
                  <a:cs typeface="Klavika Basic Medium"/>
                </a:rPr>
                <a:t>Non-native apps (DCSO)</a:t>
              </a:r>
            </a:p>
          </p:txBody>
        </p:sp>
      </p:grpSp>
      <p:sp>
        <p:nvSpPr>
          <p:cNvPr id="4" name="Rounded Rectangle 3"/>
          <p:cNvSpPr/>
          <p:nvPr/>
        </p:nvSpPr>
        <p:spPr>
          <a:xfrm>
            <a:off x="2492827" y="5584371"/>
            <a:ext cx="2242457" cy="555172"/>
          </a:xfrm>
          <a:prstGeom prst="roundRect">
            <a:avLst/>
          </a:prstGeom>
          <a:noFill/>
          <a:ln w="28575">
            <a:solidFill>
              <a:srgbClr val="FFFF00"/>
            </a:solidFill>
            <a:headEnd type="none"/>
            <a:tailEnd type="oval" w="sm" len="sm"/>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smtClean="0">
              <a:latin typeface="Klavika Basic Regular"/>
              <a:cs typeface="Klavika Basic Regular"/>
            </a:endParaRPr>
          </a:p>
        </p:txBody>
      </p:sp>
      <p:sp>
        <p:nvSpPr>
          <p:cNvPr id="12" name="Rounded Rectangle 11"/>
          <p:cNvSpPr/>
          <p:nvPr/>
        </p:nvSpPr>
        <p:spPr>
          <a:xfrm>
            <a:off x="2492827" y="4007982"/>
            <a:ext cx="5638802" cy="1391332"/>
          </a:xfrm>
          <a:prstGeom prst="roundRect">
            <a:avLst/>
          </a:prstGeom>
          <a:noFill/>
          <a:ln w="28575">
            <a:solidFill>
              <a:srgbClr val="FFFF00"/>
            </a:solidFill>
            <a:headEnd type="none"/>
            <a:tailEnd type="oval" w="sm" len="sm"/>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smtClean="0">
              <a:latin typeface="Klavika Basic Regular"/>
              <a:cs typeface="Klavika Basic Regular"/>
            </a:endParaRPr>
          </a:p>
        </p:txBody>
      </p:sp>
      <p:sp>
        <p:nvSpPr>
          <p:cNvPr id="13" name="Rounded Rectangle 12"/>
          <p:cNvSpPr/>
          <p:nvPr/>
        </p:nvSpPr>
        <p:spPr>
          <a:xfrm>
            <a:off x="2754086" y="2597577"/>
            <a:ext cx="1175657" cy="1179765"/>
          </a:xfrm>
          <a:prstGeom prst="roundRect">
            <a:avLst/>
          </a:prstGeom>
          <a:noFill/>
          <a:ln w="28575">
            <a:solidFill>
              <a:srgbClr val="FFFF00"/>
            </a:solidFill>
            <a:headEnd type="none"/>
            <a:tailEnd type="oval" w="sm" len="sm"/>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smtClean="0">
              <a:latin typeface="Klavika Basic Regular"/>
              <a:cs typeface="Klavika Basic Regular"/>
            </a:endParaRPr>
          </a:p>
        </p:txBody>
      </p:sp>
      <p:sp>
        <p:nvSpPr>
          <p:cNvPr id="14" name="Rounded Rectangle 13"/>
          <p:cNvSpPr/>
          <p:nvPr/>
        </p:nvSpPr>
        <p:spPr>
          <a:xfrm>
            <a:off x="4038600" y="2597577"/>
            <a:ext cx="1132114" cy="620075"/>
          </a:xfrm>
          <a:prstGeom prst="roundRect">
            <a:avLst/>
          </a:prstGeom>
          <a:noFill/>
          <a:ln w="28575">
            <a:solidFill>
              <a:srgbClr val="FFFF00"/>
            </a:solidFill>
            <a:headEnd type="none"/>
            <a:tailEnd type="oval" w="sm" len="sm"/>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smtClean="0">
              <a:latin typeface="Klavika Basic Regular"/>
              <a:cs typeface="Klavika Basic Regular"/>
            </a:endParaRPr>
          </a:p>
        </p:txBody>
      </p:sp>
      <p:sp>
        <p:nvSpPr>
          <p:cNvPr id="15" name="Rounded Rectangle 14"/>
          <p:cNvSpPr/>
          <p:nvPr/>
        </p:nvSpPr>
        <p:spPr>
          <a:xfrm>
            <a:off x="2754086" y="1768825"/>
            <a:ext cx="3276601" cy="700794"/>
          </a:xfrm>
          <a:prstGeom prst="roundRect">
            <a:avLst/>
          </a:prstGeom>
          <a:noFill/>
          <a:ln w="28575">
            <a:solidFill>
              <a:srgbClr val="FFFF00"/>
            </a:solidFill>
            <a:headEnd type="none"/>
            <a:tailEnd type="oval" w="sm" len="sm"/>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smtClean="0">
              <a:latin typeface="Klavika Basic Regular"/>
              <a:cs typeface="Klavika Basic Regular"/>
            </a:endParaRPr>
          </a:p>
        </p:txBody>
      </p:sp>
    </p:spTree>
    <p:extLst>
      <p:ext uri="{BB962C8B-B14F-4D97-AF65-F5344CB8AC3E}">
        <p14:creationId xmlns:p14="http://schemas.microsoft.com/office/powerpoint/2010/main" val="3252247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9"/>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2" grpId="0" animBg="1"/>
      <p:bldP spid="13" grpId="0" animBg="1"/>
      <p:bldP spid="14" grpId="0" animBg="1"/>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2400" dirty="0" smtClean="0">
                <a:solidFill>
                  <a:schemeClr val="bg1"/>
                </a:solidFill>
              </a:rPr>
              <a:t>Example 1</a:t>
            </a:r>
            <a:br>
              <a:rPr lang="en-US" sz="2400" dirty="0" smtClean="0">
                <a:solidFill>
                  <a:schemeClr val="bg1"/>
                </a:solidFill>
              </a:rPr>
            </a:br>
            <a:r>
              <a:rPr lang="en-US" sz="3100" dirty="0" smtClean="0">
                <a:solidFill>
                  <a:schemeClr val="bg1"/>
                </a:solidFill>
              </a:rPr>
              <a:t>Customer</a:t>
            </a:r>
            <a:r>
              <a:rPr lang="en-US" sz="2400" dirty="0" smtClean="0">
                <a:solidFill>
                  <a:schemeClr val="bg1"/>
                </a:solidFill>
              </a:rPr>
              <a:t> </a:t>
            </a:r>
            <a:r>
              <a:rPr lang="en-US" sz="3100" dirty="0" smtClean="0">
                <a:solidFill>
                  <a:schemeClr val="bg1"/>
                </a:solidFill>
              </a:rPr>
              <a:t>Optimization Report</a:t>
            </a:r>
            <a:endParaRPr lang="en-US" sz="3100" dirty="0">
              <a:solidFill>
                <a:schemeClr val="bg1"/>
              </a:solidFill>
            </a:endParaRPr>
          </a:p>
        </p:txBody>
      </p:sp>
      <p:sp>
        <p:nvSpPr>
          <p:cNvPr id="11" name="Content Placeholder 2"/>
          <p:cNvSpPr txBox="1">
            <a:spLocks/>
          </p:cNvSpPr>
          <p:nvPr/>
        </p:nvSpPr>
        <p:spPr>
          <a:xfrm>
            <a:off x="342900" y="4853940"/>
            <a:ext cx="2956561" cy="609600"/>
          </a:xfrm>
          <a:prstGeom prst="rect">
            <a:avLst/>
          </a:prstGeom>
        </p:spPr>
        <p:txBody>
          <a:bodyPr vert="horz" lIns="91440" tIns="45720" rIns="91440" bIns="45720" rtlCol="0">
            <a:normAutofit/>
          </a:bodyPr>
          <a:lstStyle>
            <a:lvl1pPr marL="0" indent="0" algn="l" defTabSz="457200" rtl="0" eaLnBrk="1" latinLnBrk="0" hangingPunct="1">
              <a:spcBef>
                <a:spcPct val="20000"/>
              </a:spcBef>
              <a:buFont typeface="Arial"/>
              <a:buNone/>
              <a:defRPr sz="2000" b="0" i="0" kern="1200">
                <a:solidFill>
                  <a:srgbClr val="999999"/>
                </a:solidFill>
                <a:latin typeface="Klavika Basic Regular"/>
                <a:ea typeface="+mn-ea"/>
                <a:cs typeface="Klavika Basic Regular"/>
              </a:defRPr>
            </a:lvl1pPr>
            <a:lvl2pPr marL="347472" indent="-164592" algn="l" defTabSz="457200" rtl="0" eaLnBrk="1" latinLnBrk="0" hangingPunct="1">
              <a:spcBef>
                <a:spcPct val="20000"/>
              </a:spcBef>
              <a:buFont typeface="Arial"/>
              <a:buChar char="•"/>
              <a:defRPr sz="1800" b="0" i="0" kern="1200">
                <a:solidFill>
                  <a:srgbClr val="999999"/>
                </a:solidFill>
                <a:latin typeface="Klavika Basic Regular"/>
                <a:ea typeface="+mn-ea"/>
                <a:cs typeface="Klavika Basic Regular"/>
              </a:defRPr>
            </a:lvl2pPr>
            <a:lvl3pPr marL="1143000" indent="-228600" algn="l" defTabSz="457200" rtl="0" eaLnBrk="1" latinLnBrk="0" hangingPunct="1">
              <a:spcBef>
                <a:spcPct val="20000"/>
              </a:spcBef>
              <a:buFont typeface="Lucida Grande"/>
              <a:buChar char="-"/>
              <a:defRPr sz="1600" b="0" i="0" kern="1200">
                <a:solidFill>
                  <a:srgbClr val="999999"/>
                </a:solidFill>
                <a:latin typeface="Klavika Basic Regular"/>
                <a:ea typeface="+mn-ea"/>
                <a:cs typeface="Klavika Basic Regular"/>
              </a:defRPr>
            </a:lvl3pPr>
            <a:lvl4pPr marL="1600200" indent="-228600" algn="l" defTabSz="457200" rtl="0" eaLnBrk="1" latinLnBrk="0" hangingPunct="1">
              <a:spcBef>
                <a:spcPct val="20000"/>
              </a:spcBef>
              <a:buFont typeface="Lucida Grande"/>
              <a:buChar char="»"/>
              <a:defRPr sz="1400" b="0" i="0" kern="1200">
                <a:solidFill>
                  <a:srgbClr val="999999"/>
                </a:solidFill>
                <a:latin typeface="Klavika Basic Regular"/>
                <a:ea typeface="+mn-ea"/>
                <a:cs typeface="Klavika Basic Regular"/>
              </a:defRPr>
            </a:lvl4pPr>
            <a:lvl5pPr marL="2057400" indent="-228600" algn="l" defTabSz="457200" rtl="0" eaLnBrk="1" latinLnBrk="0" hangingPunct="1">
              <a:spcBef>
                <a:spcPct val="20000"/>
              </a:spcBef>
              <a:buFont typeface="Lucida Grande"/>
              <a:buChar char="⥁"/>
              <a:defRPr sz="1400" b="0" i="0" kern="1200" baseline="0">
                <a:solidFill>
                  <a:srgbClr val="999999"/>
                </a:solidFill>
                <a:latin typeface="Klavika Regular"/>
                <a:ea typeface="+mn-ea"/>
                <a:cs typeface="Klavika Regular"/>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endParaRPr lang="en-US" dirty="0"/>
          </a:p>
        </p:txBody>
      </p:sp>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200" y="1382919"/>
            <a:ext cx="9049023" cy="5212935"/>
          </a:xfrm>
          <a:prstGeom prst="rect">
            <a:avLst/>
          </a:prstGeom>
          <a:noFill/>
          <a:ln w="285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Rectangle 2"/>
          <p:cNvSpPr/>
          <p:nvPr/>
        </p:nvSpPr>
        <p:spPr>
          <a:xfrm>
            <a:off x="68366" y="1647825"/>
            <a:ext cx="4608409" cy="4657725"/>
          </a:xfrm>
          <a:prstGeom prst="rect">
            <a:avLst/>
          </a:prstGeom>
          <a:noFill/>
          <a:ln w="28575">
            <a:solidFill>
              <a:schemeClr val="accent1"/>
            </a:solidFill>
            <a:headEnd type="none"/>
            <a:tailEnd type="oval" w="sm" len="sm"/>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smtClean="0">
              <a:latin typeface="Klavika Basic Regular"/>
              <a:cs typeface="Klavika Basic Regular"/>
            </a:endParaRPr>
          </a:p>
        </p:txBody>
      </p:sp>
      <p:sp>
        <p:nvSpPr>
          <p:cNvPr id="4" name="Rectangle 3"/>
          <p:cNvSpPr/>
          <p:nvPr/>
        </p:nvSpPr>
        <p:spPr>
          <a:xfrm>
            <a:off x="3590926" y="1647825"/>
            <a:ext cx="742950" cy="4657725"/>
          </a:xfrm>
          <a:prstGeom prst="rect">
            <a:avLst/>
          </a:prstGeom>
          <a:noFill/>
          <a:ln w="28575">
            <a:solidFill>
              <a:srgbClr val="00B050"/>
            </a:solidFill>
            <a:headEnd type="none"/>
            <a:tailEnd type="oval" w="sm" len="sm"/>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smtClean="0">
              <a:latin typeface="Klavika Basic Regular"/>
              <a:cs typeface="Klavika Basic Regular"/>
            </a:endParaRPr>
          </a:p>
        </p:txBody>
      </p:sp>
      <p:sp>
        <p:nvSpPr>
          <p:cNvPr id="5" name="Rectangle 4"/>
          <p:cNvSpPr/>
          <p:nvPr/>
        </p:nvSpPr>
        <p:spPr>
          <a:xfrm>
            <a:off x="4710113" y="1647825"/>
            <a:ext cx="1014412" cy="4657725"/>
          </a:xfrm>
          <a:prstGeom prst="rect">
            <a:avLst/>
          </a:prstGeom>
          <a:noFill/>
          <a:ln w="28575">
            <a:solidFill>
              <a:srgbClr val="FFFF00"/>
            </a:solidFill>
            <a:headEnd type="none"/>
            <a:tailEnd type="oval" w="sm" len="sm"/>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smtClean="0">
              <a:latin typeface="Klavika Basic Regular"/>
              <a:cs typeface="Klavika Basic Regular"/>
            </a:endParaRPr>
          </a:p>
        </p:txBody>
      </p:sp>
      <p:sp>
        <p:nvSpPr>
          <p:cNvPr id="8" name="Rectangle 7"/>
          <p:cNvSpPr/>
          <p:nvPr/>
        </p:nvSpPr>
        <p:spPr>
          <a:xfrm>
            <a:off x="5762626" y="1647825"/>
            <a:ext cx="2546350" cy="4657725"/>
          </a:xfrm>
          <a:prstGeom prst="rect">
            <a:avLst/>
          </a:prstGeom>
          <a:noFill/>
          <a:ln w="28575">
            <a:solidFill>
              <a:schemeClr val="accent1"/>
            </a:solidFill>
            <a:headEnd type="none"/>
            <a:tailEnd type="oval" w="sm" len="sm"/>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smtClean="0">
              <a:latin typeface="Klavika Basic Regular"/>
              <a:cs typeface="Klavika Basic Regular"/>
            </a:endParaRPr>
          </a:p>
        </p:txBody>
      </p:sp>
    </p:spTree>
    <p:extLst>
      <p:ext uri="{BB962C8B-B14F-4D97-AF65-F5344CB8AC3E}">
        <p14:creationId xmlns:p14="http://schemas.microsoft.com/office/powerpoint/2010/main" val="910642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2200" dirty="0"/>
              <a:t>Example </a:t>
            </a:r>
            <a:r>
              <a:rPr lang="en-US" sz="2200" dirty="0" smtClean="0"/>
              <a:t>2</a:t>
            </a:r>
            <a:r>
              <a:rPr lang="en-US" sz="2200" dirty="0"/>
              <a:t/>
            </a:r>
            <a:br>
              <a:rPr lang="en-US" sz="2200" dirty="0"/>
            </a:br>
            <a:r>
              <a:rPr lang="en-US" sz="2800" dirty="0" smtClean="0"/>
              <a:t>RPP Branch Circuit Data</a:t>
            </a:r>
            <a:endParaRPr lang="en-US" dirty="0"/>
          </a:p>
        </p:txBody>
      </p:sp>
      <p:pic>
        <p:nvPicPr>
          <p:cNvPr id="11" name="Picture 10"/>
          <p:cNvPicPr/>
          <p:nvPr/>
        </p:nvPicPr>
        <p:blipFill>
          <a:blip r:embed="rId3"/>
          <a:stretch>
            <a:fillRect/>
          </a:stretch>
        </p:blipFill>
        <p:spPr>
          <a:xfrm>
            <a:off x="457200" y="1640636"/>
            <a:ext cx="8229600" cy="4629150"/>
          </a:xfrm>
          <a:prstGeom prst="rect">
            <a:avLst/>
          </a:prstGeom>
        </p:spPr>
      </p:pic>
    </p:spTree>
    <p:extLst>
      <p:ext uri="{BB962C8B-B14F-4D97-AF65-F5344CB8AC3E}">
        <p14:creationId xmlns:p14="http://schemas.microsoft.com/office/powerpoint/2010/main" val="4280813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165" y="296041"/>
            <a:ext cx="6505267" cy="688514"/>
          </a:xfrm>
        </p:spPr>
        <p:txBody>
          <a:bodyPr>
            <a:normAutofit fontScale="90000"/>
          </a:bodyPr>
          <a:lstStyle/>
          <a:p>
            <a:pPr algn="l"/>
            <a:r>
              <a:rPr lang="en-US" sz="2400" dirty="0" smtClean="0">
                <a:solidFill>
                  <a:schemeClr val="bg1"/>
                </a:solidFill>
              </a:rPr>
              <a:t>Example 3</a:t>
            </a:r>
            <a:br>
              <a:rPr lang="en-US" sz="2400" dirty="0" smtClean="0">
                <a:solidFill>
                  <a:schemeClr val="bg1"/>
                </a:solidFill>
              </a:rPr>
            </a:br>
            <a:r>
              <a:rPr lang="en-US" sz="3100" dirty="0" smtClean="0">
                <a:solidFill>
                  <a:schemeClr val="bg1"/>
                </a:solidFill>
              </a:rPr>
              <a:t>Sold SQ-FT Density Interactive </a:t>
            </a:r>
            <a:endParaRPr lang="en-US" sz="3100" dirty="0">
              <a:solidFill>
                <a:schemeClr val="bg1"/>
              </a:solidFill>
            </a:endParaRPr>
          </a:p>
        </p:txBody>
      </p:sp>
      <p:sp>
        <p:nvSpPr>
          <p:cNvPr id="11" name="Content Placeholder 2"/>
          <p:cNvSpPr txBox="1">
            <a:spLocks/>
          </p:cNvSpPr>
          <p:nvPr/>
        </p:nvSpPr>
        <p:spPr>
          <a:xfrm>
            <a:off x="342900" y="4853940"/>
            <a:ext cx="2956561" cy="609600"/>
          </a:xfrm>
          <a:prstGeom prst="rect">
            <a:avLst/>
          </a:prstGeom>
        </p:spPr>
        <p:txBody>
          <a:bodyPr vert="horz" lIns="91440" tIns="45720" rIns="91440" bIns="45720" rtlCol="0">
            <a:normAutofit/>
          </a:bodyPr>
          <a:lstStyle>
            <a:lvl1pPr marL="0" indent="0" algn="l" defTabSz="457200" rtl="0" eaLnBrk="1" latinLnBrk="0" hangingPunct="1">
              <a:spcBef>
                <a:spcPct val="20000"/>
              </a:spcBef>
              <a:buFont typeface="Arial"/>
              <a:buNone/>
              <a:defRPr sz="2000" b="0" i="0" kern="1200">
                <a:solidFill>
                  <a:srgbClr val="999999"/>
                </a:solidFill>
                <a:latin typeface="Klavika Basic Regular"/>
                <a:ea typeface="+mn-ea"/>
                <a:cs typeface="Klavika Basic Regular"/>
              </a:defRPr>
            </a:lvl1pPr>
            <a:lvl2pPr marL="347472" indent="-164592" algn="l" defTabSz="457200" rtl="0" eaLnBrk="1" latinLnBrk="0" hangingPunct="1">
              <a:spcBef>
                <a:spcPct val="20000"/>
              </a:spcBef>
              <a:buFont typeface="Arial"/>
              <a:buChar char="•"/>
              <a:defRPr sz="1800" b="0" i="0" kern="1200">
                <a:solidFill>
                  <a:srgbClr val="999999"/>
                </a:solidFill>
                <a:latin typeface="Klavika Basic Regular"/>
                <a:ea typeface="+mn-ea"/>
                <a:cs typeface="Klavika Basic Regular"/>
              </a:defRPr>
            </a:lvl2pPr>
            <a:lvl3pPr marL="1143000" indent="-228600" algn="l" defTabSz="457200" rtl="0" eaLnBrk="1" latinLnBrk="0" hangingPunct="1">
              <a:spcBef>
                <a:spcPct val="20000"/>
              </a:spcBef>
              <a:buFont typeface="Lucida Grande"/>
              <a:buChar char="-"/>
              <a:defRPr sz="1600" b="0" i="0" kern="1200">
                <a:solidFill>
                  <a:srgbClr val="999999"/>
                </a:solidFill>
                <a:latin typeface="Klavika Basic Regular"/>
                <a:ea typeface="+mn-ea"/>
                <a:cs typeface="Klavika Basic Regular"/>
              </a:defRPr>
            </a:lvl3pPr>
            <a:lvl4pPr marL="1600200" indent="-228600" algn="l" defTabSz="457200" rtl="0" eaLnBrk="1" latinLnBrk="0" hangingPunct="1">
              <a:spcBef>
                <a:spcPct val="20000"/>
              </a:spcBef>
              <a:buFont typeface="Lucida Grande"/>
              <a:buChar char="»"/>
              <a:defRPr sz="1400" b="0" i="0" kern="1200">
                <a:solidFill>
                  <a:srgbClr val="999999"/>
                </a:solidFill>
                <a:latin typeface="Klavika Basic Regular"/>
                <a:ea typeface="+mn-ea"/>
                <a:cs typeface="Klavika Basic Regular"/>
              </a:defRPr>
            </a:lvl4pPr>
            <a:lvl5pPr marL="2057400" indent="-228600" algn="l" defTabSz="457200" rtl="0" eaLnBrk="1" latinLnBrk="0" hangingPunct="1">
              <a:spcBef>
                <a:spcPct val="20000"/>
              </a:spcBef>
              <a:buFont typeface="Lucida Grande"/>
              <a:buChar char="⥁"/>
              <a:defRPr sz="1400" b="0" i="0" kern="1200" baseline="0">
                <a:solidFill>
                  <a:srgbClr val="999999"/>
                </a:solidFill>
                <a:latin typeface="Klavika Regular"/>
                <a:ea typeface="+mn-ea"/>
                <a:cs typeface="Klavika Regular"/>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endParaRPr lang="en-US" dirty="0"/>
          </a:p>
        </p:txBody>
      </p:sp>
      <p:pic>
        <p:nvPicPr>
          <p:cNvPr id="4" name="Content Placeholder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673768" y="1326550"/>
            <a:ext cx="7891172" cy="5531450"/>
          </a:xfrm>
        </p:spPr>
      </p:pic>
    </p:spTree>
    <p:extLst>
      <p:ext uri="{BB962C8B-B14F-4D97-AF65-F5344CB8AC3E}">
        <p14:creationId xmlns:p14="http://schemas.microsoft.com/office/powerpoint/2010/main" val="33452562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96041"/>
            <a:ext cx="6260801" cy="688514"/>
          </a:xfrm>
        </p:spPr>
        <p:txBody>
          <a:bodyPr/>
          <a:lstStyle/>
          <a:p>
            <a:r>
              <a:rPr lang="en-US" sz="2000" dirty="0" smtClean="0"/>
              <a:t>Example 4</a:t>
            </a:r>
            <a:br>
              <a:rPr lang="en-US" sz="2000" dirty="0" smtClean="0"/>
            </a:br>
            <a:r>
              <a:rPr lang="en-US" sz="2400" dirty="0" smtClean="0"/>
              <a:t>Electric Usage: Actual Total Cost vs. Budget</a:t>
            </a:r>
            <a:endParaRPr lang="en-US" sz="2400" dirty="0"/>
          </a:p>
        </p:txBody>
      </p:sp>
      <p:pic>
        <p:nvPicPr>
          <p:cNvPr id="3075"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8854" y="1315641"/>
            <a:ext cx="8708262" cy="52511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693904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Summary of my Journey:</a:t>
            </a:r>
            <a:br>
              <a:rPr lang="en-US" sz="3200" dirty="0" smtClean="0"/>
            </a:br>
            <a:r>
              <a:rPr lang="en-US" sz="3200" dirty="0" smtClean="0"/>
              <a:t>The Big Picture</a:t>
            </a:r>
            <a:endParaRPr lang="en-US" sz="3200" dirty="0"/>
          </a:p>
        </p:txBody>
      </p:sp>
      <p:sp>
        <p:nvSpPr>
          <p:cNvPr id="10" name="Content Placeholder 9"/>
          <p:cNvSpPr>
            <a:spLocks noGrp="1"/>
          </p:cNvSpPr>
          <p:nvPr>
            <p:ph sz="half" idx="4294967295"/>
          </p:nvPr>
        </p:nvSpPr>
        <p:spPr>
          <a:xfrm>
            <a:off x="461176" y="1600200"/>
            <a:ext cx="8237552" cy="4525963"/>
          </a:xfrm>
        </p:spPr>
        <p:txBody>
          <a:bodyPr>
            <a:normAutofit fontScale="70000" lnSpcReduction="20000"/>
          </a:bodyPr>
          <a:lstStyle/>
          <a:p>
            <a:pPr marL="514350" indent="-514350">
              <a:spcBef>
                <a:spcPts val="1800"/>
              </a:spcBef>
              <a:buFont typeface="+mj-lt"/>
              <a:buAutoNum type="arabicPeriod"/>
            </a:pPr>
            <a:r>
              <a:rPr lang="en-US" dirty="0"/>
              <a:t>Recognize the pain </a:t>
            </a:r>
            <a:r>
              <a:rPr lang="en-US" dirty="0" smtClean="0"/>
              <a:t>points; </a:t>
            </a:r>
            <a:r>
              <a:rPr lang="en-US" dirty="0"/>
              <a:t>identify the gaps, e.g.:</a:t>
            </a:r>
          </a:p>
          <a:p>
            <a:pPr marL="1257300" lvl="1" indent="-514350">
              <a:spcBef>
                <a:spcPts val="600"/>
              </a:spcBef>
              <a:buFont typeface="Arial" panose="020B0604020202020204" pitchFamily="34" charset="0"/>
              <a:buChar char="•"/>
            </a:pPr>
            <a:r>
              <a:rPr lang="en-US" dirty="0"/>
              <a:t>Data collection</a:t>
            </a:r>
          </a:p>
          <a:p>
            <a:pPr marL="1257300" lvl="1" indent="-514350">
              <a:spcBef>
                <a:spcPts val="600"/>
              </a:spcBef>
              <a:buFont typeface="Arial" panose="020B0604020202020204" pitchFamily="34" charset="0"/>
              <a:buChar char="•"/>
            </a:pPr>
            <a:r>
              <a:rPr lang="en-US" dirty="0"/>
              <a:t>Data analysis</a:t>
            </a:r>
          </a:p>
          <a:p>
            <a:pPr marL="1257300" lvl="1" indent="-514350">
              <a:spcBef>
                <a:spcPts val="600"/>
              </a:spcBef>
              <a:buFont typeface="Arial" panose="020B0604020202020204" pitchFamily="34" charset="0"/>
              <a:buChar char="•"/>
            </a:pPr>
            <a:r>
              <a:rPr lang="en-US" dirty="0"/>
              <a:t>Business analysis</a:t>
            </a:r>
          </a:p>
          <a:p>
            <a:pPr marL="514350" indent="-514350">
              <a:spcBef>
                <a:spcPts val="1800"/>
              </a:spcBef>
              <a:buFont typeface="+mj-lt"/>
              <a:buAutoNum type="arabicPeriod"/>
            </a:pPr>
            <a:r>
              <a:rPr lang="en-US" dirty="0"/>
              <a:t>Work with ELT, finance, other business units and I&amp;O, because executive buy-in will assure adoption and long-term success.</a:t>
            </a:r>
          </a:p>
          <a:p>
            <a:pPr marL="514350" indent="-514350">
              <a:spcBef>
                <a:spcPts val="1800"/>
              </a:spcBef>
              <a:buFont typeface="+mj-lt"/>
              <a:buAutoNum type="arabicPeriod"/>
            </a:pPr>
            <a:r>
              <a:rPr lang="en-US" dirty="0" smtClean="0"/>
              <a:t>Develop </a:t>
            </a:r>
            <a:r>
              <a:rPr lang="en-US" dirty="0"/>
              <a:t>a business case; understand the implementation will take more than a year.</a:t>
            </a:r>
          </a:p>
          <a:p>
            <a:pPr marL="514350" indent="-514350">
              <a:spcBef>
                <a:spcPts val="1800"/>
              </a:spcBef>
              <a:buFont typeface="+mj-lt"/>
              <a:buAutoNum type="arabicPeriod"/>
            </a:pPr>
            <a:r>
              <a:rPr lang="en-US" dirty="0"/>
              <a:t>Develop a phased plan in alignment within your company’s working capital and appetite for </a:t>
            </a:r>
            <a:r>
              <a:rPr lang="en-US" dirty="0" smtClean="0"/>
              <a:t>change</a:t>
            </a:r>
            <a:r>
              <a:rPr lang="en-US" dirty="0"/>
              <a:t> </a:t>
            </a:r>
            <a:r>
              <a:rPr lang="en-US" dirty="0" smtClean="0"/>
              <a:t>and priorities.</a:t>
            </a:r>
            <a:endParaRPr lang="en-US" dirty="0"/>
          </a:p>
          <a:p>
            <a:pPr marL="514350" indent="-514350">
              <a:spcBef>
                <a:spcPts val="1800"/>
              </a:spcBef>
              <a:buFont typeface="+mj-lt"/>
              <a:buAutoNum type="arabicPeriod"/>
            </a:pPr>
            <a:r>
              <a:rPr lang="en-US" dirty="0" smtClean="0"/>
              <a:t>Select </a:t>
            </a:r>
            <a:r>
              <a:rPr lang="en-US" dirty="0"/>
              <a:t>partners whose IT strategy and integration vision are aligned with yours. </a:t>
            </a:r>
          </a:p>
          <a:p>
            <a:endParaRPr lang="en-US" dirty="0"/>
          </a:p>
        </p:txBody>
      </p:sp>
    </p:spTree>
    <p:extLst>
      <p:ext uri="{BB962C8B-B14F-4D97-AF65-F5344CB8AC3E}">
        <p14:creationId xmlns:p14="http://schemas.microsoft.com/office/powerpoint/2010/main" val="174310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anim calcmode="lin" valueType="num">
                                      <p:cBhvr additive="base">
                                        <p:cTn id="11"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0">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anim calcmode="lin" valueType="num">
                                      <p:cBhvr additive="base">
                                        <p:cTn id="15"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0">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anim calcmode="lin" valueType="num">
                                      <p:cBhvr additive="base">
                                        <p:cTn id="19" dur="500" fill="hold"/>
                                        <p:tgtEl>
                                          <p:spTgt spid="10">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
                                            <p:txEl>
                                              <p:pRg st="4" end="4"/>
                                            </p:txEl>
                                          </p:spTgt>
                                        </p:tgtEl>
                                        <p:attrNameLst>
                                          <p:attrName>style.visibility</p:attrName>
                                        </p:attrNameLst>
                                      </p:cBhvr>
                                      <p:to>
                                        <p:strVal val="visible"/>
                                      </p:to>
                                    </p:set>
                                    <p:anim calcmode="lin" valueType="num">
                                      <p:cBhvr additive="base">
                                        <p:cTn id="25"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
                                            <p:txEl>
                                              <p:pRg st="5" end="5"/>
                                            </p:txEl>
                                          </p:spTgt>
                                        </p:tgtEl>
                                        <p:attrNameLst>
                                          <p:attrName>style.visibility</p:attrName>
                                        </p:attrNameLst>
                                      </p:cBhvr>
                                      <p:to>
                                        <p:strVal val="visible"/>
                                      </p:to>
                                    </p:set>
                                    <p:anim calcmode="lin" valueType="num">
                                      <p:cBhvr additive="base">
                                        <p:cTn id="31" dur="500" fill="hold"/>
                                        <p:tgtEl>
                                          <p:spTgt spid="10">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0">
                                            <p:txEl>
                                              <p:pRg st="6" end="6"/>
                                            </p:txEl>
                                          </p:spTgt>
                                        </p:tgtEl>
                                        <p:attrNameLst>
                                          <p:attrName>style.visibility</p:attrName>
                                        </p:attrNameLst>
                                      </p:cBhvr>
                                      <p:to>
                                        <p:strVal val="visible"/>
                                      </p:to>
                                    </p:set>
                                    <p:anim calcmode="lin" valueType="num">
                                      <p:cBhvr additive="base">
                                        <p:cTn id="37"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0">
                                            <p:txEl>
                                              <p:pRg st="7" end="7"/>
                                            </p:txEl>
                                          </p:spTgt>
                                        </p:tgtEl>
                                        <p:attrNameLst>
                                          <p:attrName>style.visibility</p:attrName>
                                        </p:attrNameLst>
                                      </p:cBhvr>
                                      <p:to>
                                        <p:strVal val="visible"/>
                                      </p:to>
                                    </p:set>
                                    <p:anim calcmode="lin" valueType="num">
                                      <p:cBhvr additive="base">
                                        <p:cTn id="43" dur="500" fill="hold"/>
                                        <p:tgtEl>
                                          <p:spTgt spid="10">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0">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Lessons Learned:</a:t>
            </a:r>
            <a:br>
              <a:rPr lang="en-US" dirty="0" smtClean="0"/>
            </a:br>
            <a:r>
              <a:rPr lang="en-US" dirty="0" smtClean="0"/>
              <a:t>Telx DCIM Journey</a:t>
            </a:r>
            <a:endParaRPr lang="en-US" dirty="0"/>
          </a:p>
        </p:txBody>
      </p:sp>
      <p:sp>
        <p:nvSpPr>
          <p:cNvPr id="4" name="Content Placeholder 3"/>
          <p:cNvSpPr>
            <a:spLocks noGrp="1"/>
          </p:cNvSpPr>
          <p:nvPr>
            <p:ph sz="half" idx="2"/>
          </p:nvPr>
        </p:nvSpPr>
        <p:spPr>
          <a:xfrm>
            <a:off x="3563256" y="1446311"/>
            <a:ext cx="5222935" cy="5141950"/>
          </a:xfrm>
        </p:spPr>
        <p:txBody>
          <a:bodyPr>
            <a:normAutofit fontScale="62500" lnSpcReduction="20000"/>
          </a:bodyPr>
          <a:lstStyle/>
          <a:p>
            <a:pPr marL="342900" indent="-342900">
              <a:lnSpc>
                <a:spcPts val="1800"/>
              </a:lnSpc>
              <a:spcBef>
                <a:spcPts val="1800"/>
              </a:spcBef>
              <a:buFont typeface="Arial" panose="020B0604020202020204" pitchFamily="34" charset="0"/>
              <a:buChar char="•"/>
            </a:pPr>
            <a:r>
              <a:rPr lang="en-US" sz="2600" dirty="0" smtClean="0"/>
              <a:t>Don’t get a BMS/design that will constrain your business operations, analysis and growth. </a:t>
            </a:r>
          </a:p>
          <a:p>
            <a:pPr marL="342900" indent="-342900">
              <a:lnSpc>
                <a:spcPts val="1800"/>
              </a:lnSpc>
              <a:spcBef>
                <a:spcPts val="1800"/>
              </a:spcBef>
              <a:buFont typeface="Arial" panose="020B0604020202020204" pitchFamily="34" charset="0"/>
              <a:buChar char="•"/>
            </a:pPr>
            <a:r>
              <a:rPr lang="en-US" sz="2600" dirty="0" smtClean="0"/>
              <a:t>Reduce vendor dependencies by enabling an open architecture so that you can work on multiple projects simultaneously, as well as avoid vendor lock-in.</a:t>
            </a:r>
          </a:p>
          <a:p>
            <a:pPr marL="342900" indent="-342900">
              <a:lnSpc>
                <a:spcPts val="1800"/>
              </a:lnSpc>
              <a:spcBef>
                <a:spcPts val="1800"/>
              </a:spcBef>
              <a:buFont typeface="Arial" panose="020B0604020202020204" pitchFamily="34" charset="0"/>
              <a:buChar char="•"/>
            </a:pPr>
            <a:r>
              <a:rPr lang="en-US" sz="2600" dirty="0" smtClean="0"/>
              <a:t>The effort to identify your DCIM/DCSO requirements involve really understanding both I&amp;O and business needs, capabilities and limitations, so that you can address your  data center operations and business as a whole.</a:t>
            </a:r>
          </a:p>
          <a:p>
            <a:pPr marL="342900" indent="-342900">
              <a:lnSpc>
                <a:spcPts val="1800"/>
              </a:lnSpc>
              <a:spcBef>
                <a:spcPts val="1800"/>
              </a:spcBef>
              <a:buFont typeface="Arial" panose="020B0604020202020204" pitchFamily="34" charset="0"/>
              <a:buChar char="•"/>
            </a:pPr>
            <a:r>
              <a:rPr lang="en-US" sz="2600" dirty="0" smtClean="0"/>
              <a:t>Work with your IT team. Include (or borrow) a data architect on  your team—not just traditional MEP engineers. Today the traditional  MEP should be renamed to MEP-D; D is for data.</a:t>
            </a:r>
          </a:p>
          <a:p>
            <a:pPr marL="342900" indent="-342900">
              <a:lnSpc>
                <a:spcPts val="1800"/>
              </a:lnSpc>
              <a:spcBef>
                <a:spcPts val="1800"/>
              </a:spcBef>
              <a:buFont typeface="Arial" panose="020B0604020202020204" pitchFamily="34" charset="0"/>
              <a:buChar char="•"/>
            </a:pPr>
            <a:r>
              <a:rPr lang="en-US" sz="2600" dirty="0" smtClean="0"/>
              <a:t>There</a:t>
            </a:r>
            <a:r>
              <a:rPr lang="en-US" sz="2600" dirty="0"/>
              <a:t> </a:t>
            </a:r>
            <a:r>
              <a:rPr lang="en-US" sz="2600" dirty="0" smtClean="0"/>
              <a:t>is no need to replace legacy BMS implementations. Legacy systems can be added to the DCIM/DCSO platform. It requires some work but it can be done.</a:t>
            </a:r>
          </a:p>
          <a:p>
            <a:pPr marL="342900" indent="-342900">
              <a:spcBef>
                <a:spcPts val="1800"/>
              </a:spcBef>
              <a:buFont typeface="Arial" panose="020B0604020202020204" pitchFamily="34" charset="0"/>
              <a:buChar char="•"/>
            </a:pPr>
            <a:endParaRPr lang="en-US" dirty="0" smtClean="0"/>
          </a:p>
        </p:txBody>
      </p:sp>
      <p:pic>
        <p:nvPicPr>
          <p:cNvPr id="7" name="Content Placeholder 6"/>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268273" y="1385515"/>
            <a:ext cx="2749550" cy="2984363"/>
          </a:xfrm>
        </p:spPr>
      </p:pic>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5728" y="4667701"/>
            <a:ext cx="2834640" cy="1771650"/>
          </a:xfrm>
          <a:prstGeom prst="rect">
            <a:avLst/>
          </a:prstGeom>
        </p:spPr>
      </p:pic>
      <p:sp>
        <p:nvSpPr>
          <p:cNvPr id="17" name="TextBox 16"/>
          <p:cNvSpPr txBox="1"/>
          <p:nvPr/>
        </p:nvSpPr>
        <p:spPr>
          <a:xfrm>
            <a:off x="225728" y="6434373"/>
            <a:ext cx="2834640" cy="307777"/>
          </a:xfrm>
          <a:prstGeom prst="rect">
            <a:avLst/>
          </a:prstGeom>
          <a:noFill/>
        </p:spPr>
        <p:txBody>
          <a:bodyPr wrap="square" rtlCol="0">
            <a:spAutoFit/>
          </a:bodyPr>
          <a:lstStyle/>
          <a:p>
            <a:pPr algn="ctr"/>
            <a:r>
              <a:rPr lang="en-US" sz="1400" i="1" dirty="0" smtClean="0">
                <a:solidFill>
                  <a:srgbClr val="7F7F7F"/>
                </a:solidFill>
                <a:latin typeface="Klavika Basic Light" panose="020B0604020202020204" charset="0"/>
                <a:cs typeface="Klavika Basic Medium"/>
              </a:rPr>
              <a:t>Yesterday</a:t>
            </a:r>
          </a:p>
        </p:txBody>
      </p:sp>
      <p:sp>
        <p:nvSpPr>
          <p:cNvPr id="18" name="TextBox 17"/>
          <p:cNvSpPr txBox="1"/>
          <p:nvPr/>
        </p:nvSpPr>
        <p:spPr>
          <a:xfrm>
            <a:off x="268273" y="4364901"/>
            <a:ext cx="2749550" cy="307777"/>
          </a:xfrm>
          <a:prstGeom prst="rect">
            <a:avLst/>
          </a:prstGeom>
          <a:noFill/>
        </p:spPr>
        <p:txBody>
          <a:bodyPr wrap="square" rtlCol="0">
            <a:spAutoFit/>
          </a:bodyPr>
          <a:lstStyle/>
          <a:p>
            <a:pPr algn="ctr"/>
            <a:r>
              <a:rPr lang="en-US" sz="1400" i="1" dirty="0" smtClean="0">
                <a:solidFill>
                  <a:srgbClr val="7F7F7F"/>
                </a:solidFill>
                <a:latin typeface="Klavika Basic Light" panose="020B0604020202020204" charset="0"/>
                <a:cs typeface="Klavika Basic Medium"/>
              </a:rPr>
              <a:t>Today</a:t>
            </a:r>
          </a:p>
        </p:txBody>
      </p:sp>
    </p:spTree>
    <p:extLst>
      <p:ext uri="{BB962C8B-B14F-4D97-AF65-F5344CB8AC3E}">
        <p14:creationId xmlns:p14="http://schemas.microsoft.com/office/powerpoint/2010/main" val="1032628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36.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5435383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7.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0642289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Appendix</a:t>
            </a:r>
            <a:endParaRPr lang="en-US" dirty="0"/>
          </a:p>
        </p:txBody>
      </p:sp>
      <p:sp>
        <p:nvSpPr>
          <p:cNvPr id="3" name="Text Placeholder 2"/>
          <p:cNvSpPr>
            <a:spLocks noGrp="1"/>
          </p:cNvSpPr>
          <p:nvPr>
            <p:ph type="body" idx="1"/>
          </p:nvPr>
        </p:nvSpPr>
        <p:spPr/>
        <p:txBody>
          <a:bodyPr/>
          <a:lstStyle/>
          <a:p>
            <a:r>
              <a:rPr lang="en-US" dirty="0" smtClean="0"/>
              <a:t> </a:t>
            </a:r>
            <a:endParaRPr lang="en-US" dirty="0"/>
          </a:p>
        </p:txBody>
      </p:sp>
    </p:spTree>
    <p:extLst>
      <p:ext uri="{BB962C8B-B14F-4D97-AF65-F5344CB8AC3E}">
        <p14:creationId xmlns:p14="http://schemas.microsoft.com/office/powerpoint/2010/main" val="6025260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indent="228600" eaLnBrk="1" hangingPunct="1"/>
            <a:r>
              <a:rPr lang="en-US" sz="2800" dirty="0" smtClean="0"/>
              <a:t>Telx Ecosystem for DCIM/DCSO</a:t>
            </a:r>
          </a:p>
        </p:txBody>
      </p:sp>
      <p:sp>
        <p:nvSpPr>
          <p:cNvPr id="18" name="Content Placeholder 17"/>
          <p:cNvSpPr>
            <a:spLocks noGrp="1"/>
          </p:cNvSpPr>
          <p:nvPr>
            <p:ph idx="1"/>
          </p:nvPr>
        </p:nvSpPr>
        <p:spPr>
          <a:xfrm>
            <a:off x="161925" y="1600200"/>
            <a:ext cx="3143250" cy="5121275"/>
          </a:xfrm>
        </p:spPr>
        <p:txBody>
          <a:bodyPr>
            <a:normAutofit fontScale="92500" lnSpcReduction="20000"/>
          </a:bodyPr>
          <a:lstStyle/>
          <a:p>
            <a:pPr lvl="0">
              <a:spcBef>
                <a:spcPts val="1800"/>
              </a:spcBef>
            </a:pPr>
            <a:r>
              <a:rPr lang="en-US" sz="1800" dirty="0" smtClean="0"/>
              <a:t>Your DCIM/DCSO platform must be vendor-agnostic</a:t>
            </a:r>
            <a:r>
              <a:rPr lang="en-US" sz="1800" dirty="0"/>
              <a:t>: </a:t>
            </a:r>
            <a:r>
              <a:rPr lang="en-US" sz="1800" dirty="0" smtClean="0"/>
              <a:t>a </a:t>
            </a:r>
            <a:r>
              <a:rPr lang="en-US" sz="1800" dirty="0"/>
              <a:t>truly open architecture</a:t>
            </a:r>
            <a:r>
              <a:rPr lang="en-US" sz="1800" dirty="0" smtClean="0"/>
              <a:t>.</a:t>
            </a:r>
          </a:p>
          <a:p>
            <a:pPr lvl="0">
              <a:spcBef>
                <a:spcPts val="1800"/>
              </a:spcBef>
            </a:pPr>
            <a:r>
              <a:rPr lang="en-US" sz="1800" dirty="0" smtClean="0"/>
              <a:t>Can your DCIM platform capture and normalize all of your communication protocols? For example: </a:t>
            </a:r>
          </a:p>
          <a:p>
            <a:pPr marL="285750" lvl="0" indent="-285750">
              <a:spcBef>
                <a:spcPts val="1000"/>
              </a:spcBef>
              <a:buFont typeface="Arial" panose="020B0604020202020204" pitchFamily="34" charset="0"/>
              <a:buChar char="•"/>
            </a:pPr>
            <a:r>
              <a:rPr lang="en-US" sz="1800" dirty="0" smtClean="0"/>
              <a:t>IT systems – SNMP, IPMI, ILOM</a:t>
            </a:r>
          </a:p>
          <a:p>
            <a:pPr marL="285750" lvl="0" indent="-285750">
              <a:spcBef>
                <a:spcPts val="1000"/>
              </a:spcBef>
              <a:buFont typeface="Arial" panose="020B0604020202020204" pitchFamily="34" charset="0"/>
              <a:buChar char="•"/>
            </a:pPr>
            <a:r>
              <a:rPr lang="en-US" sz="1800" dirty="0" smtClean="0"/>
              <a:t>MEP systems – Modbus, BACnet, Lonworks, etc.</a:t>
            </a:r>
          </a:p>
          <a:p>
            <a:pPr marL="285750" lvl="0" indent="-285750">
              <a:spcBef>
                <a:spcPts val="1000"/>
              </a:spcBef>
              <a:buFont typeface="Arial" panose="020B0604020202020204" pitchFamily="34" charset="0"/>
              <a:buChar char="•"/>
            </a:pPr>
            <a:r>
              <a:rPr lang="en-US" sz="1800" dirty="0" smtClean="0"/>
              <a:t>Analog systems</a:t>
            </a:r>
          </a:p>
          <a:p>
            <a:pPr marL="285750" lvl="0" indent="-285750">
              <a:spcBef>
                <a:spcPts val="1000"/>
              </a:spcBef>
              <a:buFont typeface="Arial" panose="020B0604020202020204" pitchFamily="34" charset="0"/>
              <a:buChar char="•"/>
            </a:pPr>
            <a:r>
              <a:rPr lang="en-US" sz="1800" dirty="0" smtClean="0"/>
              <a:t>Data conversions – kW to kWh, BTU or </a:t>
            </a:r>
            <a:r>
              <a:rPr lang="en-US" sz="1800" dirty="0" err="1" smtClean="0"/>
              <a:t>MWh</a:t>
            </a:r>
            <a:endParaRPr lang="en-US" sz="1800" dirty="0" smtClean="0"/>
          </a:p>
          <a:p>
            <a:pPr marL="285750" lvl="0" indent="-285750">
              <a:spcBef>
                <a:spcPts val="1000"/>
              </a:spcBef>
              <a:buFont typeface="Arial" panose="020B0604020202020204" pitchFamily="34" charset="0"/>
              <a:buChar char="•"/>
            </a:pPr>
            <a:r>
              <a:rPr lang="en-US" sz="1800" dirty="0" smtClean="0"/>
              <a:t>Increments - minutes to seconds.</a:t>
            </a:r>
          </a:p>
          <a:p>
            <a:pPr marL="285750" lvl="0" indent="-285750">
              <a:spcBef>
                <a:spcPts val="1000"/>
              </a:spcBef>
              <a:buFont typeface="Arial" panose="020B0604020202020204" pitchFamily="34" charset="0"/>
              <a:buChar char="•"/>
            </a:pPr>
            <a:r>
              <a:rPr lang="en-US" sz="1800" dirty="0" smtClean="0"/>
              <a:t>Third party data outside your network, e.g., cloud application</a:t>
            </a:r>
          </a:p>
          <a:p>
            <a:pPr marL="285750" lvl="0" indent="-285750">
              <a:spcBef>
                <a:spcPts val="600"/>
              </a:spcBef>
              <a:buFont typeface="Arial" panose="020B0604020202020204" pitchFamily="34" charset="0"/>
              <a:buChar char="•"/>
            </a:pPr>
            <a:endParaRPr lang="en-US" sz="1800" dirty="0" smtClean="0"/>
          </a:p>
          <a:p>
            <a:pPr lvl="0">
              <a:spcBef>
                <a:spcPts val="1800"/>
              </a:spcBef>
            </a:pPr>
            <a:endParaRPr lang="en-US" dirty="0"/>
          </a:p>
          <a:p>
            <a:endParaRPr lang="en-US" dirty="0"/>
          </a:p>
        </p:txBody>
      </p:sp>
      <p:sp>
        <p:nvSpPr>
          <p:cNvPr id="10243"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b="1" baseline="30000">
                <a:solidFill>
                  <a:schemeClr val="tx1"/>
                </a:solidFill>
                <a:latin typeface="Tahoma" pitchFamily="34" charset="0"/>
                <a:cs typeface="Arial" charset="0"/>
              </a:defRPr>
            </a:lvl1pPr>
            <a:lvl2pPr marL="742950" indent="-285750" eaLnBrk="0" hangingPunct="0">
              <a:defRPr sz="1400" b="1" baseline="30000">
                <a:solidFill>
                  <a:schemeClr val="tx1"/>
                </a:solidFill>
                <a:latin typeface="Tahoma" pitchFamily="34" charset="0"/>
                <a:cs typeface="Arial" charset="0"/>
              </a:defRPr>
            </a:lvl2pPr>
            <a:lvl3pPr marL="1143000" indent="-228600" eaLnBrk="0" hangingPunct="0">
              <a:defRPr sz="1400" b="1" baseline="30000">
                <a:solidFill>
                  <a:schemeClr val="tx1"/>
                </a:solidFill>
                <a:latin typeface="Tahoma" pitchFamily="34" charset="0"/>
                <a:cs typeface="Arial" charset="0"/>
              </a:defRPr>
            </a:lvl3pPr>
            <a:lvl4pPr marL="1600200" indent="-228600" eaLnBrk="0" hangingPunct="0">
              <a:defRPr sz="1400" b="1" baseline="30000">
                <a:solidFill>
                  <a:schemeClr val="tx1"/>
                </a:solidFill>
                <a:latin typeface="Tahoma" pitchFamily="34" charset="0"/>
                <a:cs typeface="Arial" charset="0"/>
              </a:defRPr>
            </a:lvl4pPr>
            <a:lvl5pPr marL="2057400" indent="-228600" eaLnBrk="0" hangingPunct="0">
              <a:defRPr sz="1400" b="1" baseline="30000">
                <a:solidFill>
                  <a:schemeClr val="tx1"/>
                </a:solidFill>
                <a:latin typeface="Tahoma" pitchFamily="34" charset="0"/>
                <a:cs typeface="Arial" charset="0"/>
              </a:defRPr>
            </a:lvl5pPr>
            <a:lvl6pPr marL="2514600" indent="-228600" eaLnBrk="0" fontAlgn="base" hangingPunct="0">
              <a:spcBef>
                <a:spcPct val="0"/>
              </a:spcBef>
              <a:spcAft>
                <a:spcPct val="0"/>
              </a:spcAft>
              <a:defRPr sz="1400" b="1" baseline="30000">
                <a:solidFill>
                  <a:schemeClr val="tx1"/>
                </a:solidFill>
                <a:latin typeface="Tahoma" pitchFamily="34" charset="0"/>
                <a:cs typeface="Arial" charset="0"/>
              </a:defRPr>
            </a:lvl6pPr>
            <a:lvl7pPr marL="2971800" indent="-228600" eaLnBrk="0" fontAlgn="base" hangingPunct="0">
              <a:spcBef>
                <a:spcPct val="0"/>
              </a:spcBef>
              <a:spcAft>
                <a:spcPct val="0"/>
              </a:spcAft>
              <a:defRPr sz="1400" b="1" baseline="30000">
                <a:solidFill>
                  <a:schemeClr val="tx1"/>
                </a:solidFill>
                <a:latin typeface="Tahoma" pitchFamily="34" charset="0"/>
                <a:cs typeface="Arial" charset="0"/>
              </a:defRPr>
            </a:lvl7pPr>
            <a:lvl8pPr marL="3429000" indent="-228600" eaLnBrk="0" fontAlgn="base" hangingPunct="0">
              <a:spcBef>
                <a:spcPct val="0"/>
              </a:spcBef>
              <a:spcAft>
                <a:spcPct val="0"/>
              </a:spcAft>
              <a:defRPr sz="1400" b="1" baseline="30000">
                <a:solidFill>
                  <a:schemeClr val="tx1"/>
                </a:solidFill>
                <a:latin typeface="Tahoma" pitchFamily="34" charset="0"/>
                <a:cs typeface="Arial" charset="0"/>
              </a:defRPr>
            </a:lvl8pPr>
            <a:lvl9pPr marL="3886200" indent="-228600" eaLnBrk="0" fontAlgn="base" hangingPunct="0">
              <a:spcBef>
                <a:spcPct val="0"/>
              </a:spcBef>
              <a:spcAft>
                <a:spcPct val="0"/>
              </a:spcAft>
              <a:defRPr sz="1400" b="1" baseline="30000">
                <a:solidFill>
                  <a:schemeClr val="tx1"/>
                </a:solidFill>
                <a:latin typeface="Tahoma" pitchFamily="34" charset="0"/>
                <a:cs typeface="Arial" charset="0"/>
              </a:defRPr>
            </a:lvl9pPr>
          </a:lstStyle>
          <a:p>
            <a:pPr eaLnBrk="1" hangingPunct="1"/>
            <a:fld id="{30260800-5789-4D01-8621-CA357DFCFA5A}" type="slidenum">
              <a:rPr lang="en-US" sz="1000" b="0" baseline="0" smtClean="0">
                <a:solidFill>
                  <a:schemeClr val="accent2"/>
                </a:solidFill>
                <a:cs typeface="Tahoma" pitchFamily="34" charset="0"/>
              </a:rPr>
              <a:pPr eaLnBrk="1" hangingPunct="1"/>
              <a:t>21</a:t>
            </a:fld>
            <a:endParaRPr lang="en-US" sz="1000" b="0" baseline="0" smtClean="0">
              <a:solidFill>
                <a:schemeClr val="accent2"/>
              </a:solidFill>
              <a:cs typeface="Tahoma" pitchFamily="34" charset="0"/>
            </a:endParaRPr>
          </a:p>
        </p:txBody>
      </p:sp>
      <p:grpSp>
        <p:nvGrpSpPr>
          <p:cNvPr id="20" name="Group 19"/>
          <p:cNvGrpSpPr/>
          <p:nvPr/>
        </p:nvGrpSpPr>
        <p:grpSpPr>
          <a:xfrm>
            <a:off x="3809580" y="1600200"/>
            <a:ext cx="4656814" cy="4656814"/>
            <a:chOff x="3809580" y="1600200"/>
            <a:chExt cx="4656814" cy="4656814"/>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09580" y="1600200"/>
              <a:ext cx="4656814" cy="4656814"/>
            </a:xfrm>
            <a:prstGeom prst="rect">
              <a:avLst/>
            </a:prstGeom>
            <a:ln w="12700">
              <a:solidFill>
                <a:schemeClr val="bg1"/>
              </a:solidFill>
            </a:ln>
          </p:spPr>
        </p:pic>
        <p:sp>
          <p:nvSpPr>
            <p:cNvPr id="3" name="Oval 2"/>
            <p:cNvSpPr/>
            <p:nvPr/>
          </p:nvSpPr>
          <p:spPr>
            <a:xfrm>
              <a:off x="4308656" y="2973048"/>
              <a:ext cx="685800" cy="685800"/>
            </a:xfrm>
            <a:prstGeom prst="ellipse">
              <a:avLst/>
            </a:prstGeom>
            <a:solidFill>
              <a:srgbClr val="4F80BE"/>
            </a:solidFill>
            <a:ln w="12700">
              <a:solidFill>
                <a:schemeClr val="bg1"/>
              </a:solidFill>
              <a:headEnd type="none"/>
              <a:tailEnd type="oval" w="sm" len="sm"/>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spc="-50" dirty="0" smtClean="0">
                  <a:latin typeface="Klavika Basic Regular"/>
                  <a:cs typeface="Klavika Basic Regular"/>
                </a:rPr>
                <a:t>SAP</a:t>
              </a:r>
            </a:p>
          </p:txBody>
        </p:sp>
        <p:sp>
          <p:nvSpPr>
            <p:cNvPr id="8" name="Oval 7"/>
            <p:cNvSpPr/>
            <p:nvPr/>
          </p:nvSpPr>
          <p:spPr>
            <a:xfrm>
              <a:off x="7140826" y="1839323"/>
              <a:ext cx="1097280" cy="1097280"/>
            </a:xfrm>
            <a:prstGeom prst="ellipse">
              <a:avLst/>
            </a:prstGeom>
            <a:solidFill>
              <a:srgbClr val="415796"/>
            </a:solidFill>
            <a:ln w="12700">
              <a:solidFill>
                <a:schemeClr val="bg1"/>
              </a:solidFill>
              <a:headEnd type="none"/>
              <a:tailEnd type="oval" w="sm" len="sm"/>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noAutofit/>
            </a:bodyPr>
            <a:lstStyle/>
            <a:p>
              <a:pPr algn="ctr">
                <a:lnSpc>
                  <a:spcPts val="1500"/>
                </a:lnSpc>
              </a:pPr>
              <a:r>
                <a:rPr lang="en-US" sz="1400" kern="100" spc="-100" dirty="0" smtClean="0">
                  <a:latin typeface="Klavika Basic Regular"/>
                  <a:cs typeface="Klavika Basic Regular"/>
                </a:rPr>
                <a:t>Data Center Automation</a:t>
              </a:r>
            </a:p>
          </p:txBody>
        </p:sp>
        <p:sp>
          <p:nvSpPr>
            <p:cNvPr id="11" name="Oval 10"/>
            <p:cNvSpPr/>
            <p:nvPr/>
          </p:nvSpPr>
          <p:spPr>
            <a:xfrm>
              <a:off x="7232266" y="5069881"/>
              <a:ext cx="914400" cy="914400"/>
            </a:xfrm>
            <a:prstGeom prst="ellipse">
              <a:avLst/>
            </a:prstGeom>
            <a:solidFill>
              <a:srgbClr val="4F80BE"/>
            </a:solidFill>
            <a:ln w="12700">
              <a:solidFill>
                <a:schemeClr val="bg1"/>
              </a:solidFill>
              <a:headEnd type="none"/>
              <a:tailEnd type="oval" w="sm" len="sm"/>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200" spc="-50" dirty="0" smtClean="0">
                  <a:latin typeface="Klavika Basic Regular"/>
                  <a:cs typeface="Klavika Basic Regular"/>
                </a:rPr>
                <a:t>Power Billing System</a:t>
              </a:r>
            </a:p>
          </p:txBody>
        </p:sp>
        <p:sp>
          <p:nvSpPr>
            <p:cNvPr id="12" name="Oval 11"/>
            <p:cNvSpPr/>
            <p:nvPr/>
          </p:nvSpPr>
          <p:spPr>
            <a:xfrm>
              <a:off x="6289475" y="5257800"/>
              <a:ext cx="731520" cy="731520"/>
            </a:xfrm>
            <a:prstGeom prst="ellipse">
              <a:avLst/>
            </a:prstGeom>
            <a:solidFill>
              <a:srgbClr val="4F80BE"/>
            </a:solidFill>
            <a:ln w="12700">
              <a:solidFill>
                <a:schemeClr val="bg1"/>
              </a:solidFill>
              <a:headEnd type="none"/>
              <a:tailEnd type="oval" w="sm" len="sm"/>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200" kern="0" spc="-50" dirty="0" smtClean="0">
                  <a:latin typeface="Klavika Basic Regular"/>
                  <a:cs typeface="Klavika Basic Regular"/>
                </a:rPr>
                <a:t>Aperture</a:t>
              </a:r>
            </a:p>
          </p:txBody>
        </p:sp>
        <p:sp>
          <p:nvSpPr>
            <p:cNvPr id="13" name="Oval 12"/>
            <p:cNvSpPr/>
            <p:nvPr/>
          </p:nvSpPr>
          <p:spPr>
            <a:xfrm>
              <a:off x="4159686" y="3715426"/>
              <a:ext cx="914400" cy="914400"/>
            </a:xfrm>
            <a:prstGeom prst="ellipse">
              <a:avLst/>
            </a:prstGeom>
            <a:solidFill>
              <a:srgbClr val="4F80BE"/>
            </a:solidFill>
            <a:ln w="12700">
              <a:solidFill>
                <a:schemeClr val="bg1"/>
              </a:solidFill>
              <a:headEnd type="none"/>
              <a:tailEnd type="oval" w="sm" len="sm"/>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200" spc="-50" dirty="0" smtClean="0">
                  <a:latin typeface="Klavika Basic Regular"/>
                  <a:cs typeface="Klavika Basic Regular"/>
                </a:rPr>
                <a:t>Salesforce</a:t>
              </a:r>
            </a:p>
          </p:txBody>
        </p:sp>
        <p:sp>
          <p:nvSpPr>
            <p:cNvPr id="14" name="Oval 13"/>
            <p:cNvSpPr/>
            <p:nvPr/>
          </p:nvSpPr>
          <p:spPr>
            <a:xfrm>
              <a:off x="3857743" y="1981085"/>
              <a:ext cx="960120" cy="960120"/>
            </a:xfrm>
            <a:prstGeom prst="ellipse">
              <a:avLst/>
            </a:prstGeom>
            <a:solidFill>
              <a:srgbClr val="4F80BE"/>
            </a:solidFill>
            <a:ln w="12700">
              <a:solidFill>
                <a:schemeClr val="bg1"/>
              </a:solidFill>
              <a:headEnd type="none"/>
              <a:tailEnd type="oval" w="sm" len="sm"/>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lnSpc>
                  <a:spcPts val="1500"/>
                </a:lnSpc>
              </a:pPr>
              <a:r>
                <a:rPr lang="en-US" sz="1400" spc="-50" dirty="0" smtClean="0">
                  <a:latin typeface="Klavika Basic Regular"/>
                  <a:cs typeface="Klavika Basic Regular"/>
                </a:rPr>
                <a:t>Telx customer web portal</a:t>
              </a:r>
            </a:p>
          </p:txBody>
        </p:sp>
        <p:sp>
          <p:nvSpPr>
            <p:cNvPr id="15" name="Oval 14"/>
            <p:cNvSpPr/>
            <p:nvPr/>
          </p:nvSpPr>
          <p:spPr>
            <a:xfrm>
              <a:off x="5277920" y="3165072"/>
              <a:ext cx="1554480" cy="1554480"/>
            </a:xfrm>
            <a:prstGeom prst="ellipse">
              <a:avLst/>
            </a:prstGeom>
            <a:solidFill>
              <a:srgbClr val="415796"/>
            </a:solidFill>
            <a:ln w="12700" cmpd="sng">
              <a:solidFill>
                <a:schemeClr val="bg1"/>
              </a:solidFill>
              <a:headEnd type="none"/>
              <a:tailEnd type="oval" w="sm" len="sm"/>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noAutofit/>
            </a:bodyPr>
            <a:lstStyle/>
            <a:p>
              <a:pPr algn="ctr">
                <a:lnSpc>
                  <a:spcPts val="1600"/>
                </a:lnSpc>
              </a:pPr>
              <a:r>
                <a:rPr lang="en-US" sz="1600" kern="100" dirty="0" smtClean="0">
                  <a:latin typeface="Klavika Basic Regular"/>
                  <a:cs typeface="Klavika Basic Regular"/>
                </a:rPr>
                <a:t>Telx DCIM/DCSO System</a:t>
              </a:r>
            </a:p>
          </p:txBody>
        </p:sp>
      </p:grpSp>
      <p:sp>
        <p:nvSpPr>
          <p:cNvPr id="23" name="TextBox 22"/>
          <p:cNvSpPr txBox="1"/>
          <p:nvPr/>
        </p:nvSpPr>
        <p:spPr>
          <a:xfrm>
            <a:off x="3809580" y="6257014"/>
            <a:ext cx="4656814" cy="369332"/>
          </a:xfrm>
          <a:prstGeom prst="rect">
            <a:avLst/>
          </a:prstGeom>
          <a:noFill/>
        </p:spPr>
        <p:txBody>
          <a:bodyPr wrap="square" rtlCol="0">
            <a:spAutoFit/>
          </a:bodyPr>
          <a:lstStyle/>
          <a:p>
            <a:pPr algn="ctr"/>
            <a:r>
              <a:rPr lang="en-US" i="1" dirty="0" smtClean="0">
                <a:solidFill>
                  <a:srgbClr val="7F7F7F"/>
                </a:solidFill>
                <a:latin typeface="Klavika Basic Light" panose="020B0604020202020204" charset="0"/>
                <a:cs typeface="Klavika Basic Medium"/>
              </a:rPr>
              <a:t>Telx Data Network</a:t>
            </a:r>
          </a:p>
        </p:txBody>
      </p:sp>
      <p:sp>
        <p:nvSpPr>
          <p:cNvPr id="17" name="Oval 16"/>
          <p:cNvSpPr/>
          <p:nvPr/>
        </p:nvSpPr>
        <p:spPr>
          <a:xfrm>
            <a:off x="7075714" y="3633448"/>
            <a:ext cx="914400" cy="914400"/>
          </a:xfrm>
          <a:prstGeom prst="ellipse">
            <a:avLst/>
          </a:prstGeom>
          <a:solidFill>
            <a:srgbClr val="4F80BE"/>
          </a:solidFill>
          <a:ln w="12700">
            <a:solidFill>
              <a:schemeClr val="bg1"/>
            </a:solidFill>
            <a:headEnd type="none"/>
            <a:tailEnd type="oval" w="sm" len="sm"/>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200" spc="-50" dirty="0" smtClean="0">
                <a:latin typeface="Klavika Basic Regular"/>
                <a:cs typeface="Klavika Basic Regular"/>
              </a:rPr>
              <a:t>Cloud Application</a:t>
            </a:r>
          </a:p>
        </p:txBody>
      </p:sp>
    </p:spTree>
    <p:extLst>
      <p:ext uri="{BB962C8B-B14F-4D97-AF65-F5344CB8AC3E}">
        <p14:creationId xmlns:p14="http://schemas.microsoft.com/office/powerpoint/2010/main" val="32363336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Implementation</a:t>
            </a:r>
            <a:br>
              <a:rPr lang="en-US" dirty="0" smtClean="0"/>
            </a:br>
            <a:r>
              <a:rPr lang="en-US" dirty="0" smtClean="0"/>
              <a:t>Integration Component</a:t>
            </a:r>
            <a:endParaRPr lang="en-US" dirty="0"/>
          </a:p>
        </p:txBody>
      </p:sp>
    </p:spTree>
    <p:extLst>
      <p:ext uri="{BB962C8B-B14F-4D97-AF65-F5344CB8AC3E}">
        <p14:creationId xmlns:p14="http://schemas.microsoft.com/office/powerpoint/2010/main" val="7993217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1180566" y="1401162"/>
            <a:ext cx="1444447" cy="5226816"/>
          </a:xfrm>
        </p:spPr>
      </p:pic>
      <p:sp>
        <p:nvSpPr>
          <p:cNvPr id="2" name="Title 1"/>
          <p:cNvSpPr>
            <a:spLocks noGrp="1"/>
          </p:cNvSpPr>
          <p:nvPr>
            <p:ph type="title"/>
          </p:nvPr>
        </p:nvSpPr>
        <p:spPr/>
        <p:txBody>
          <a:bodyPr/>
          <a:lstStyle/>
          <a:p>
            <a:r>
              <a:rPr lang="en-US" dirty="0" smtClean="0"/>
              <a:t>Results and Next Steps</a:t>
            </a:r>
            <a:endParaRPr lang="en-US" dirty="0"/>
          </a:p>
        </p:txBody>
      </p:sp>
      <p:sp>
        <p:nvSpPr>
          <p:cNvPr id="3" name="Content Placeholder 2"/>
          <p:cNvSpPr>
            <a:spLocks noGrp="1"/>
          </p:cNvSpPr>
          <p:nvPr>
            <p:ph sz="half" idx="2"/>
          </p:nvPr>
        </p:nvSpPr>
        <p:spPr/>
        <p:txBody>
          <a:bodyPr>
            <a:normAutofit fontScale="92500" lnSpcReduction="10000"/>
          </a:bodyPr>
          <a:lstStyle/>
          <a:p>
            <a:pPr>
              <a:spcBef>
                <a:spcPts val="1800"/>
              </a:spcBef>
            </a:pPr>
            <a:r>
              <a:rPr lang="en-US" dirty="0" smtClean="0"/>
              <a:t>We now </a:t>
            </a:r>
            <a:r>
              <a:rPr lang="en-US" smtClean="0"/>
              <a:t>are in a position </a:t>
            </a:r>
            <a:r>
              <a:rPr lang="en-US" dirty="0" smtClean="0"/>
              <a:t>to have: </a:t>
            </a:r>
          </a:p>
          <a:p>
            <a:pPr marL="342900" indent="-342900">
              <a:spcBef>
                <a:spcPts val="1800"/>
              </a:spcBef>
              <a:buFont typeface="Arial" panose="020B0604020202020204" pitchFamily="34" charset="0"/>
              <a:buChar char="•"/>
            </a:pPr>
            <a:r>
              <a:rPr lang="en-US" dirty="0"/>
              <a:t>R</a:t>
            </a:r>
            <a:r>
              <a:rPr lang="en-US" dirty="0" smtClean="0"/>
              <a:t>eal-time monitoring and decision support of our data center operations accessible to all of our </a:t>
            </a:r>
            <a:r>
              <a:rPr lang="en-US" dirty="0"/>
              <a:t>business units </a:t>
            </a:r>
            <a:r>
              <a:rPr lang="en-US" dirty="0" smtClean="0"/>
              <a:t>so that we can analyze </a:t>
            </a:r>
            <a:r>
              <a:rPr lang="en-US" dirty="0"/>
              <a:t>and make informed decisions </a:t>
            </a:r>
            <a:r>
              <a:rPr lang="en-US" dirty="0" smtClean="0"/>
              <a:t>faster, e.g., profit analysis.</a:t>
            </a:r>
            <a:endParaRPr lang="en-US" dirty="0"/>
          </a:p>
          <a:p>
            <a:pPr marL="342900" indent="-342900">
              <a:spcBef>
                <a:spcPts val="1800"/>
              </a:spcBef>
              <a:buFont typeface="Arial" panose="020B0604020202020204" pitchFamily="34" charset="0"/>
              <a:buChar char="•"/>
            </a:pPr>
            <a:r>
              <a:rPr lang="en-US" dirty="0" smtClean="0"/>
              <a:t>An open </a:t>
            </a:r>
            <a:r>
              <a:rPr lang="en-US" dirty="0"/>
              <a:t>and </a:t>
            </a:r>
            <a:r>
              <a:rPr lang="en-US" dirty="0" smtClean="0"/>
              <a:t>scalable DCIM/DCSO platform </a:t>
            </a:r>
            <a:r>
              <a:rPr lang="en-US" dirty="0"/>
              <a:t>to integrate systems </a:t>
            </a:r>
            <a:r>
              <a:rPr lang="en-US" dirty="0" smtClean="0"/>
              <a:t>faster, e.g., a business acquisition that may already have a BMS in place .</a:t>
            </a:r>
            <a:endParaRPr lang="en-US" dirty="0"/>
          </a:p>
          <a:p>
            <a:pPr marL="342900" indent="-342900">
              <a:spcBef>
                <a:spcPts val="1800"/>
              </a:spcBef>
              <a:buFont typeface="Arial" panose="020B0604020202020204" pitchFamily="34" charset="0"/>
              <a:buChar char="•"/>
            </a:pPr>
            <a:r>
              <a:rPr lang="en-US" dirty="0" smtClean="0"/>
              <a:t>Reduced vendor dependencies so we can deliver </a:t>
            </a:r>
            <a:r>
              <a:rPr lang="en-US" dirty="0"/>
              <a:t>data center expansions faster </a:t>
            </a:r>
            <a:r>
              <a:rPr lang="en-US" dirty="0" smtClean="0"/>
              <a:t>to </a:t>
            </a:r>
            <a:r>
              <a:rPr lang="en-US" dirty="0"/>
              <a:t>get work done </a:t>
            </a:r>
            <a:r>
              <a:rPr lang="en-US" dirty="0" smtClean="0"/>
              <a:t>simultaneously. </a:t>
            </a:r>
            <a:endParaRPr lang="en-US" dirty="0"/>
          </a:p>
          <a:p>
            <a:endParaRPr lang="en-US" dirty="0"/>
          </a:p>
          <a:p>
            <a:endParaRPr lang="en-US" dirty="0"/>
          </a:p>
        </p:txBody>
      </p:sp>
      <p:sp>
        <p:nvSpPr>
          <p:cNvPr id="13" name="Rectangle 12"/>
          <p:cNvSpPr/>
          <p:nvPr/>
        </p:nvSpPr>
        <p:spPr>
          <a:xfrm>
            <a:off x="2166429" y="1401162"/>
            <a:ext cx="458584" cy="52236"/>
          </a:xfrm>
          <a:prstGeom prst="rect">
            <a:avLst/>
          </a:prstGeom>
          <a:solidFill>
            <a:schemeClr val="bg1"/>
          </a:solidFill>
          <a:ln>
            <a:noFill/>
            <a:headEnd type="none"/>
            <a:tailEnd type="oval" w="sm" len="sm"/>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smtClean="0">
              <a:latin typeface="Klavika Basic Regular"/>
              <a:cs typeface="Klavika Basic Regular"/>
            </a:endParaRPr>
          </a:p>
        </p:txBody>
      </p:sp>
      <p:sp>
        <p:nvSpPr>
          <p:cNvPr id="14" name="Rectangle 13"/>
          <p:cNvSpPr/>
          <p:nvPr/>
        </p:nvSpPr>
        <p:spPr>
          <a:xfrm>
            <a:off x="675742" y="1401162"/>
            <a:ext cx="504824" cy="5226816"/>
          </a:xfrm>
          <a:prstGeom prst="rect">
            <a:avLst/>
          </a:prstGeom>
          <a:solidFill>
            <a:schemeClr val="bg1">
              <a:alpha val="85000"/>
            </a:schemeClr>
          </a:solidFill>
          <a:ln>
            <a:noFill/>
            <a:headEnd type="none"/>
            <a:tailEnd type="oval" w="sm" len="sm"/>
          </a:ln>
          <a:effectLst/>
        </p:spPr>
        <p:style>
          <a:lnRef idx="1">
            <a:schemeClr val="accent1"/>
          </a:lnRef>
          <a:fillRef idx="3">
            <a:schemeClr val="accent1"/>
          </a:fillRef>
          <a:effectRef idx="2">
            <a:schemeClr val="accent1"/>
          </a:effectRef>
          <a:fontRef idx="minor">
            <a:schemeClr val="lt1"/>
          </a:fontRef>
        </p:style>
        <p:txBody>
          <a:bodyPr vert="vert" rtlCol="0" anchor="ctr"/>
          <a:lstStyle/>
          <a:p>
            <a:pPr algn="ctr"/>
            <a:r>
              <a:rPr lang="en-US" sz="2400" kern="0" spc="120" dirty="0" smtClean="0">
                <a:solidFill>
                  <a:schemeClr val="tx1">
                    <a:lumMod val="75000"/>
                  </a:schemeClr>
                </a:solidFill>
                <a:latin typeface="Klavika Basic Regular"/>
                <a:cs typeface="Klavika Basic Regular"/>
              </a:rPr>
              <a:t>Next Steps:  Complete Visibility </a:t>
            </a:r>
          </a:p>
        </p:txBody>
      </p:sp>
    </p:spTree>
    <p:extLst>
      <p:ext uri="{BB962C8B-B14F-4D97-AF65-F5344CB8AC3E}">
        <p14:creationId xmlns:p14="http://schemas.microsoft.com/office/powerpoint/2010/main" val="98945142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2200" dirty="0"/>
              <a:t>Example </a:t>
            </a:r>
            <a:r>
              <a:rPr lang="en-US" sz="2200" dirty="0" smtClean="0"/>
              <a:t>2</a:t>
            </a:r>
            <a:r>
              <a:rPr lang="en-US" sz="2200" dirty="0"/>
              <a:t/>
            </a:r>
            <a:br>
              <a:rPr lang="en-US" sz="2200" dirty="0"/>
            </a:br>
            <a:r>
              <a:rPr lang="en-US" sz="2800" dirty="0" smtClean="0"/>
              <a:t>Dashboard</a:t>
            </a:r>
            <a:endParaRPr lang="en-US" dirty="0"/>
          </a:p>
        </p:txBody>
      </p:sp>
      <p:pic>
        <p:nvPicPr>
          <p:cNvPr id="6" name="Picture 5"/>
          <p:cNvPicPr/>
          <p:nvPr/>
        </p:nvPicPr>
        <p:blipFill>
          <a:blip r:embed="rId3" cstate="email">
            <a:extLst>
              <a:ext uri="{28A0092B-C50C-407E-A947-70E740481C1C}">
                <a14:useLocalDpi xmlns:a14="http://schemas.microsoft.com/office/drawing/2010/main"/>
              </a:ext>
            </a:extLst>
          </a:blip>
          <a:stretch>
            <a:fillRect/>
          </a:stretch>
        </p:blipFill>
        <p:spPr>
          <a:xfrm>
            <a:off x="966159" y="1496001"/>
            <a:ext cx="7226779" cy="4421720"/>
          </a:xfrm>
          <a:prstGeom prst="rect">
            <a:avLst/>
          </a:prstGeom>
        </p:spPr>
      </p:pic>
    </p:spTree>
    <p:extLst>
      <p:ext uri="{BB962C8B-B14F-4D97-AF65-F5344CB8AC3E}">
        <p14:creationId xmlns:p14="http://schemas.microsoft.com/office/powerpoint/2010/main" val="262262055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641" y="278311"/>
            <a:ext cx="6078323" cy="688514"/>
          </a:xfrm>
        </p:spPr>
        <p:txBody>
          <a:bodyPr>
            <a:normAutofit fontScale="90000"/>
          </a:bodyPr>
          <a:lstStyle/>
          <a:p>
            <a:pPr algn="l"/>
            <a:r>
              <a:rPr lang="en-US" sz="2400" dirty="0" smtClean="0">
                <a:solidFill>
                  <a:schemeClr val="bg1"/>
                </a:solidFill>
              </a:rPr>
              <a:t>Example 5</a:t>
            </a:r>
            <a:br>
              <a:rPr lang="en-US" sz="2400" dirty="0" smtClean="0">
                <a:solidFill>
                  <a:schemeClr val="bg1"/>
                </a:solidFill>
              </a:rPr>
            </a:br>
            <a:r>
              <a:rPr lang="en-US" sz="3100" dirty="0" smtClean="0">
                <a:solidFill>
                  <a:schemeClr val="bg1"/>
                </a:solidFill>
              </a:rPr>
              <a:t>Customer Power Utilization</a:t>
            </a:r>
            <a:endParaRPr lang="en-US" sz="3100" dirty="0">
              <a:solidFill>
                <a:schemeClr val="bg1"/>
              </a:solidFill>
            </a:endParaRPr>
          </a:p>
        </p:txBody>
      </p:sp>
      <p:sp>
        <p:nvSpPr>
          <p:cNvPr id="11" name="Content Placeholder 2"/>
          <p:cNvSpPr txBox="1">
            <a:spLocks/>
          </p:cNvSpPr>
          <p:nvPr/>
        </p:nvSpPr>
        <p:spPr>
          <a:xfrm>
            <a:off x="342900" y="4853940"/>
            <a:ext cx="2956561" cy="609600"/>
          </a:xfrm>
          <a:prstGeom prst="rect">
            <a:avLst/>
          </a:prstGeom>
        </p:spPr>
        <p:txBody>
          <a:bodyPr vert="horz" lIns="91440" tIns="45720" rIns="91440" bIns="45720" rtlCol="0">
            <a:normAutofit/>
          </a:bodyPr>
          <a:lstStyle>
            <a:lvl1pPr marL="0" indent="0" algn="l" defTabSz="457200" rtl="0" eaLnBrk="1" latinLnBrk="0" hangingPunct="1">
              <a:spcBef>
                <a:spcPct val="20000"/>
              </a:spcBef>
              <a:buFont typeface="Arial"/>
              <a:buNone/>
              <a:defRPr sz="2000" b="0" i="0" kern="1200">
                <a:solidFill>
                  <a:srgbClr val="999999"/>
                </a:solidFill>
                <a:latin typeface="Klavika Basic Regular"/>
                <a:ea typeface="+mn-ea"/>
                <a:cs typeface="Klavika Basic Regular"/>
              </a:defRPr>
            </a:lvl1pPr>
            <a:lvl2pPr marL="347472" indent="-164592" algn="l" defTabSz="457200" rtl="0" eaLnBrk="1" latinLnBrk="0" hangingPunct="1">
              <a:spcBef>
                <a:spcPct val="20000"/>
              </a:spcBef>
              <a:buFont typeface="Arial"/>
              <a:buChar char="•"/>
              <a:defRPr sz="1800" b="0" i="0" kern="1200">
                <a:solidFill>
                  <a:srgbClr val="999999"/>
                </a:solidFill>
                <a:latin typeface="Klavika Basic Regular"/>
                <a:ea typeface="+mn-ea"/>
                <a:cs typeface="Klavika Basic Regular"/>
              </a:defRPr>
            </a:lvl2pPr>
            <a:lvl3pPr marL="1143000" indent="-228600" algn="l" defTabSz="457200" rtl="0" eaLnBrk="1" latinLnBrk="0" hangingPunct="1">
              <a:spcBef>
                <a:spcPct val="20000"/>
              </a:spcBef>
              <a:buFont typeface="Lucida Grande"/>
              <a:buChar char="-"/>
              <a:defRPr sz="1600" b="0" i="0" kern="1200">
                <a:solidFill>
                  <a:srgbClr val="999999"/>
                </a:solidFill>
                <a:latin typeface="Klavika Basic Regular"/>
                <a:ea typeface="+mn-ea"/>
                <a:cs typeface="Klavika Basic Regular"/>
              </a:defRPr>
            </a:lvl3pPr>
            <a:lvl4pPr marL="1600200" indent="-228600" algn="l" defTabSz="457200" rtl="0" eaLnBrk="1" latinLnBrk="0" hangingPunct="1">
              <a:spcBef>
                <a:spcPct val="20000"/>
              </a:spcBef>
              <a:buFont typeface="Lucida Grande"/>
              <a:buChar char="»"/>
              <a:defRPr sz="1400" b="0" i="0" kern="1200">
                <a:solidFill>
                  <a:srgbClr val="999999"/>
                </a:solidFill>
                <a:latin typeface="Klavika Basic Regular"/>
                <a:ea typeface="+mn-ea"/>
                <a:cs typeface="Klavika Basic Regular"/>
              </a:defRPr>
            </a:lvl4pPr>
            <a:lvl5pPr marL="2057400" indent="-228600" algn="l" defTabSz="457200" rtl="0" eaLnBrk="1" latinLnBrk="0" hangingPunct="1">
              <a:spcBef>
                <a:spcPct val="20000"/>
              </a:spcBef>
              <a:buFont typeface="Lucida Grande"/>
              <a:buChar char="⥁"/>
              <a:defRPr sz="1400" b="0" i="0" kern="1200" baseline="0">
                <a:solidFill>
                  <a:srgbClr val="999999"/>
                </a:solidFill>
                <a:latin typeface="Klavika Regular"/>
                <a:ea typeface="+mn-ea"/>
                <a:cs typeface="Klavika Regular"/>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endParaRPr lang="en-US" dirty="0"/>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9641" y="1324598"/>
            <a:ext cx="8915035" cy="54009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599728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4.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a:solidFill>
            <a:schemeClr val="accent5">
              <a:lumMod val="75000"/>
              <a:alpha val="85000"/>
            </a:schemeClr>
          </a:solidFill>
        </p:spPr>
      </p:pic>
      <p:graphicFrame>
        <p:nvGraphicFramePr>
          <p:cNvPr id="4" name="Table 3"/>
          <p:cNvGraphicFramePr>
            <a:graphicFrameLocks noGrp="1"/>
          </p:cNvGraphicFramePr>
          <p:nvPr>
            <p:extLst>
              <p:ext uri="{D42A27DB-BD31-4B8C-83A1-F6EECF244321}">
                <p14:modId xmlns:p14="http://schemas.microsoft.com/office/powerpoint/2010/main" val="1797059302"/>
              </p:ext>
            </p:extLst>
          </p:nvPr>
        </p:nvGraphicFramePr>
        <p:xfrm>
          <a:off x="4847581" y="457200"/>
          <a:ext cx="3764381" cy="876808"/>
        </p:xfrm>
        <a:graphic>
          <a:graphicData uri="http://schemas.openxmlformats.org/drawingml/2006/table">
            <a:tbl>
              <a:tblPr>
                <a:tableStyleId>{2D5ABB26-0587-4C30-8999-92F81FD0307C}</a:tableStyleId>
              </a:tblPr>
              <a:tblGrid>
                <a:gridCol w="1927364"/>
                <a:gridCol w="1837017"/>
              </a:tblGrid>
              <a:tr h="370840">
                <a:tc>
                  <a:txBody>
                    <a:bodyPr/>
                    <a:lstStyle/>
                    <a:p>
                      <a:pPr algn="ctr"/>
                      <a:r>
                        <a:rPr lang="en-US" sz="3200" dirty="0" smtClean="0">
                          <a:ln>
                            <a:solidFill>
                              <a:schemeClr val="bg1"/>
                            </a:solidFill>
                          </a:ln>
                          <a:solidFill>
                            <a:schemeClr val="bg1"/>
                          </a:solidFill>
                        </a:rPr>
                        <a:t>1.3M</a:t>
                      </a:r>
                      <a:r>
                        <a:rPr lang="en-US" sz="3200" baseline="0" dirty="0" smtClean="0">
                          <a:ln>
                            <a:solidFill>
                              <a:schemeClr val="bg1"/>
                            </a:solidFill>
                          </a:ln>
                          <a:solidFill>
                            <a:schemeClr val="bg1"/>
                          </a:solidFill>
                        </a:rPr>
                        <a:t> sqft</a:t>
                      </a:r>
                      <a:endParaRPr lang="en-US" sz="3200" dirty="0">
                        <a:ln>
                          <a:solidFill>
                            <a:schemeClr val="bg1"/>
                          </a:solidFill>
                        </a:ln>
                        <a:solidFill>
                          <a:schemeClr val="bg1"/>
                        </a:solidFill>
                      </a:endParaRPr>
                    </a:p>
                  </a:txBody>
                  <a:tcPr marL="9144" marT="9144" marB="9144"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5796">
                        <a:alpha val="70000"/>
                      </a:srgbClr>
                    </a:solidFill>
                  </a:tcPr>
                </a:tc>
                <a:tc>
                  <a:txBody>
                    <a:bodyPr/>
                    <a:lstStyle/>
                    <a:p>
                      <a:pPr algn="ctr"/>
                      <a:r>
                        <a:rPr lang="en-US" sz="3200" dirty="0" smtClean="0">
                          <a:ln>
                            <a:solidFill>
                              <a:schemeClr val="bg1"/>
                            </a:solidFill>
                          </a:ln>
                          <a:solidFill>
                            <a:schemeClr val="bg1"/>
                          </a:solidFill>
                        </a:rPr>
                        <a:t>50+ MW</a:t>
                      </a:r>
                      <a:endParaRPr lang="en-US" sz="3200" dirty="0">
                        <a:ln>
                          <a:solidFill>
                            <a:schemeClr val="bg1"/>
                          </a:solidFill>
                        </a:ln>
                        <a:solidFill>
                          <a:schemeClr val="bg1"/>
                        </a:solidFill>
                      </a:endParaRPr>
                    </a:p>
                  </a:txBody>
                  <a:tcPr marL="9144" marT="9144" marB="9144"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solidFill>
                      <a:srgbClr val="415796">
                        <a:alpha val="70000"/>
                      </a:srgbClr>
                    </a:solidFill>
                  </a:tcPr>
                </a:tc>
              </a:tr>
              <a:tr h="370840">
                <a:tc>
                  <a:txBody>
                    <a:bodyPr/>
                    <a:lstStyle/>
                    <a:p>
                      <a:pPr algn="ctr"/>
                      <a:r>
                        <a:rPr lang="en-US" dirty="0" smtClean="0">
                          <a:ln>
                            <a:solidFill>
                              <a:schemeClr val="bg1"/>
                            </a:solidFill>
                          </a:ln>
                          <a:solidFill>
                            <a:schemeClr val="bg1"/>
                          </a:solidFill>
                        </a:rPr>
                        <a:t>White space</a:t>
                      </a:r>
                      <a:endParaRPr lang="en-US" dirty="0">
                        <a:ln>
                          <a:solidFill>
                            <a:schemeClr val="bg1"/>
                          </a:solidFill>
                        </a:ln>
                        <a:solidFill>
                          <a:schemeClr val="bg1"/>
                        </a:solidFill>
                      </a:endParaRPr>
                    </a:p>
                  </a:txBody>
                  <a:tcPr marL="9144" marT="9144" marB="9144">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15796">
                        <a:alpha val="70000"/>
                      </a:srgbClr>
                    </a:solidFill>
                  </a:tcPr>
                </a:tc>
                <a:tc>
                  <a:txBody>
                    <a:bodyPr/>
                    <a:lstStyle/>
                    <a:p>
                      <a:pPr algn="ctr"/>
                      <a:r>
                        <a:rPr lang="en-US" dirty="0" smtClean="0">
                          <a:ln>
                            <a:solidFill>
                              <a:schemeClr val="bg1"/>
                            </a:solidFill>
                          </a:ln>
                          <a:solidFill>
                            <a:schemeClr val="bg1"/>
                          </a:solidFill>
                        </a:rPr>
                        <a:t>Critical power</a:t>
                      </a:r>
                      <a:endParaRPr lang="en-US" dirty="0">
                        <a:ln>
                          <a:solidFill>
                            <a:schemeClr val="bg1"/>
                          </a:solidFill>
                        </a:ln>
                        <a:solidFill>
                          <a:schemeClr val="bg1"/>
                        </a:solidFill>
                      </a:endParaRPr>
                    </a:p>
                  </a:txBody>
                  <a:tcPr marL="9144" marT="9144" marB="9144">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15796">
                        <a:alpha val="70000"/>
                      </a:srgbClr>
                    </a:solidFill>
                  </a:tcPr>
                </a:tc>
              </a:tr>
            </a:tbl>
          </a:graphicData>
        </a:graphic>
      </p:graphicFrame>
    </p:spTree>
    <p:extLst>
      <p:ext uri="{BB962C8B-B14F-4D97-AF65-F5344CB8AC3E}">
        <p14:creationId xmlns:p14="http://schemas.microsoft.com/office/powerpoint/2010/main" val="17296171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4.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644909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3643796" y="1533443"/>
            <a:ext cx="5120640" cy="4536649"/>
          </a:xfrm>
          <a:prstGeom prst="rect">
            <a:avLst/>
          </a:prstGeom>
          <a:solidFill>
            <a:schemeClr val="accent5">
              <a:lumMod val="75000"/>
              <a:alpha val="54000"/>
            </a:schemeClr>
          </a:solidFill>
          <a:ln>
            <a:noFill/>
          </a:ln>
          <a:extLst/>
        </p:spPr>
      </p:pic>
      <p:sp>
        <p:nvSpPr>
          <p:cNvPr id="2" name="Title 1"/>
          <p:cNvSpPr>
            <a:spLocks noGrp="1"/>
          </p:cNvSpPr>
          <p:nvPr>
            <p:ph type="title"/>
          </p:nvPr>
        </p:nvSpPr>
        <p:spPr/>
        <p:txBody>
          <a:bodyPr/>
          <a:lstStyle/>
          <a:p>
            <a:r>
              <a:rPr lang="en-US" dirty="0" smtClean="0"/>
              <a:t>Our </a:t>
            </a:r>
            <a:r>
              <a:rPr lang="en-US" dirty="0"/>
              <a:t>Goals &amp; Challenges</a:t>
            </a:r>
          </a:p>
        </p:txBody>
      </p:sp>
      <p:sp>
        <p:nvSpPr>
          <p:cNvPr id="3" name="Content Placeholder 2"/>
          <p:cNvSpPr>
            <a:spLocks noGrp="1"/>
          </p:cNvSpPr>
          <p:nvPr>
            <p:ph idx="1"/>
          </p:nvPr>
        </p:nvSpPr>
        <p:spPr>
          <a:xfrm>
            <a:off x="190045" y="1438275"/>
            <a:ext cx="3181805" cy="5191374"/>
          </a:xfrm>
        </p:spPr>
        <p:txBody>
          <a:bodyPr>
            <a:normAutofit fontScale="85000" lnSpcReduction="10000"/>
          </a:bodyPr>
          <a:lstStyle/>
          <a:p>
            <a:pPr marL="0" lvl="1" indent="0">
              <a:lnSpc>
                <a:spcPct val="120000"/>
              </a:lnSpc>
              <a:spcBef>
                <a:spcPts val="600"/>
              </a:spcBef>
              <a:buNone/>
            </a:pPr>
            <a:r>
              <a:rPr lang="en-US" sz="2400" b="1" dirty="0"/>
              <a:t>Energy  Management </a:t>
            </a:r>
          </a:p>
          <a:p>
            <a:pPr marL="228600" indent="-228600">
              <a:lnSpc>
                <a:spcPct val="110000"/>
              </a:lnSpc>
              <a:spcBef>
                <a:spcPts val="1000"/>
              </a:spcBef>
              <a:buFont typeface="Arial"/>
              <a:buChar char="•"/>
            </a:pPr>
            <a:r>
              <a:rPr lang="en-US" sz="2100" dirty="0"/>
              <a:t>Cost </a:t>
            </a:r>
            <a:r>
              <a:rPr lang="en-US" sz="2100" dirty="0" smtClean="0"/>
              <a:t>forecasting </a:t>
            </a:r>
            <a:r>
              <a:rPr lang="en-US" sz="2100" dirty="0"/>
              <a:t>and containment</a:t>
            </a:r>
          </a:p>
          <a:p>
            <a:pPr marL="228600" indent="-228600">
              <a:lnSpc>
                <a:spcPct val="110000"/>
              </a:lnSpc>
              <a:spcBef>
                <a:spcPts val="1000"/>
              </a:spcBef>
              <a:buFont typeface="Arial"/>
              <a:buChar char="•"/>
            </a:pPr>
            <a:r>
              <a:rPr lang="en-US" sz="2100" dirty="0"/>
              <a:t>Capacity management</a:t>
            </a:r>
          </a:p>
          <a:p>
            <a:pPr>
              <a:lnSpc>
                <a:spcPct val="120000"/>
              </a:lnSpc>
              <a:spcBef>
                <a:spcPts val="600"/>
              </a:spcBef>
            </a:pPr>
            <a:r>
              <a:rPr lang="en-US" sz="2400" b="1" dirty="0" smtClean="0"/>
              <a:t>Business Analysis</a:t>
            </a:r>
          </a:p>
          <a:p>
            <a:pPr marL="228600" indent="-228600">
              <a:lnSpc>
                <a:spcPct val="110000"/>
              </a:lnSpc>
              <a:spcBef>
                <a:spcPts val="1000"/>
              </a:spcBef>
              <a:buFont typeface="Arial"/>
              <a:buChar char="•"/>
            </a:pPr>
            <a:r>
              <a:rPr lang="en-US" sz="1900" dirty="0"/>
              <a:t>V</a:t>
            </a:r>
            <a:r>
              <a:rPr lang="en-US" sz="1900" dirty="0" smtClean="0"/>
              <a:t>isibility to all 1200+  customers.</a:t>
            </a:r>
          </a:p>
          <a:p>
            <a:pPr marL="228600" indent="-228600">
              <a:lnSpc>
                <a:spcPct val="110000"/>
              </a:lnSpc>
              <a:spcBef>
                <a:spcPts val="1000"/>
              </a:spcBef>
              <a:buFont typeface="Arial"/>
              <a:buChar char="•"/>
            </a:pPr>
            <a:r>
              <a:rPr lang="en-US" sz="1900" dirty="0" smtClean="0"/>
              <a:t>Trending capability for space, power, cooling, connectivity and added services</a:t>
            </a:r>
          </a:p>
          <a:p>
            <a:pPr>
              <a:lnSpc>
                <a:spcPct val="120000"/>
              </a:lnSpc>
              <a:spcBef>
                <a:spcPts val="600"/>
              </a:spcBef>
            </a:pPr>
            <a:r>
              <a:rPr lang="en-US" sz="2400" b="1" dirty="0"/>
              <a:t>Context</a:t>
            </a:r>
          </a:p>
          <a:p>
            <a:pPr marL="228600" indent="-228600">
              <a:lnSpc>
                <a:spcPct val="110000"/>
              </a:lnSpc>
              <a:spcBef>
                <a:spcPts val="1000"/>
              </a:spcBef>
              <a:buFont typeface="Arial"/>
              <a:buChar char="•"/>
            </a:pPr>
            <a:r>
              <a:rPr lang="en-US" sz="1900" dirty="0"/>
              <a:t>Our data centers  are a blend of owned and leased infrastructure</a:t>
            </a:r>
          </a:p>
          <a:p>
            <a:pPr marL="228600" indent="-228600">
              <a:lnSpc>
                <a:spcPct val="110000"/>
              </a:lnSpc>
              <a:spcBef>
                <a:spcPts val="1000"/>
              </a:spcBef>
              <a:buFont typeface="Arial"/>
              <a:buChar char="•"/>
            </a:pPr>
            <a:r>
              <a:rPr lang="en-US" sz="1900" dirty="0" smtClean="0"/>
              <a:t>Infrastructure </a:t>
            </a:r>
            <a:r>
              <a:rPr lang="en-US" sz="1900" dirty="0"/>
              <a:t>across 20 sites and 60+ suites or </a:t>
            </a:r>
            <a:r>
              <a:rPr lang="en-US" sz="1900" dirty="0" smtClean="0"/>
              <a:t>floors</a:t>
            </a:r>
            <a:endParaRPr lang="en-US" sz="1900" dirty="0"/>
          </a:p>
        </p:txBody>
      </p:sp>
      <p:sp>
        <p:nvSpPr>
          <p:cNvPr id="10" name="TextBox 9"/>
          <p:cNvSpPr txBox="1"/>
          <p:nvPr/>
        </p:nvSpPr>
        <p:spPr>
          <a:xfrm>
            <a:off x="3941591" y="6126163"/>
            <a:ext cx="4525050" cy="369332"/>
          </a:xfrm>
          <a:prstGeom prst="rect">
            <a:avLst/>
          </a:prstGeom>
          <a:noFill/>
        </p:spPr>
        <p:txBody>
          <a:bodyPr wrap="square" rtlCol="0">
            <a:spAutoFit/>
          </a:bodyPr>
          <a:lstStyle/>
          <a:p>
            <a:pPr algn="ctr"/>
            <a:r>
              <a:rPr lang="en-US" i="1" dirty="0" smtClean="0">
                <a:solidFill>
                  <a:srgbClr val="7F7F7F"/>
                </a:solidFill>
                <a:latin typeface="Klavika Basic Light" panose="020B0604020202020204" charset="0"/>
                <a:cs typeface="Klavika Basic Medium"/>
              </a:rPr>
              <a:t>My  journey to find a “real DCIM” system</a:t>
            </a:r>
          </a:p>
        </p:txBody>
      </p:sp>
    </p:spTree>
    <p:extLst>
      <p:ext uri="{BB962C8B-B14F-4D97-AF65-F5344CB8AC3E}">
        <p14:creationId xmlns:p14="http://schemas.microsoft.com/office/powerpoint/2010/main" val="8038355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My Journey</a:t>
            </a:r>
            <a:endParaRPr lang="en-US" dirty="0"/>
          </a:p>
        </p:txBody>
      </p:sp>
      <p:sp>
        <p:nvSpPr>
          <p:cNvPr id="7" name="Right Arrow 6"/>
          <p:cNvSpPr/>
          <p:nvPr/>
        </p:nvSpPr>
        <p:spPr bwMode="auto">
          <a:xfrm>
            <a:off x="640397" y="3591082"/>
            <a:ext cx="8343901" cy="750023"/>
          </a:xfrm>
          <a:prstGeom prst="rightArrow">
            <a:avLst/>
          </a:prstGeom>
          <a:gradFill>
            <a:gsLst>
              <a:gs pos="50000">
                <a:srgbClr val="4F80BE"/>
              </a:gs>
              <a:gs pos="0">
                <a:srgbClr val="B9CDE6"/>
              </a:gs>
              <a:gs pos="100000">
                <a:srgbClr val="415796"/>
              </a:gs>
            </a:gsLst>
            <a:lin ang="2700000" scaled="0"/>
          </a:gra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182563" marR="0" lvl="0" indent="-182563" defTabSz="914400" eaLnBrk="1" fontAlgn="base" latinLnBrk="0" hangingPunct="1">
              <a:lnSpc>
                <a:spcPct val="100000"/>
              </a:lnSpc>
              <a:spcBef>
                <a:spcPct val="50000"/>
              </a:spcBef>
              <a:spcAft>
                <a:spcPct val="0"/>
              </a:spcAft>
              <a:buClr>
                <a:srgbClr val="002897"/>
              </a:buClr>
              <a:buSzPct val="70000"/>
              <a:buFont typeface="Wingdings" pitchFamily="2" charset="2"/>
              <a:buChar char="§"/>
              <a:tabLst/>
              <a:defRPr/>
            </a:pPr>
            <a:endParaRPr kumimoji="0" lang="en-US" sz="1800" b="0" i="0" u="none" strike="noStrike" kern="0" cap="none" spc="0" normalizeH="0" baseline="0" noProof="0" dirty="0" smtClean="0">
              <a:ln>
                <a:noFill/>
              </a:ln>
              <a:solidFill>
                <a:srgbClr val="000000"/>
              </a:solidFill>
              <a:effectLst/>
              <a:uLnTx/>
              <a:uFillTx/>
              <a:cs typeface="Arial" charset="0"/>
            </a:endParaRPr>
          </a:p>
        </p:txBody>
      </p:sp>
      <p:sp>
        <p:nvSpPr>
          <p:cNvPr id="9" name="TextBox 8"/>
          <p:cNvSpPr txBox="1"/>
          <p:nvPr/>
        </p:nvSpPr>
        <p:spPr>
          <a:xfrm>
            <a:off x="640397" y="3804511"/>
            <a:ext cx="8343901" cy="338554"/>
          </a:xfrm>
          <a:prstGeom prst="rect">
            <a:avLst/>
          </a:prstGeom>
          <a:noFill/>
        </p:spPr>
        <p:txBody>
          <a:bodyPr wrap="square" rtlCol="0">
            <a:spAutoFit/>
          </a:bodyPr>
          <a:lstStyle/>
          <a:p>
            <a:r>
              <a:rPr lang="en-US" sz="1600" dirty="0" smtClean="0">
                <a:solidFill>
                  <a:schemeClr val="bg1"/>
                </a:solidFill>
                <a:latin typeface="Klavika Basic Medium"/>
                <a:cs typeface="Klavika Basic Medium"/>
              </a:rPr>
              <a:t>  2008               2009               2010               2011               2012               2013               2014              2015</a:t>
            </a:r>
          </a:p>
        </p:txBody>
      </p:sp>
      <p:grpSp>
        <p:nvGrpSpPr>
          <p:cNvPr id="54" name="Group 53"/>
          <p:cNvGrpSpPr/>
          <p:nvPr/>
        </p:nvGrpSpPr>
        <p:grpSpPr>
          <a:xfrm>
            <a:off x="282847" y="2479222"/>
            <a:ext cx="1600200" cy="1238694"/>
            <a:chOff x="117144" y="2487470"/>
            <a:chExt cx="1600200" cy="1238694"/>
          </a:xfrm>
        </p:grpSpPr>
        <p:sp>
          <p:nvSpPr>
            <p:cNvPr id="17" name="Rectangle 16"/>
            <p:cNvSpPr/>
            <p:nvPr/>
          </p:nvSpPr>
          <p:spPr>
            <a:xfrm>
              <a:off x="117144" y="2487470"/>
              <a:ext cx="1600200" cy="718692"/>
            </a:xfrm>
            <a:prstGeom prst="rect">
              <a:avLst/>
            </a:prstGeom>
            <a:solidFill>
              <a:srgbClr val="415796">
                <a:alpha val="85000"/>
              </a:srgbClr>
            </a:solidFill>
            <a:ln>
              <a:noFill/>
              <a:headEnd type="none"/>
              <a:tailEnd type="oval" w="sm" len="sm"/>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45720" tIns="91440" rIns="45720" bIns="91440" rtlCol="0" anchor="ctr"/>
            <a:lstStyle/>
            <a:p>
              <a:pPr>
                <a:lnSpc>
                  <a:spcPts val="1600"/>
                </a:lnSpc>
              </a:pPr>
              <a:r>
                <a:rPr lang="en-US" sz="1500" dirty="0" smtClean="0">
                  <a:latin typeface="Klavika Basic Regular"/>
                  <a:cs typeface="Klavika Basic Regular"/>
                </a:rPr>
                <a:t>Cost forecasting and containment initiative</a:t>
              </a:r>
            </a:p>
          </p:txBody>
        </p:sp>
        <p:cxnSp>
          <p:nvCxnSpPr>
            <p:cNvPr id="19" name="Straight Connector 18"/>
            <p:cNvCxnSpPr/>
            <p:nvPr/>
          </p:nvCxnSpPr>
          <p:spPr>
            <a:xfrm>
              <a:off x="117144" y="3268964"/>
              <a:ext cx="1600200" cy="0"/>
            </a:xfrm>
            <a:prstGeom prst="line">
              <a:avLst/>
            </a:prstGeom>
            <a:ln w="9525">
              <a:solidFill>
                <a:schemeClr val="bg1">
                  <a:lumMod val="50000"/>
                </a:schemeClr>
              </a:solidFill>
            </a:ln>
            <a:effectLst>
              <a:outerShdw blurRad="25400" dist="12700" dir="5400000" algn="t"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917244" y="3268964"/>
              <a:ext cx="0" cy="457200"/>
            </a:xfrm>
            <a:prstGeom prst="line">
              <a:avLst/>
            </a:prstGeom>
            <a:ln w="9525" cap="flat">
              <a:solidFill>
                <a:schemeClr val="bg1">
                  <a:lumMod val="50000"/>
                </a:schemeClr>
              </a:solidFill>
              <a:headEnd type="none"/>
              <a:tailEnd type="oval" w="sm" len="sm"/>
            </a:ln>
            <a:effectLst>
              <a:outerShdw blurRad="38100" dist="25400" dir="5400000" algn="t"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grpSp>
      <p:grpSp>
        <p:nvGrpSpPr>
          <p:cNvPr id="55" name="Group 54"/>
          <p:cNvGrpSpPr/>
          <p:nvPr/>
        </p:nvGrpSpPr>
        <p:grpSpPr>
          <a:xfrm>
            <a:off x="1045946" y="4206240"/>
            <a:ext cx="2057400" cy="1299046"/>
            <a:chOff x="874676" y="4206240"/>
            <a:chExt cx="2057400" cy="1299046"/>
          </a:xfrm>
        </p:grpSpPr>
        <p:sp>
          <p:nvSpPr>
            <p:cNvPr id="37" name="Rectangle 36"/>
            <p:cNvSpPr/>
            <p:nvPr/>
          </p:nvSpPr>
          <p:spPr>
            <a:xfrm>
              <a:off x="874676" y="4718603"/>
              <a:ext cx="2057400" cy="786683"/>
            </a:xfrm>
            <a:prstGeom prst="rect">
              <a:avLst/>
            </a:prstGeom>
            <a:solidFill>
              <a:srgbClr val="415796">
                <a:alpha val="85000"/>
              </a:srgbClr>
            </a:solidFill>
            <a:ln>
              <a:noFill/>
              <a:headEnd type="none"/>
              <a:tailEnd type="oval" w="sm" len="sm"/>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45720" tIns="91440" rIns="45720" bIns="91440" rtlCol="0" anchor="ctr"/>
            <a:lstStyle/>
            <a:p>
              <a:pPr>
                <a:lnSpc>
                  <a:spcPts val="1600"/>
                </a:lnSpc>
              </a:pPr>
              <a:r>
                <a:rPr lang="en-US" sz="1500" dirty="0" smtClean="0">
                  <a:latin typeface="Klavika Basic Regular"/>
                  <a:cs typeface="Klavika Basic Regular"/>
                </a:rPr>
                <a:t>Green IT solutions gain market momentum as</a:t>
              </a:r>
              <a:endParaRPr lang="en-US" sz="1500" dirty="0">
                <a:latin typeface="Klavika Basic Regular"/>
                <a:cs typeface="Klavika Basic Regular"/>
              </a:endParaRPr>
            </a:p>
            <a:p>
              <a:pPr>
                <a:lnSpc>
                  <a:spcPts val="1600"/>
                </a:lnSpc>
              </a:pPr>
              <a:r>
                <a:rPr lang="en-US" sz="1500" dirty="0" smtClean="0">
                  <a:latin typeface="Klavika Basic Regular"/>
                  <a:cs typeface="Klavika Basic Regular"/>
                </a:rPr>
                <a:t>Telx formalizes  BCM</a:t>
              </a:r>
            </a:p>
          </p:txBody>
        </p:sp>
        <p:cxnSp>
          <p:nvCxnSpPr>
            <p:cNvPr id="38" name="Straight Connector 37"/>
            <p:cNvCxnSpPr/>
            <p:nvPr/>
          </p:nvCxnSpPr>
          <p:spPr>
            <a:xfrm flipH="1">
              <a:off x="874676" y="4663441"/>
              <a:ext cx="2057400" cy="0"/>
            </a:xfrm>
            <a:prstGeom prst="line">
              <a:avLst/>
            </a:prstGeom>
            <a:ln w="9525">
              <a:solidFill>
                <a:schemeClr val="bg1">
                  <a:lumMod val="50000"/>
                </a:schemeClr>
              </a:solidFill>
            </a:ln>
            <a:effectLst>
              <a:outerShdw blurRad="25400" dist="12700" dir="5400000" algn="t"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flipV="1">
              <a:off x="1903376" y="4206240"/>
              <a:ext cx="0" cy="457200"/>
            </a:xfrm>
            <a:prstGeom prst="line">
              <a:avLst/>
            </a:prstGeom>
            <a:ln w="9525" cap="flat">
              <a:solidFill>
                <a:schemeClr val="bg1">
                  <a:lumMod val="50000"/>
                </a:schemeClr>
              </a:solidFill>
              <a:headEnd type="none"/>
              <a:tailEnd type="oval" w="sm" len="sm"/>
            </a:ln>
            <a:effectLst>
              <a:outerShdw blurRad="38100" dist="25400" dir="5400000" algn="t"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grpSp>
      <p:grpSp>
        <p:nvGrpSpPr>
          <p:cNvPr id="52" name="Group 51"/>
          <p:cNvGrpSpPr/>
          <p:nvPr/>
        </p:nvGrpSpPr>
        <p:grpSpPr>
          <a:xfrm>
            <a:off x="4309851" y="1697823"/>
            <a:ext cx="1828800" cy="2020093"/>
            <a:chOff x="4144148" y="1723176"/>
            <a:chExt cx="1828800" cy="2020093"/>
          </a:xfrm>
        </p:grpSpPr>
        <p:sp>
          <p:nvSpPr>
            <p:cNvPr id="67" name="Rectangle 66"/>
            <p:cNvSpPr/>
            <p:nvPr/>
          </p:nvSpPr>
          <p:spPr>
            <a:xfrm>
              <a:off x="4144148" y="1723176"/>
              <a:ext cx="1828800" cy="1482986"/>
            </a:xfrm>
            <a:prstGeom prst="rect">
              <a:avLst/>
            </a:prstGeom>
            <a:solidFill>
              <a:srgbClr val="415796">
                <a:alpha val="85000"/>
              </a:srgbClr>
            </a:solidFill>
            <a:ln>
              <a:noFill/>
              <a:headEnd type="none"/>
              <a:tailEnd type="oval" w="sm" len="sm"/>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45720" tIns="91440" rIns="45720" bIns="91440" rtlCol="0" anchor="ctr"/>
            <a:lstStyle/>
            <a:p>
              <a:pPr marL="137160" indent="-137160">
                <a:lnSpc>
                  <a:spcPts val="1600"/>
                </a:lnSpc>
                <a:spcBef>
                  <a:spcPts val="600"/>
                </a:spcBef>
                <a:buFont typeface="Arial" panose="020B0604020202020204" pitchFamily="34" charset="0"/>
                <a:buChar char="•"/>
              </a:pPr>
              <a:r>
                <a:rPr lang="en-US" sz="1500" dirty="0" smtClean="0">
                  <a:latin typeface="Klavika Basic Regular"/>
                  <a:cs typeface="Klavika Basic Regular"/>
                </a:rPr>
                <a:t>Research and vetting of DCIM solutions</a:t>
              </a:r>
            </a:p>
            <a:p>
              <a:pPr marL="137160" indent="-137160">
                <a:lnSpc>
                  <a:spcPts val="1600"/>
                </a:lnSpc>
                <a:spcBef>
                  <a:spcPts val="600"/>
                </a:spcBef>
                <a:buFont typeface="Arial" panose="020B0604020202020204" pitchFamily="34" charset="0"/>
                <a:buChar char="•"/>
              </a:pPr>
              <a:r>
                <a:rPr lang="en-US" sz="1500" dirty="0" smtClean="0">
                  <a:latin typeface="Klavika Basic Regular"/>
                  <a:cs typeface="Klavika Basic Regular"/>
                </a:rPr>
                <a:t>Conclusion:  ‘Best in Class’ </a:t>
              </a:r>
              <a:r>
                <a:rPr lang="en-US" sz="1500" dirty="0">
                  <a:latin typeface="Klavika Basic Regular"/>
                  <a:cs typeface="Klavika Basic Regular"/>
                </a:rPr>
                <a:t>a</a:t>
              </a:r>
              <a:r>
                <a:rPr lang="en-US" sz="1500" dirty="0" smtClean="0">
                  <a:latin typeface="Klavika Basic Regular"/>
                  <a:cs typeface="Klavika Basic Regular"/>
                </a:rPr>
                <a:t>pplications will be selected</a:t>
              </a:r>
            </a:p>
          </p:txBody>
        </p:sp>
        <p:cxnSp>
          <p:nvCxnSpPr>
            <p:cNvPr id="68" name="Straight Connector 67"/>
            <p:cNvCxnSpPr/>
            <p:nvPr/>
          </p:nvCxnSpPr>
          <p:spPr>
            <a:xfrm>
              <a:off x="4144148" y="3284106"/>
              <a:ext cx="1828800" cy="2714"/>
            </a:xfrm>
            <a:prstGeom prst="line">
              <a:avLst/>
            </a:prstGeom>
            <a:ln w="9525">
              <a:solidFill>
                <a:schemeClr val="bg1">
                  <a:lumMod val="50000"/>
                </a:schemeClr>
              </a:solidFill>
            </a:ln>
            <a:effectLst>
              <a:outerShdw blurRad="25400" dist="12700" dir="5400000" algn="t"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69" name="Straight Connector 68"/>
            <p:cNvCxnSpPr/>
            <p:nvPr/>
          </p:nvCxnSpPr>
          <p:spPr>
            <a:xfrm>
              <a:off x="5058548" y="3286069"/>
              <a:ext cx="0" cy="457200"/>
            </a:xfrm>
            <a:prstGeom prst="line">
              <a:avLst/>
            </a:prstGeom>
            <a:ln w="9525" cap="flat">
              <a:solidFill>
                <a:schemeClr val="bg1">
                  <a:lumMod val="50000"/>
                </a:schemeClr>
              </a:solidFill>
              <a:headEnd type="none"/>
              <a:tailEnd type="oval" w="sm" len="sm"/>
            </a:ln>
            <a:effectLst>
              <a:outerShdw blurRad="38100" dist="25400" dir="5400000" algn="t"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grpSp>
      <p:grpSp>
        <p:nvGrpSpPr>
          <p:cNvPr id="53" name="Group 52"/>
          <p:cNvGrpSpPr/>
          <p:nvPr/>
        </p:nvGrpSpPr>
        <p:grpSpPr>
          <a:xfrm>
            <a:off x="2399917" y="2597034"/>
            <a:ext cx="1600200" cy="1120882"/>
            <a:chOff x="2234214" y="2612123"/>
            <a:chExt cx="1600200" cy="1120882"/>
          </a:xfrm>
        </p:grpSpPr>
        <p:cxnSp>
          <p:nvCxnSpPr>
            <p:cNvPr id="72" name="Straight Connector 71"/>
            <p:cNvCxnSpPr/>
            <p:nvPr/>
          </p:nvCxnSpPr>
          <p:spPr>
            <a:xfrm>
              <a:off x="2234214" y="3267072"/>
              <a:ext cx="1600200" cy="8397"/>
            </a:xfrm>
            <a:prstGeom prst="line">
              <a:avLst/>
            </a:prstGeom>
            <a:ln w="9525">
              <a:solidFill>
                <a:schemeClr val="bg1">
                  <a:lumMod val="50000"/>
                </a:schemeClr>
              </a:solidFill>
            </a:ln>
            <a:effectLst>
              <a:outerShdw blurRad="25400" dist="12700" dir="5400000" algn="t"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71" name="Rectangle 70"/>
            <p:cNvSpPr/>
            <p:nvPr/>
          </p:nvSpPr>
          <p:spPr>
            <a:xfrm>
              <a:off x="2234214" y="2612123"/>
              <a:ext cx="1600200" cy="594039"/>
            </a:xfrm>
            <a:prstGeom prst="rect">
              <a:avLst/>
            </a:prstGeom>
            <a:solidFill>
              <a:srgbClr val="415796">
                <a:alpha val="85000"/>
              </a:srgbClr>
            </a:solidFill>
            <a:ln>
              <a:noFill/>
              <a:headEnd type="none"/>
              <a:tailEnd type="oval" w="sm" len="sm"/>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45720" tIns="91440" rIns="45720" bIns="91440" rtlCol="0" anchor="ctr"/>
            <a:lstStyle/>
            <a:p>
              <a:pPr>
                <a:lnSpc>
                  <a:spcPts val="1600"/>
                </a:lnSpc>
              </a:pPr>
              <a:r>
                <a:rPr lang="en-US" sz="1500" dirty="0" smtClean="0">
                  <a:latin typeface="Klavika Basic Regular"/>
                  <a:cs typeface="Klavika Basic Regular"/>
                </a:rPr>
                <a:t>Fulfill  BMS across</a:t>
              </a:r>
              <a:r>
                <a:rPr lang="en-US" sz="1500" dirty="0">
                  <a:latin typeface="Klavika Basic Regular"/>
                  <a:cs typeface="Klavika Basic Regular"/>
                </a:rPr>
                <a:t> </a:t>
              </a:r>
              <a:r>
                <a:rPr lang="en-US" sz="1500" dirty="0" smtClean="0">
                  <a:latin typeface="Klavika Basic Regular"/>
                  <a:cs typeface="Klavika Basic Regular"/>
                </a:rPr>
                <a:t>Telx portfolio </a:t>
              </a:r>
            </a:p>
          </p:txBody>
        </p:sp>
        <p:cxnSp>
          <p:nvCxnSpPr>
            <p:cNvPr id="73" name="Straight Connector 72"/>
            <p:cNvCxnSpPr/>
            <p:nvPr/>
          </p:nvCxnSpPr>
          <p:spPr>
            <a:xfrm>
              <a:off x="3034314" y="3275805"/>
              <a:ext cx="0" cy="457200"/>
            </a:xfrm>
            <a:prstGeom prst="line">
              <a:avLst/>
            </a:prstGeom>
            <a:ln w="9525" cap="flat">
              <a:solidFill>
                <a:schemeClr val="bg1">
                  <a:lumMod val="50000"/>
                </a:schemeClr>
              </a:solidFill>
              <a:headEnd type="none"/>
              <a:tailEnd type="oval" w="sm" len="sm"/>
            </a:ln>
            <a:effectLst>
              <a:outerShdw blurRad="38100" dist="25400" dir="5400000" algn="t"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grpSp>
      <p:grpSp>
        <p:nvGrpSpPr>
          <p:cNvPr id="61" name="Group 60"/>
          <p:cNvGrpSpPr/>
          <p:nvPr/>
        </p:nvGrpSpPr>
        <p:grpSpPr>
          <a:xfrm>
            <a:off x="3401729" y="4206240"/>
            <a:ext cx="1600201" cy="1047596"/>
            <a:chOff x="3230459" y="4206240"/>
            <a:chExt cx="1600201" cy="1047596"/>
          </a:xfrm>
        </p:grpSpPr>
        <p:cxnSp>
          <p:nvCxnSpPr>
            <p:cNvPr id="95" name="Straight Connector 94"/>
            <p:cNvCxnSpPr/>
            <p:nvPr/>
          </p:nvCxnSpPr>
          <p:spPr>
            <a:xfrm rot="10800000">
              <a:off x="3230460" y="4663441"/>
              <a:ext cx="1600200" cy="0"/>
            </a:xfrm>
            <a:prstGeom prst="line">
              <a:avLst/>
            </a:prstGeom>
            <a:ln w="9525">
              <a:solidFill>
                <a:schemeClr val="bg1">
                  <a:lumMod val="50000"/>
                </a:schemeClr>
              </a:solidFill>
            </a:ln>
            <a:effectLst>
              <a:outerShdw blurRad="25400" dist="12700" dir="5400000" algn="t"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94" name="Rectangle 93"/>
            <p:cNvSpPr/>
            <p:nvPr/>
          </p:nvSpPr>
          <p:spPr>
            <a:xfrm>
              <a:off x="3230459" y="4718603"/>
              <a:ext cx="1600200" cy="535233"/>
            </a:xfrm>
            <a:prstGeom prst="rect">
              <a:avLst/>
            </a:prstGeom>
            <a:solidFill>
              <a:srgbClr val="415796">
                <a:alpha val="85000"/>
              </a:srgbClr>
            </a:solidFill>
            <a:ln>
              <a:noFill/>
              <a:headEnd type="none"/>
              <a:tailEnd type="oval" w="sm" len="sm"/>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45720" tIns="91440" rIns="45720" bIns="91440" rtlCol="0" anchor="ctr"/>
            <a:lstStyle/>
            <a:p>
              <a:pPr>
                <a:lnSpc>
                  <a:spcPts val="1600"/>
                </a:lnSpc>
              </a:pPr>
              <a:r>
                <a:rPr lang="en-US" sz="1500" dirty="0" smtClean="0">
                  <a:latin typeface="Klavika Basic Regular"/>
                  <a:cs typeface="Klavika Basic Regular"/>
                </a:rPr>
                <a:t>DCIM emerges as a formal solution</a:t>
              </a:r>
            </a:p>
          </p:txBody>
        </p:sp>
        <p:cxnSp>
          <p:nvCxnSpPr>
            <p:cNvPr id="96" name="Straight Connector 95"/>
            <p:cNvCxnSpPr/>
            <p:nvPr/>
          </p:nvCxnSpPr>
          <p:spPr>
            <a:xfrm rot="10800000">
              <a:off x="4030560" y="4206240"/>
              <a:ext cx="0" cy="457200"/>
            </a:xfrm>
            <a:prstGeom prst="line">
              <a:avLst/>
            </a:prstGeom>
            <a:ln w="9525" cap="flat">
              <a:solidFill>
                <a:schemeClr val="bg1">
                  <a:lumMod val="50000"/>
                </a:schemeClr>
              </a:solidFill>
              <a:headEnd type="none"/>
              <a:tailEnd type="oval" w="sm" len="sm"/>
            </a:ln>
            <a:effectLst>
              <a:outerShdw blurRad="38100" dist="25400" dir="5400000" algn="t"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grpSp>
      <p:grpSp>
        <p:nvGrpSpPr>
          <p:cNvPr id="58" name="Group 57"/>
          <p:cNvGrpSpPr/>
          <p:nvPr/>
        </p:nvGrpSpPr>
        <p:grpSpPr>
          <a:xfrm>
            <a:off x="5278222" y="4206240"/>
            <a:ext cx="2057400" cy="1947723"/>
            <a:chOff x="5106952" y="4206240"/>
            <a:chExt cx="2057400" cy="1947723"/>
          </a:xfrm>
        </p:grpSpPr>
        <p:sp>
          <p:nvSpPr>
            <p:cNvPr id="90" name="Rectangle 89"/>
            <p:cNvSpPr/>
            <p:nvPr/>
          </p:nvSpPr>
          <p:spPr>
            <a:xfrm>
              <a:off x="5106952" y="4727782"/>
              <a:ext cx="2057400" cy="1426181"/>
            </a:xfrm>
            <a:prstGeom prst="rect">
              <a:avLst/>
            </a:prstGeom>
            <a:solidFill>
              <a:srgbClr val="415796">
                <a:alpha val="85000"/>
              </a:srgbClr>
            </a:solidFill>
            <a:ln>
              <a:noFill/>
              <a:headEnd type="none"/>
              <a:tailEnd type="oval" w="sm" len="sm"/>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45720" tIns="91440" rIns="45720" bIns="91440" rtlCol="0" anchor="ctr"/>
            <a:lstStyle/>
            <a:p>
              <a:pPr marL="137160" indent="-137160">
                <a:lnSpc>
                  <a:spcPts val="1600"/>
                </a:lnSpc>
                <a:spcAft>
                  <a:spcPts val="600"/>
                </a:spcAft>
                <a:buFont typeface="Arial" panose="020B0604020202020204" pitchFamily="34" charset="0"/>
                <a:buChar char="•"/>
              </a:pPr>
              <a:r>
                <a:rPr lang="en-US" sz="1500" dirty="0" smtClean="0">
                  <a:latin typeface="Klavika Basic Regular"/>
                  <a:cs typeface="Klavika Basic Regular"/>
                </a:rPr>
                <a:t>Challenges for “right” BMS continues</a:t>
              </a:r>
              <a:endParaRPr lang="en-US" sz="800" dirty="0" smtClean="0">
                <a:latin typeface="Klavika Basic Regular"/>
                <a:cs typeface="Klavika Basic Regular"/>
              </a:endParaRPr>
            </a:p>
            <a:p>
              <a:pPr marL="137160" indent="-137160">
                <a:lnSpc>
                  <a:spcPts val="1600"/>
                </a:lnSpc>
                <a:spcAft>
                  <a:spcPts val="600"/>
                </a:spcAft>
                <a:buFont typeface="Arial" panose="020B0604020202020204" pitchFamily="34" charset="0"/>
                <a:buChar char="•"/>
              </a:pPr>
              <a:r>
                <a:rPr lang="en-US" sz="1500" dirty="0" smtClean="0">
                  <a:latin typeface="Klavika Basic Regular"/>
                  <a:cs typeface="Klavika Basic Regular"/>
                </a:rPr>
                <a:t>Industrial controls exposure</a:t>
              </a:r>
              <a:endParaRPr lang="en-US" sz="800" dirty="0" smtClean="0">
                <a:latin typeface="Klavika Basic Regular"/>
                <a:cs typeface="Klavika Basic Regular"/>
              </a:endParaRPr>
            </a:p>
            <a:p>
              <a:pPr marL="137160" indent="-137160">
                <a:lnSpc>
                  <a:spcPts val="1600"/>
                </a:lnSpc>
                <a:spcAft>
                  <a:spcPts val="600"/>
                </a:spcAft>
                <a:buFont typeface="Arial" panose="020B0604020202020204" pitchFamily="34" charset="0"/>
                <a:buChar char="•"/>
              </a:pPr>
              <a:r>
                <a:rPr lang="en-US" sz="1500" dirty="0" smtClean="0">
                  <a:latin typeface="Klavika Basic Regular"/>
                  <a:cs typeface="Klavika Basic Regular"/>
                </a:rPr>
                <a:t>Architecting for business analysis</a:t>
              </a:r>
            </a:p>
          </p:txBody>
        </p:sp>
        <p:cxnSp>
          <p:nvCxnSpPr>
            <p:cNvPr id="91" name="Straight Connector 90"/>
            <p:cNvCxnSpPr/>
            <p:nvPr/>
          </p:nvCxnSpPr>
          <p:spPr>
            <a:xfrm flipH="1" flipV="1">
              <a:off x="5106952" y="4674094"/>
              <a:ext cx="2057400" cy="2541"/>
            </a:xfrm>
            <a:prstGeom prst="line">
              <a:avLst/>
            </a:prstGeom>
            <a:ln w="9525">
              <a:solidFill>
                <a:schemeClr val="bg1">
                  <a:lumMod val="50000"/>
                </a:schemeClr>
              </a:solidFill>
            </a:ln>
            <a:effectLst>
              <a:outerShdw blurRad="25400" dist="12700" dir="5400000" algn="t"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92" name="Straight Connector 91"/>
            <p:cNvCxnSpPr/>
            <p:nvPr/>
          </p:nvCxnSpPr>
          <p:spPr>
            <a:xfrm flipV="1">
              <a:off x="6135652" y="4206240"/>
              <a:ext cx="0" cy="457200"/>
            </a:xfrm>
            <a:prstGeom prst="line">
              <a:avLst/>
            </a:prstGeom>
            <a:ln w="9525" cap="flat">
              <a:solidFill>
                <a:schemeClr val="bg1">
                  <a:lumMod val="50000"/>
                </a:schemeClr>
              </a:solidFill>
              <a:headEnd type="none"/>
              <a:tailEnd type="oval" w="sm" len="sm"/>
            </a:ln>
            <a:effectLst>
              <a:outerShdw blurRad="38100" dist="25400" dir="5400000" algn="t"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grpSp>
      <p:grpSp>
        <p:nvGrpSpPr>
          <p:cNvPr id="51" name="Group 50"/>
          <p:cNvGrpSpPr/>
          <p:nvPr/>
        </p:nvGrpSpPr>
        <p:grpSpPr>
          <a:xfrm>
            <a:off x="6421222" y="2465540"/>
            <a:ext cx="1828800" cy="1252376"/>
            <a:chOff x="6255519" y="2487470"/>
            <a:chExt cx="1828800" cy="1252376"/>
          </a:xfrm>
        </p:grpSpPr>
        <p:cxnSp>
          <p:nvCxnSpPr>
            <p:cNvPr id="84" name="Straight Connector 83"/>
            <p:cNvCxnSpPr/>
            <p:nvPr/>
          </p:nvCxnSpPr>
          <p:spPr>
            <a:xfrm>
              <a:off x="6255519" y="3275805"/>
              <a:ext cx="1828800" cy="0"/>
            </a:xfrm>
            <a:prstGeom prst="line">
              <a:avLst/>
            </a:prstGeom>
            <a:ln w="9525">
              <a:solidFill>
                <a:schemeClr val="bg1">
                  <a:lumMod val="50000"/>
                </a:schemeClr>
              </a:solidFill>
            </a:ln>
            <a:effectLst>
              <a:outerShdw blurRad="25400" dist="12700" dir="5400000" algn="t"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85" name="Rectangle 84"/>
            <p:cNvSpPr/>
            <p:nvPr/>
          </p:nvSpPr>
          <p:spPr>
            <a:xfrm>
              <a:off x="6255519" y="2487470"/>
              <a:ext cx="1828800" cy="718692"/>
            </a:xfrm>
            <a:prstGeom prst="rect">
              <a:avLst/>
            </a:prstGeom>
            <a:solidFill>
              <a:srgbClr val="415796">
                <a:alpha val="85000"/>
              </a:srgbClr>
            </a:solidFill>
            <a:ln>
              <a:noFill/>
              <a:headEnd type="none"/>
              <a:tailEnd type="oval" w="sm" len="sm"/>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45720" tIns="91440" rIns="45720" bIns="91440" rtlCol="0" anchor="ctr"/>
            <a:lstStyle/>
            <a:p>
              <a:pPr>
                <a:lnSpc>
                  <a:spcPts val="1600"/>
                </a:lnSpc>
              </a:pPr>
              <a:r>
                <a:rPr lang="en-US" sz="1500" dirty="0" smtClean="0">
                  <a:latin typeface="Klavika Basic Regular"/>
                  <a:cs typeface="Klavika Basic Regular"/>
                </a:rPr>
                <a:t>Implemented several  industrial-grade DCIM/DCSO</a:t>
              </a:r>
            </a:p>
          </p:txBody>
        </p:sp>
        <p:cxnSp>
          <p:nvCxnSpPr>
            <p:cNvPr id="86" name="Straight Connector 85"/>
            <p:cNvCxnSpPr/>
            <p:nvPr/>
          </p:nvCxnSpPr>
          <p:spPr>
            <a:xfrm>
              <a:off x="7169919" y="3282646"/>
              <a:ext cx="0" cy="457200"/>
            </a:xfrm>
            <a:prstGeom prst="line">
              <a:avLst/>
            </a:prstGeom>
            <a:ln w="9525" cap="flat">
              <a:solidFill>
                <a:schemeClr val="bg1">
                  <a:lumMod val="50000"/>
                </a:schemeClr>
              </a:solidFill>
              <a:headEnd type="none"/>
              <a:tailEnd type="oval" w="sm" len="sm"/>
            </a:ln>
            <a:effectLst>
              <a:outerShdw blurRad="38100" dist="25400" dir="5400000" algn="t"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121789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54"/>
                                        </p:tgtEl>
                                        <p:attrNameLst>
                                          <p:attrName>style.visibility</p:attrName>
                                        </p:attrNameLst>
                                      </p:cBhvr>
                                      <p:to>
                                        <p:strVal val="visible"/>
                                      </p:to>
                                    </p:set>
                                    <p:anim calcmode="lin" valueType="num">
                                      <p:cBhvr additive="base">
                                        <p:cTn id="7" dur="500" fill="hold"/>
                                        <p:tgtEl>
                                          <p:spTgt spid="54"/>
                                        </p:tgtEl>
                                        <p:attrNameLst>
                                          <p:attrName>ppt_x</p:attrName>
                                        </p:attrNameLst>
                                      </p:cBhvr>
                                      <p:tavLst>
                                        <p:tav tm="0">
                                          <p:val>
                                            <p:strVal val="#ppt_x"/>
                                          </p:val>
                                        </p:tav>
                                        <p:tav tm="100000">
                                          <p:val>
                                            <p:strVal val="#ppt_x"/>
                                          </p:val>
                                        </p:tav>
                                      </p:tavLst>
                                    </p:anim>
                                    <p:anim calcmode="lin" valueType="num">
                                      <p:cBhvr additive="base">
                                        <p:cTn id="8" dur="500" fill="hold"/>
                                        <p:tgtEl>
                                          <p:spTgt spid="5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5"/>
                                        </p:tgtEl>
                                        <p:attrNameLst>
                                          <p:attrName>style.visibility</p:attrName>
                                        </p:attrNameLst>
                                      </p:cBhvr>
                                      <p:to>
                                        <p:strVal val="visible"/>
                                      </p:to>
                                    </p:set>
                                    <p:anim calcmode="lin" valueType="num">
                                      <p:cBhvr additive="base">
                                        <p:cTn id="13" dur="500" fill="hold"/>
                                        <p:tgtEl>
                                          <p:spTgt spid="55"/>
                                        </p:tgtEl>
                                        <p:attrNameLst>
                                          <p:attrName>ppt_x</p:attrName>
                                        </p:attrNameLst>
                                      </p:cBhvr>
                                      <p:tavLst>
                                        <p:tav tm="0">
                                          <p:val>
                                            <p:strVal val="#ppt_x"/>
                                          </p:val>
                                        </p:tav>
                                        <p:tav tm="100000">
                                          <p:val>
                                            <p:strVal val="#ppt_x"/>
                                          </p:val>
                                        </p:tav>
                                      </p:tavLst>
                                    </p:anim>
                                    <p:anim calcmode="lin" valueType="num">
                                      <p:cBhvr additive="base">
                                        <p:cTn id="14" dur="500" fill="hold"/>
                                        <p:tgtEl>
                                          <p:spTgt spid="5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nodeType="clickEffect">
                                  <p:stCondLst>
                                    <p:cond delay="0"/>
                                  </p:stCondLst>
                                  <p:childTnLst>
                                    <p:set>
                                      <p:cBhvr>
                                        <p:cTn id="18" dur="1" fill="hold">
                                          <p:stCondLst>
                                            <p:cond delay="0"/>
                                          </p:stCondLst>
                                        </p:cTn>
                                        <p:tgtEl>
                                          <p:spTgt spid="53"/>
                                        </p:tgtEl>
                                        <p:attrNameLst>
                                          <p:attrName>style.visibility</p:attrName>
                                        </p:attrNameLst>
                                      </p:cBhvr>
                                      <p:to>
                                        <p:strVal val="visible"/>
                                      </p:to>
                                    </p:set>
                                    <p:anim calcmode="lin" valueType="num">
                                      <p:cBhvr additive="base">
                                        <p:cTn id="19" dur="500" fill="hold"/>
                                        <p:tgtEl>
                                          <p:spTgt spid="53"/>
                                        </p:tgtEl>
                                        <p:attrNameLst>
                                          <p:attrName>ppt_x</p:attrName>
                                        </p:attrNameLst>
                                      </p:cBhvr>
                                      <p:tavLst>
                                        <p:tav tm="0">
                                          <p:val>
                                            <p:strVal val="#ppt_x"/>
                                          </p:val>
                                        </p:tav>
                                        <p:tav tm="100000">
                                          <p:val>
                                            <p:strVal val="#ppt_x"/>
                                          </p:val>
                                        </p:tav>
                                      </p:tavLst>
                                    </p:anim>
                                    <p:anim calcmode="lin" valueType="num">
                                      <p:cBhvr additive="base">
                                        <p:cTn id="20" dur="500" fill="hold"/>
                                        <p:tgtEl>
                                          <p:spTgt spid="53"/>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1"/>
                                        </p:tgtEl>
                                        <p:attrNameLst>
                                          <p:attrName>style.visibility</p:attrName>
                                        </p:attrNameLst>
                                      </p:cBhvr>
                                      <p:to>
                                        <p:strVal val="visible"/>
                                      </p:to>
                                    </p:set>
                                    <p:anim calcmode="lin" valueType="num">
                                      <p:cBhvr additive="base">
                                        <p:cTn id="25" dur="500" fill="hold"/>
                                        <p:tgtEl>
                                          <p:spTgt spid="61"/>
                                        </p:tgtEl>
                                        <p:attrNameLst>
                                          <p:attrName>ppt_x</p:attrName>
                                        </p:attrNameLst>
                                      </p:cBhvr>
                                      <p:tavLst>
                                        <p:tav tm="0">
                                          <p:val>
                                            <p:strVal val="#ppt_x"/>
                                          </p:val>
                                        </p:tav>
                                        <p:tav tm="100000">
                                          <p:val>
                                            <p:strVal val="#ppt_x"/>
                                          </p:val>
                                        </p:tav>
                                      </p:tavLst>
                                    </p:anim>
                                    <p:anim calcmode="lin" valueType="num">
                                      <p:cBhvr additive="base">
                                        <p:cTn id="26" dur="500" fill="hold"/>
                                        <p:tgtEl>
                                          <p:spTgt spid="6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nodeType="click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500" fill="hold"/>
                                        <p:tgtEl>
                                          <p:spTgt spid="52"/>
                                        </p:tgtEl>
                                        <p:attrNameLst>
                                          <p:attrName>ppt_x</p:attrName>
                                        </p:attrNameLst>
                                      </p:cBhvr>
                                      <p:tavLst>
                                        <p:tav tm="0">
                                          <p:val>
                                            <p:strVal val="#ppt_x"/>
                                          </p:val>
                                        </p:tav>
                                        <p:tav tm="100000">
                                          <p:val>
                                            <p:strVal val="#ppt_x"/>
                                          </p:val>
                                        </p:tav>
                                      </p:tavLst>
                                    </p:anim>
                                    <p:anim calcmode="lin" valueType="num">
                                      <p:cBhvr additive="base">
                                        <p:cTn id="32" dur="500" fill="hold"/>
                                        <p:tgtEl>
                                          <p:spTgt spid="52"/>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ppt_x"/>
                                          </p:val>
                                        </p:tav>
                                        <p:tav tm="100000">
                                          <p:val>
                                            <p:strVal val="#ppt_x"/>
                                          </p:val>
                                        </p:tav>
                                      </p:tavLst>
                                    </p:anim>
                                    <p:anim calcmode="lin" valueType="num">
                                      <p:cBhvr additive="base">
                                        <p:cTn id="38" dur="500" fill="hold"/>
                                        <p:tgtEl>
                                          <p:spTgt spid="5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1" fill="hold" nodeType="clickEffect">
                                  <p:stCondLst>
                                    <p:cond delay="0"/>
                                  </p:stCondLst>
                                  <p:childTnLst>
                                    <p:set>
                                      <p:cBhvr>
                                        <p:cTn id="42" dur="1" fill="hold">
                                          <p:stCondLst>
                                            <p:cond delay="0"/>
                                          </p:stCondLst>
                                        </p:cTn>
                                        <p:tgtEl>
                                          <p:spTgt spid="51"/>
                                        </p:tgtEl>
                                        <p:attrNameLst>
                                          <p:attrName>style.visibility</p:attrName>
                                        </p:attrNameLst>
                                      </p:cBhvr>
                                      <p:to>
                                        <p:strVal val="visible"/>
                                      </p:to>
                                    </p:set>
                                    <p:anim calcmode="lin" valueType="num">
                                      <p:cBhvr additive="base">
                                        <p:cTn id="43" dur="500" fill="hold"/>
                                        <p:tgtEl>
                                          <p:spTgt spid="51"/>
                                        </p:tgtEl>
                                        <p:attrNameLst>
                                          <p:attrName>ppt_x</p:attrName>
                                        </p:attrNameLst>
                                      </p:cBhvr>
                                      <p:tavLst>
                                        <p:tav tm="0">
                                          <p:val>
                                            <p:strVal val="#ppt_x"/>
                                          </p:val>
                                        </p:tav>
                                        <p:tav tm="100000">
                                          <p:val>
                                            <p:strVal val="#ppt_x"/>
                                          </p:val>
                                        </p:tav>
                                      </p:tavLst>
                                    </p:anim>
                                    <p:anim calcmode="lin" valueType="num">
                                      <p:cBhvr additive="base">
                                        <p:cTn id="44" dur="500" fill="hold"/>
                                        <p:tgtEl>
                                          <p:spTgt spid="5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Recap of the Challenges</a:t>
            </a:r>
            <a:endParaRPr lang="en-US" dirty="0"/>
          </a:p>
        </p:txBody>
      </p:sp>
      <p:sp>
        <p:nvSpPr>
          <p:cNvPr id="4" name="Content Placeholder 3"/>
          <p:cNvSpPr>
            <a:spLocks noGrp="1"/>
          </p:cNvSpPr>
          <p:nvPr>
            <p:ph sz="half" idx="2"/>
          </p:nvPr>
        </p:nvSpPr>
        <p:spPr>
          <a:xfrm>
            <a:off x="3272018" y="1285876"/>
            <a:ext cx="5871982" cy="5400674"/>
          </a:xfrm>
        </p:spPr>
        <p:txBody>
          <a:bodyPr>
            <a:normAutofit/>
          </a:bodyPr>
          <a:lstStyle/>
          <a:p>
            <a:pPr>
              <a:spcBef>
                <a:spcPts val="1800"/>
              </a:spcBef>
            </a:pPr>
            <a:r>
              <a:rPr lang="en-US" sz="2400" b="1" dirty="0" smtClean="0"/>
              <a:t>Our business initiatives and goals:</a:t>
            </a:r>
          </a:p>
          <a:p>
            <a:pPr>
              <a:spcBef>
                <a:spcPts val="1800"/>
              </a:spcBef>
            </a:pPr>
            <a:r>
              <a:rPr lang="en-US" dirty="0" smtClean="0"/>
              <a:t>Holistic data view of the business across multiple departments:  Finance, Sales, Product/Marketing, Engineering and Operations.</a:t>
            </a:r>
          </a:p>
          <a:p>
            <a:pPr>
              <a:spcBef>
                <a:spcPts val="1800"/>
              </a:spcBef>
            </a:pPr>
            <a:r>
              <a:rPr lang="en-US" dirty="0" smtClean="0"/>
              <a:t>Challenges encountered: </a:t>
            </a:r>
          </a:p>
          <a:p>
            <a:pPr marL="342900" indent="-342900">
              <a:spcBef>
                <a:spcPts val="1800"/>
              </a:spcBef>
              <a:buFont typeface="Arial" panose="020B0604020202020204" pitchFamily="34" charset="0"/>
              <a:buChar char="•"/>
            </a:pPr>
            <a:r>
              <a:rPr lang="en-US" dirty="0" smtClean="0"/>
              <a:t>Vendors focus on a narrow solution instead of delivering a “true DCIM” product.</a:t>
            </a:r>
          </a:p>
          <a:p>
            <a:pPr marL="342900" indent="-342900">
              <a:spcBef>
                <a:spcPts val="1800"/>
              </a:spcBef>
              <a:buFont typeface="Arial" panose="020B0604020202020204" pitchFamily="34" charset="0"/>
              <a:buChar char="•"/>
            </a:pPr>
            <a:r>
              <a:rPr lang="en-US" dirty="0" smtClean="0"/>
              <a:t>Most vendors hold the data hostage—my own business data</a:t>
            </a:r>
            <a:r>
              <a:rPr lang="en-US" dirty="0"/>
              <a:t>!</a:t>
            </a:r>
            <a:endParaRPr lang="en-US" dirty="0" smtClean="0"/>
          </a:p>
          <a:p>
            <a:pPr marL="342900" indent="-342900">
              <a:spcBef>
                <a:spcPts val="1800"/>
              </a:spcBef>
              <a:buFont typeface="Arial" panose="020B0604020202020204" pitchFamily="34" charset="0"/>
              <a:buChar char="•"/>
            </a:pPr>
            <a:r>
              <a:rPr lang="en-US" dirty="0" smtClean="0"/>
              <a:t>Data integration is not native in most solutions.</a:t>
            </a:r>
          </a:p>
          <a:p>
            <a:pPr marL="342900" indent="-342900">
              <a:spcBef>
                <a:spcPts val="1800"/>
              </a:spcBef>
              <a:buFont typeface="Arial" panose="020B0604020202020204" pitchFamily="34" charset="0"/>
              <a:buChar char="•"/>
            </a:pPr>
            <a:r>
              <a:rPr lang="en-US" dirty="0" smtClean="0"/>
              <a:t>Telx continues to grow—so the magnitude of the challenge increases over time</a:t>
            </a:r>
            <a:r>
              <a:rPr lang="en-US" dirty="0"/>
              <a:t>.</a:t>
            </a:r>
            <a:endParaRPr lang="en-US" dirty="0" smtClean="0"/>
          </a:p>
          <a:p>
            <a:pPr marL="342900" indent="-342900">
              <a:buFont typeface="Arial" panose="020B0604020202020204" pitchFamily="34" charset="0"/>
              <a:buChar char="•"/>
            </a:pPr>
            <a:endParaRPr lang="en-US" dirty="0" smtClean="0"/>
          </a:p>
        </p:txBody>
      </p:sp>
      <p:sp>
        <p:nvSpPr>
          <p:cNvPr id="6" name="TextBox 5"/>
          <p:cNvSpPr txBox="1"/>
          <p:nvPr/>
        </p:nvSpPr>
        <p:spPr>
          <a:xfrm>
            <a:off x="1" y="6195178"/>
            <a:ext cx="3272017" cy="584775"/>
          </a:xfrm>
          <a:prstGeom prst="rect">
            <a:avLst/>
          </a:prstGeom>
          <a:noFill/>
        </p:spPr>
        <p:txBody>
          <a:bodyPr wrap="square" rtlCol="0">
            <a:spAutoFit/>
          </a:bodyPr>
          <a:lstStyle/>
          <a:p>
            <a:pPr algn="ctr"/>
            <a:r>
              <a:rPr lang="en-US" sz="1600" i="1" dirty="0" smtClean="0">
                <a:solidFill>
                  <a:srgbClr val="7F7F7F"/>
                </a:solidFill>
                <a:latin typeface="Klavika Basic Light" panose="020B0604020202020204" charset="0"/>
                <a:cs typeface="Klavika Basic Medium"/>
              </a:rPr>
              <a:t>Hercules of the data center battles the DCIM Hydra</a:t>
            </a:r>
          </a:p>
        </p:txBody>
      </p:sp>
      <p:pic>
        <p:nvPicPr>
          <p:cNvPr id="7" name="Content Placeholder 6"/>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51813" y="1600200"/>
            <a:ext cx="2398373" cy="4525963"/>
          </a:xfrm>
        </p:spPr>
      </p:pic>
    </p:spTree>
    <p:extLst>
      <p:ext uri="{BB962C8B-B14F-4D97-AF65-F5344CB8AC3E}">
        <p14:creationId xmlns:p14="http://schemas.microsoft.com/office/powerpoint/2010/main" val="1641212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 calcmode="lin" valueType="num">
                                      <p:cBhvr additive="base">
                                        <p:cTn id="7"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anim calcmode="lin" valueType="num">
                                      <p:cBhvr additive="base">
                                        <p:cTn id="1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anim calcmode="lin" valueType="num">
                                      <p:cBhvr additive="base">
                                        <p:cTn id="19"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anim calcmode="lin" valueType="num">
                                      <p:cBhvr additive="base">
                                        <p:cTn id="25"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200" dirty="0" smtClean="0"/>
              <a:t>Telx DCIM Vision in 2012</a:t>
            </a:r>
            <a:endParaRPr lang="en-US" sz="3200" dirty="0"/>
          </a:p>
        </p:txBody>
      </p:sp>
      <p:sp>
        <p:nvSpPr>
          <p:cNvPr id="6" name="Rounded Rectangle 5"/>
          <p:cNvSpPr/>
          <p:nvPr/>
        </p:nvSpPr>
        <p:spPr>
          <a:xfrm>
            <a:off x="773062" y="2934422"/>
            <a:ext cx="7956675" cy="1219850"/>
          </a:xfrm>
          <a:prstGeom prst="roundRect">
            <a:avLst/>
          </a:prstGeom>
          <a:solidFill>
            <a:srgbClr val="415796">
              <a:alpha val="85000"/>
            </a:srgbClr>
          </a:solidFill>
          <a:ln>
            <a:noFill/>
            <a:headEnd type="none"/>
            <a:tailEnd type="oval" w="sm" len="sm"/>
          </a:ln>
          <a:effectLst/>
        </p:spPr>
        <p:style>
          <a:lnRef idx="1">
            <a:schemeClr val="accent1"/>
          </a:lnRef>
          <a:fillRef idx="3">
            <a:schemeClr val="accent1"/>
          </a:fillRef>
          <a:effectRef idx="2">
            <a:schemeClr val="accent1"/>
          </a:effectRef>
          <a:fontRef idx="minor">
            <a:schemeClr val="lt1"/>
          </a:fontRef>
        </p:style>
        <p:txBody>
          <a:bodyPr lIns="1828800" rtlCol="0" anchor="ctr"/>
          <a:lstStyle/>
          <a:p>
            <a:r>
              <a:rPr lang="en-US" sz="2000" dirty="0" smtClean="0">
                <a:latin typeface="Klavika Basic Regular"/>
                <a:cs typeface="Klavika Basic Regular"/>
              </a:rPr>
              <a:t>Telx Data Warehouse</a:t>
            </a:r>
          </a:p>
          <a:p>
            <a:pPr marL="457200" indent="-228600">
              <a:buFont typeface="Arial" panose="020B0604020202020204" pitchFamily="34" charset="0"/>
              <a:buChar char="•"/>
            </a:pPr>
            <a:r>
              <a:rPr lang="en-US" sz="1600" dirty="0" smtClean="0">
                <a:latin typeface="Klavika Basic Regular"/>
                <a:cs typeface="Klavika Basic Regular"/>
              </a:rPr>
              <a:t>Key business metric reports</a:t>
            </a:r>
          </a:p>
          <a:p>
            <a:pPr marL="457200" indent="-228600">
              <a:buFont typeface="Arial" panose="020B0604020202020204" pitchFamily="34" charset="0"/>
              <a:buChar char="•"/>
            </a:pPr>
            <a:r>
              <a:rPr lang="en-US" sz="1600" dirty="0" smtClean="0">
                <a:latin typeface="Klavika Basic Regular"/>
                <a:cs typeface="Klavika Basic Regular"/>
              </a:rPr>
              <a:t>Dynamic, scalable and  real-time </a:t>
            </a:r>
            <a:r>
              <a:rPr lang="en-US" sz="1600" dirty="0">
                <a:latin typeface="Klavika Basic Regular"/>
                <a:cs typeface="Klavika Basic Regular"/>
              </a:rPr>
              <a:t>r</a:t>
            </a:r>
            <a:r>
              <a:rPr lang="en-US" sz="1600" dirty="0" smtClean="0">
                <a:latin typeface="Klavika Basic Regular"/>
                <a:cs typeface="Klavika Basic Regular"/>
              </a:rPr>
              <a:t>eporting</a:t>
            </a:r>
          </a:p>
        </p:txBody>
      </p:sp>
      <p:sp>
        <p:nvSpPr>
          <p:cNvPr id="95" name="TextBox 94"/>
          <p:cNvSpPr txBox="1"/>
          <p:nvPr/>
        </p:nvSpPr>
        <p:spPr>
          <a:xfrm>
            <a:off x="352613" y="5025191"/>
            <a:ext cx="297517" cy="1137699"/>
          </a:xfrm>
          <a:prstGeom prst="rect">
            <a:avLst/>
          </a:prstGeom>
          <a:noFill/>
        </p:spPr>
        <p:txBody>
          <a:bodyPr vert="vert" wrap="square" lIns="45720" rIns="45720" rtlCol="0">
            <a:spAutoFit/>
          </a:bodyPr>
          <a:lstStyle/>
          <a:p>
            <a:pPr algn="ctr">
              <a:lnSpc>
                <a:spcPts val="1550"/>
              </a:lnSpc>
            </a:pPr>
            <a:r>
              <a:rPr lang="en-US" sz="1600" dirty="0" smtClean="0">
                <a:solidFill>
                  <a:srgbClr val="415796"/>
                </a:solidFill>
                <a:latin typeface="Klavika Basic Medium"/>
                <a:cs typeface="Klavika Basic Medium"/>
              </a:rPr>
              <a:t>Data Source</a:t>
            </a:r>
          </a:p>
        </p:txBody>
      </p:sp>
      <p:sp>
        <p:nvSpPr>
          <p:cNvPr id="96" name="TextBox 95"/>
          <p:cNvSpPr txBox="1"/>
          <p:nvPr/>
        </p:nvSpPr>
        <p:spPr>
          <a:xfrm>
            <a:off x="411163" y="2933490"/>
            <a:ext cx="297517" cy="1221714"/>
          </a:xfrm>
          <a:prstGeom prst="rect">
            <a:avLst/>
          </a:prstGeom>
          <a:noFill/>
        </p:spPr>
        <p:txBody>
          <a:bodyPr vert="vert" wrap="square" lIns="45720" rIns="45720" rtlCol="0">
            <a:spAutoFit/>
          </a:bodyPr>
          <a:lstStyle/>
          <a:p>
            <a:pPr algn="ctr">
              <a:lnSpc>
                <a:spcPts val="1550"/>
              </a:lnSpc>
            </a:pPr>
            <a:r>
              <a:rPr lang="en-US" sz="1600" dirty="0" smtClean="0">
                <a:solidFill>
                  <a:srgbClr val="415796"/>
                </a:solidFill>
                <a:latin typeface="Klavika Basic Medium"/>
                <a:cs typeface="Klavika Basic Medium"/>
              </a:rPr>
              <a:t>Data Storage</a:t>
            </a:r>
          </a:p>
        </p:txBody>
      </p:sp>
      <p:grpSp>
        <p:nvGrpSpPr>
          <p:cNvPr id="23" name="Group 22"/>
          <p:cNvGrpSpPr/>
          <p:nvPr/>
        </p:nvGrpSpPr>
        <p:grpSpPr>
          <a:xfrm>
            <a:off x="411163" y="1677535"/>
            <a:ext cx="8290349" cy="1256887"/>
            <a:chOff x="554342" y="1676603"/>
            <a:chExt cx="8290349" cy="1256887"/>
          </a:xfrm>
        </p:grpSpPr>
        <p:sp>
          <p:nvSpPr>
            <p:cNvPr id="94" name="TextBox 93"/>
            <p:cNvSpPr txBox="1"/>
            <p:nvPr/>
          </p:nvSpPr>
          <p:spPr>
            <a:xfrm>
              <a:off x="554342" y="1676603"/>
              <a:ext cx="297517" cy="595381"/>
            </a:xfrm>
            <a:prstGeom prst="rect">
              <a:avLst/>
            </a:prstGeom>
            <a:noFill/>
          </p:spPr>
          <p:txBody>
            <a:bodyPr vert="vert" wrap="square" lIns="45720" rIns="45720" rtlCol="0">
              <a:spAutoFit/>
            </a:bodyPr>
            <a:lstStyle/>
            <a:p>
              <a:pPr algn="ctr">
                <a:lnSpc>
                  <a:spcPts val="1550"/>
                </a:lnSpc>
              </a:pPr>
              <a:r>
                <a:rPr lang="en-US" sz="1600" dirty="0" smtClean="0">
                  <a:solidFill>
                    <a:srgbClr val="415796"/>
                  </a:solidFill>
                  <a:latin typeface="Klavika Basic Medium"/>
                  <a:cs typeface="Klavika Basic Medium"/>
                </a:rPr>
                <a:t>Users</a:t>
              </a:r>
            </a:p>
          </p:txBody>
        </p:sp>
        <p:sp>
          <p:nvSpPr>
            <p:cNvPr id="41" name="Rectangle 40"/>
            <p:cNvSpPr/>
            <p:nvPr/>
          </p:nvSpPr>
          <p:spPr>
            <a:xfrm>
              <a:off x="888015" y="1699973"/>
              <a:ext cx="1554480" cy="548640"/>
            </a:xfrm>
            <a:prstGeom prst="rect">
              <a:avLst/>
            </a:prstGeom>
            <a:solidFill>
              <a:srgbClr val="5694E0">
                <a:alpha val="85000"/>
              </a:srgbClr>
            </a:solidFill>
            <a:ln w="28575">
              <a:solidFill>
                <a:schemeClr val="bg1"/>
              </a:solidFill>
              <a:headEnd type="none"/>
              <a:tailEnd type="oval" w="sm" len="sm"/>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latin typeface="Klavika Basic Regular"/>
                  <a:cs typeface="Klavika Basic Regular"/>
                </a:rPr>
                <a:t>Operations</a:t>
              </a:r>
            </a:p>
          </p:txBody>
        </p:sp>
        <p:cxnSp>
          <p:nvCxnSpPr>
            <p:cNvPr id="14" name="Straight Connector 13"/>
            <p:cNvCxnSpPr/>
            <p:nvPr/>
          </p:nvCxnSpPr>
          <p:spPr>
            <a:xfrm>
              <a:off x="1666153" y="2228743"/>
              <a:ext cx="0" cy="704747"/>
            </a:xfrm>
            <a:prstGeom prst="line">
              <a:avLst/>
            </a:prstGeom>
            <a:ln w="9525">
              <a:solidFill>
                <a:srgbClr val="5694E0"/>
              </a:solidFill>
            </a:ln>
            <a:effectLst/>
          </p:spPr>
          <p:style>
            <a:lnRef idx="2">
              <a:schemeClr val="accent1"/>
            </a:lnRef>
            <a:fillRef idx="0">
              <a:schemeClr val="accent1"/>
            </a:fillRef>
            <a:effectRef idx="1">
              <a:schemeClr val="accent1"/>
            </a:effectRef>
            <a:fontRef idx="minor">
              <a:schemeClr val="tx1"/>
            </a:fontRef>
          </p:style>
        </p:cxnSp>
        <p:sp>
          <p:nvSpPr>
            <p:cNvPr id="5" name="Rectangle 4"/>
            <p:cNvSpPr/>
            <p:nvPr/>
          </p:nvSpPr>
          <p:spPr>
            <a:xfrm>
              <a:off x="2488564" y="1699973"/>
              <a:ext cx="1554480" cy="548640"/>
            </a:xfrm>
            <a:prstGeom prst="rect">
              <a:avLst/>
            </a:prstGeom>
            <a:solidFill>
              <a:srgbClr val="5694E0">
                <a:alpha val="85000"/>
              </a:srgbClr>
            </a:solidFill>
            <a:ln w="28575">
              <a:solidFill>
                <a:schemeClr val="bg1"/>
              </a:solidFill>
              <a:headEnd type="none"/>
              <a:tailEnd type="oval" w="sm" len="sm"/>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latin typeface="Klavika Basic Regular"/>
                  <a:cs typeface="Klavika Basic Regular"/>
                </a:rPr>
                <a:t>Engineering</a:t>
              </a:r>
            </a:p>
          </p:txBody>
        </p:sp>
        <p:cxnSp>
          <p:nvCxnSpPr>
            <p:cNvPr id="51" name="Straight Connector 50"/>
            <p:cNvCxnSpPr/>
            <p:nvPr/>
          </p:nvCxnSpPr>
          <p:spPr>
            <a:xfrm>
              <a:off x="3263032" y="2228743"/>
              <a:ext cx="0" cy="704747"/>
            </a:xfrm>
            <a:prstGeom prst="line">
              <a:avLst/>
            </a:prstGeom>
            <a:ln w="9525">
              <a:solidFill>
                <a:srgbClr val="5694E0"/>
              </a:solidFill>
            </a:ln>
            <a:effectLst/>
          </p:spPr>
          <p:style>
            <a:lnRef idx="2">
              <a:schemeClr val="accent1"/>
            </a:lnRef>
            <a:fillRef idx="0">
              <a:schemeClr val="accent1"/>
            </a:fillRef>
            <a:effectRef idx="1">
              <a:schemeClr val="accent1"/>
            </a:effectRef>
            <a:fontRef idx="minor">
              <a:schemeClr val="tx1"/>
            </a:fontRef>
          </p:style>
        </p:cxnSp>
        <p:sp>
          <p:nvSpPr>
            <p:cNvPr id="43" name="Rectangle 42"/>
            <p:cNvSpPr/>
            <p:nvPr/>
          </p:nvSpPr>
          <p:spPr>
            <a:xfrm>
              <a:off x="5689662" y="1699973"/>
              <a:ext cx="1554480" cy="548640"/>
            </a:xfrm>
            <a:prstGeom prst="rect">
              <a:avLst/>
            </a:prstGeom>
            <a:solidFill>
              <a:srgbClr val="5694E0">
                <a:alpha val="85000"/>
              </a:srgbClr>
            </a:solidFill>
            <a:ln w="28575">
              <a:solidFill>
                <a:schemeClr val="bg1"/>
              </a:solidFill>
              <a:headEnd type="none"/>
              <a:tailEnd type="oval" w="sm" len="sm"/>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latin typeface="Klavika Basic Regular"/>
                  <a:cs typeface="Klavika Basic Regular"/>
                </a:rPr>
                <a:t>Finance</a:t>
              </a:r>
            </a:p>
          </p:txBody>
        </p:sp>
        <p:cxnSp>
          <p:nvCxnSpPr>
            <p:cNvPr id="55" name="Straight Connector 54"/>
            <p:cNvCxnSpPr/>
            <p:nvPr/>
          </p:nvCxnSpPr>
          <p:spPr>
            <a:xfrm>
              <a:off x="6466621" y="2228742"/>
              <a:ext cx="0" cy="704747"/>
            </a:xfrm>
            <a:prstGeom prst="line">
              <a:avLst/>
            </a:prstGeom>
            <a:ln w="9525">
              <a:solidFill>
                <a:srgbClr val="5694E0"/>
              </a:solidFill>
            </a:ln>
            <a:effectLst/>
          </p:spPr>
          <p:style>
            <a:lnRef idx="2">
              <a:schemeClr val="accent1"/>
            </a:lnRef>
            <a:fillRef idx="0">
              <a:schemeClr val="accent1"/>
            </a:fillRef>
            <a:effectRef idx="1">
              <a:schemeClr val="accent1"/>
            </a:effectRef>
            <a:fontRef idx="minor">
              <a:schemeClr val="tx1"/>
            </a:fontRef>
          </p:style>
        </p:cxnSp>
        <p:sp>
          <p:nvSpPr>
            <p:cNvPr id="44" name="Rectangle 43"/>
            <p:cNvSpPr/>
            <p:nvPr/>
          </p:nvSpPr>
          <p:spPr>
            <a:xfrm>
              <a:off x="7290211" y="1699973"/>
              <a:ext cx="1554480" cy="548640"/>
            </a:xfrm>
            <a:prstGeom prst="rect">
              <a:avLst/>
            </a:prstGeom>
            <a:solidFill>
              <a:srgbClr val="5694E0">
                <a:alpha val="85000"/>
              </a:srgbClr>
            </a:solidFill>
            <a:ln w="28575">
              <a:solidFill>
                <a:schemeClr val="bg1"/>
              </a:solidFill>
              <a:headEnd type="none"/>
              <a:tailEnd type="oval" w="sm" len="sm"/>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latin typeface="Klavika Basic Regular"/>
                  <a:cs typeface="Klavika Basic Regular"/>
                </a:rPr>
                <a:t>Customers</a:t>
              </a:r>
            </a:p>
          </p:txBody>
        </p:sp>
        <p:cxnSp>
          <p:nvCxnSpPr>
            <p:cNvPr id="57" name="Straight Connector 56"/>
            <p:cNvCxnSpPr/>
            <p:nvPr/>
          </p:nvCxnSpPr>
          <p:spPr>
            <a:xfrm>
              <a:off x="8067022" y="2228741"/>
              <a:ext cx="0" cy="704747"/>
            </a:xfrm>
            <a:prstGeom prst="line">
              <a:avLst/>
            </a:prstGeom>
            <a:ln w="9525">
              <a:solidFill>
                <a:srgbClr val="5694E0"/>
              </a:solidFill>
            </a:ln>
            <a:effectLst/>
          </p:spPr>
          <p:style>
            <a:lnRef idx="2">
              <a:schemeClr val="accent1"/>
            </a:lnRef>
            <a:fillRef idx="0">
              <a:schemeClr val="accent1"/>
            </a:fillRef>
            <a:effectRef idx="1">
              <a:schemeClr val="accent1"/>
            </a:effectRef>
            <a:fontRef idx="minor">
              <a:schemeClr val="tx1"/>
            </a:fontRef>
          </p:style>
        </p:cxnSp>
        <p:sp>
          <p:nvSpPr>
            <p:cNvPr id="42" name="Rectangle 41"/>
            <p:cNvSpPr/>
            <p:nvPr/>
          </p:nvSpPr>
          <p:spPr>
            <a:xfrm>
              <a:off x="4089113" y="1699973"/>
              <a:ext cx="1554480" cy="548640"/>
            </a:xfrm>
            <a:prstGeom prst="rect">
              <a:avLst/>
            </a:prstGeom>
            <a:solidFill>
              <a:srgbClr val="5694E0">
                <a:alpha val="85000"/>
              </a:srgbClr>
            </a:solidFill>
            <a:ln w="28575">
              <a:solidFill>
                <a:schemeClr val="bg1"/>
              </a:solidFill>
              <a:headEnd type="none"/>
              <a:tailEnd type="oval" w="sm" len="sm"/>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latin typeface="Klavika Basic Regular"/>
                  <a:cs typeface="Klavika Basic Regular"/>
                </a:rPr>
                <a:t>Sales &amp; Marketing</a:t>
              </a:r>
            </a:p>
          </p:txBody>
        </p:sp>
        <p:cxnSp>
          <p:nvCxnSpPr>
            <p:cNvPr id="58" name="Straight Connector 57"/>
            <p:cNvCxnSpPr/>
            <p:nvPr/>
          </p:nvCxnSpPr>
          <p:spPr>
            <a:xfrm>
              <a:off x="4866353" y="2228743"/>
              <a:ext cx="0" cy="704747"/>
            </a:xfrm>
            <a:prstGeom prst="line">
              <a:avLst/>
            </a:prstGeom>
            <a:ln w="9525">
              <a:solidFill>
                <a:srgbClr val="5694E0"/>
              </a:solidFill>
            </a:ln>
            <a:effectLst/>
          </p:spPr>
          <p:style>
            <a:lnRef idx="2">
              <a:schemeClr val="accent1"/>
            </a:lnRef>
            <a:fillRef idx="0">
              <a:schemeClr val="accent1"/>
            </a:fillRef>
            <a:effectRef idx="1">
              <a:schemeClr val="accent1"/>
            </a:effectRef>
            <a:fontRef idx="minor">
              <a:schemeClr val="tx1"/>
            </a:fontRef>
          </p:style>
        </p:cxnSp>
      </p:grpSp>
      <p:grpSp>
        <p:nvGrpSpPr>
          <p:cNvPr id="28" name="Group 27"/>
          <p:cNvGrpSpPr/>
          <p:nvPr/>
        </p:nvGrpSpPr>
        <p:grpSpPr>
          <a:xfrm>
            <a:off x="744836" y="4147014"/>
            <a:ext cx="7956676" cy="2178546"/>
            <a:chOff x="888015" y="4146082"/>
            <a:chExt cx="7956676" cy="2178546"/>
          </a:xfrm>
        </p:grpSpPr>
        <p:sp>
          <p:nvSpPr>
            <p:cNvPr id="25" name="Rectangle 24"/>
            <p:cNvSpPr/>
            <p:nvPr/>
          </p:nvSpPr>
          <p:spPr>
            <a:xfrm>
              <a:off x="888015" y="4861588"/>
              <a:ext cx="1097280" cy="1463040"/>
            </a:xfrm>
            <a:prstGeom prst="rect">
              <a:avLst/>
            </a:prstGeom>
            <a:solidFill>
              <a:srgbClr val="4F80BE">
                <a:alpha val="85000"/>
              </a:srgbClr>
            </a:solidFill>
            <a:ln w="28575">
              <a:solidFill>
                <a:schemeClr val="bg1"/>
              </a:solidFill>
              <a:headEnd type="none"/>
              <a:tailEnd type="oval" w="sm" len="sm"/>
            </a:ln>
            <a:effectLst/>
          </p:spPr>
          <p:style>
            <a:lnRef idx="1">
              <a:schemeClr val="accent1"/>
            </a:lnRef>
            <a:fillRef idx="3">
              <a:schemeClr val="accent1"/>
            </a:fillRef>
            <a:effectRef idx="2">
              <a:schemeClr val="accent1"/>
            </a:effectRef>
            <a:fontRef idx="minor">
              <a:schemeClr val="lt1"/>
            </a:fontRef>
          </p:style>
          <p:txBody>
            <a:bodyPr rtlCol="0" anchor="ctr"/>
            <a:lstStyle/>
            <a:p>
              <a:pPr>
                <a:lnSpc>
                  <a:spcPts val="1500"/>
                </a:lnSpc>
              </a:pPr>
              <a:r>
                <a:rPr lang="en-US" sz="1400" dirty="0" smtClean="0">
                  <a:latin typeface="Klavika Basic Regular"/>
                  <a:cs typeface="Klavika Basic Regular"/>
                </a:rPr>
                <a:t>Best-in-Class apps</a:t>
              </a:r>
            </a:p>
          </p:txBody>
        </p:sp>
        <p:sp>
          <p:nvSpPr>
            <p:cNvPr id="45" name="Rectangle 44"/>
            <p:cNvSpPr/>
            <p:nvPr/>
          </p:nvSpPr>
          <p:spPr>
            <a:xfrm>
              <a:off x="2031248" y="4861588"/>
              <a:ext cx="1097280" cy="1463040"/>
            </a:xfrm>
            <a:prstGeom prst="rect">
              <a:avLst/>
            </a:prstGeom>
            <a:solidFill>
              <a:srgbClr val="4F80BE">
                <a:alpha val="85000"/>
              </a:srgbClr>
            </a:solidFill>
            <a:ln w="28575">
              <a:solidFill>
                <a:schemeClr val="bg1"/>
              </a:solidFill>
              <a:headEnd type="none"/>
              <a:tailEnd type="oval" w="sm" len="sm"/>
            </a:ln>
            <a:effectLst/>
          </p:spPr>
          <p:style>
            <a:lnRef idx="1">
              <a:schemeClr val="accent1"/>
            </a:lnRef>
            <a:fillRef idx="3">
              <a:schemeClr val="accent1"/>
            </a:fillRef>
            <a:effectRef idx="2">
              <a:schemeClr val="accent1"/>
            </a:effectRef>
            <a:fontRef idx="minor">
              <a:schemeClr val="lt1"/>
            </a:fontRef>
          </p:style>
          <p:txBody>
            <a:bodyPr rtlCol="0" anchor="ctr"/>
            <a:lstStyle/>
            <a:p>
              <a:pPr>
                <a:lnSpc>
                  <a:spcPts val="1500"/>
                </a:lnSpc>
              </a:pPr>
              <a:r>
                <a:rPr lang="en-US" sz="1400" dirty="0" smtClean="0">
                  <a:latin typeface="Klavika Basic Regular"/>
                  <a:cs typeface="Klavika Basic Regular"/>
                </a:rPr>
                <a:t>Asset mgmt,</a:t>
              </a:r>
              <a:r>
                <a:rPr lang="en-US" sz="1400" dirty="0">
                  <a:latin typeface="Klavika Basic Regular"/>
                  <a:cs typeface="Klavika Basic Regular"/>
                </a:rPr>
                <a:t> </a:t>
              </a:r>
              <a:r>
                <a:rPr lang="en-US" sz="1400" dirty="0" smtClean="0">
                  <a:latin typeface="Klavika Basic Regular"/>
                  <a:cs typeface="Klavika Basic Regular"/>
                </a:rPr>
                <a:t>space, power and connectivity Inventory</a:t>
              </a:r>
            </a:p>
          </p:txBody>
        </p:sp>
        <p:sp>
          <p:nvSpPr>
            <p:cNvPr id="46" name="Rectangle 45"/>
            <p:cNvSpPr/>
            <p:nvPr/>
          </p:nvSpPr>
          <p:spPr>
            <a:xfrm>
              <a:off x="3174481" y="4861588"/>
              <a:ext cx="1097280" cy="1463040"/>
            </a:xfrm>
            <a:prstGeom prst="rect">
              <a:avLst/>
            </a:prstGeom>
            <a:solidFill>
              <a:srgbClr val="4F80BE">
                <a:alpha val="85000"/>
              </a:srgbClr>
            </a:solidFill>
            <a:ln w="28575">
              <a:solidFill>
                <a:schemeClr val="bg1"/>
              </a:solidFill>
              <a:headEnd type="none"/>
              <a:tailEnd type="oval" w="sm" len="sm"/>
            </a:ln>
            <a:effectLst/>
          </p:spPr>
          <p:style>
            <a:lnRef idx="1">
              <a:schemeClr val="accent1"/>
            </a:lnRef>
            <a:fillRef idx="3">
              <a:schemeClr val="accent1"/>
            </a:fillRef>
            <a:effectRef idx="2">
              <a:schemeClr val="accent1"/>
            </a:effectRef>
            <a:fontRef idx="minor">
              <a:schemeClr val="lt1"/>
            </a:fontRef>
          </p:style>
          <p:txBody>
            <a:bodyPr rtlCol="0" anchor="ctr"/>
            <a:lstStyle/>
            <a:p>
              <a:pPr>
                <a:lnSpc>
                  <a:spcPts val="1500"/>
                </a:lnSpc>
              </a:pPr>
              <a:r>
                <a:rPr lang="en-US" sz="1400" dirty="0" smtClean="0">
                  <a:latin typeface="Klavika Basic Regular"/>
                  <a:cs typeface="Klavika Basic Regular"/>
                </a:rPr>
                <a:t>BCM:  real-time data </a:t>
              </a:r>
            </a:p>
            <a:p>
              <a:pPr>
                <a:lnSpc>
                  <a:spcPts val="1500"/>
                </a:lnSpc>
              </a:pPr>
              <a:r>
                <a:rPr lang="en-US" sz="1400" dirty="0" smtClean="0">
                  <a:latin typeface="Klavika Basic Regular"/>
                  <a:cs typeface="Klavika Basic Regular"/>
                </a:rPr>
                <a:t>from customers’ IT Load</a:t>
              </a:r>
            </a:p>
          </p:txBody>
        </p:sp>
        <p:sp>
          <p:nvSpPr>
            <p:cNvPr id="47" name="Rectangle 46"/>
            <p:cNvSpPr/>
            <p:nvPr/>
          </p:nvSpPr>
          <p:spPr>
            <a:xfrm>
              <a:off x="4317714" y="4861588"/>
              <a:ext cx="1097280" cy="1463040"/>
            </a:xfrm>
            <a:prstGeom prst="rect">
              <a:avLst/>
            </a:prstGeom>
            <a:solidFill>
              <a:srgbClr val="4F80BE">
                <a:alpha val="85000"/>
              </a:srgbClr>
            </a:solidFill>
            <a:ln w="28575">
              <a:solidFill>
                <a:schemeClr val="bg1"/>
              </a:solidFill>
              <a:headEnd type="none"/>
              <a:tailEnd type="oval" w="sm" len="sm"/>
            </a:ln>
            <a:effectLst/>
          </p:spPr>
          <p:style>
            <a:lnRef idx="1">
              <a:schemeClr val="accent1"/>
            </a:lnRef>
            <a:fillRef idx="3">
              <a:schemeClr val="accent1"/>
            </a:fillRef>
            <a:effectRef idx="2">
              <a:schemeClr val="accent1"/>
            </a:effectRef>
            <a:fontRef idx="minor">
              <a:schemeClr val="lt1"/>
            </a:fontRef>
          </p:style>
          <p:txBody>
            <a:bodyPr rtlCol="0" anchor="ctr"/>
            <a:lstStyle/>
            <a:p>
              <a:pPr>
                <a:lnSpc>
                  <a:spcPts val="1500"/>
                </a:lnSpc>
              </a:pPr>
              <a:r>
                <a:rPr lang="en-US" sz="1400" dirty="0" smtClean="0">
                  <a:latin typeface="Klavika Basic Regular"/>
                  <a:cs typeface="Klavika Basic Regular"/>
                </a:rPr>
                <a:t>Finance </a:t>
              </a:r>
            </a:p>
            <a:p>
              <a:pPr>
                <a:lnSpc>
                  <a:spcPts val="1500"/>
                </a:lnSpc>
              </a:pPr>
              <a:r>
                <a:rPr lang="en-US" sz="1400" dirty="0" smtClean="0">
                  <a:latin typeface="Klavika Basic Regular"/>
                  <a:cs typeface="Klavika Basic Regular"/>
                </a:rPr>
                <a:t>and accounting </a:t>
              </a:r>
            </a:p>
            <a:p>
              <a:pPr>
                <a:lnSpc>
                  <a:spcPts val="1500"/>
                </a:lnSpc>
              </a:pPr>
              <a:r>
                <a:rPr lang="en-US" sz="1400" dirty="0" smtClean="0">
                  <a:latin typeface="Klavika Basic Regular"/>
                  <a:cs typeface="Klavika Basic Regular"/>
                </a:rPr>
                <a:t>systems </a:t>
              </a:r>
            </a:p>
          </p:txBody>
        </p:sp>
        <p:sp>
          <p:nvSpPr>
            <p:cNvPr id="48" name="Rectangle 47"/>
            <p:cNvSpPr/>
            <p:nvPr/>
          </p:nvSpPr>
          <p:spPr>
            <a:xfrm>
              <a:off x="5460947" y="4861588"/>
              <a:ext cx="1097280" cy="1463040"/>
            </a:xfrm>
            <a:prstGeom prst="rect">
              <a:avLst/>
            </a:prstGeom>
            <a:solidFill>
              <a:srgbClr val="4F80BE">
                <a:alpha val="85000"/>
              </a:srgbClr>
            </a:solidFill>
            <a:ln w="28575">
              <a:solidFill>
                <a:schemeClr val="bg1"/>
              </a:solidFill>
              <a:headEnd type="none"/>
              <a:tailEnd type="oval" w="sm" len="sm"/>
            </a:ln>
            <a:effectLst/>
          </p:spPr>
          <p:style>
            <a:lnRef idx="1">
              <a:schemeClr val="accent1"/>
            </a:lnRef>
            <a:fillRef idx="3">
              <a:schemeClr val="accent1"/>
            </a:fillRef>
            <a:effectRef idx="2">
              <a:schemeClr val="accent1"/>
            </a:effectRef>
            <a:fontRef idx="minor">
              <a:schemeClr val="lt1"/>
            </a:fontRef>
          </p:style>
          <p:txBody>
            <a:bodyPr rtlCol="0" anchor="ctr"/>
            <a:lstStyle/>
            <a:p>
              <a:pPr>
                <a:lnSpc>
                  <a:spcPts val="1500"/>
                </a:lnSpc>
              </a:pPr>
              <a:r>
                <a:rPr lang="en-US" sz="1400" dirty="0" smtClean="0">
                  <a:latin typeface="Klavika Basic Regular"/>
                  <a:cs typeface="Klavika Basic Regular"/>
                </a:rPr>
                <a:t>Customer </a:t>
              </a:r>
              <a:r>
                <a:rPr lang="en-US" sz="1400" dirty="0">
                  <a:latin typeface="Klavika Basic Regular"/>
                  <a:cs typeface="Klavika Basic Regular"/>
                </a:rPr>
                <a:t>p</a:t>
              </a:r>
              <a:r>
                <a:rPr lang="en-US" sz="1400" dirty="0" smtClean="0">
                  <a:latin typeface="Klavika Basic Regular"/>
                  <a:cs typeface="Klavika Basic Regular"/>
                </a:rPr>
                <a:t>ortal,</a:t>
              </a:r>
            </a:p>
            <a:p>
              <a:pPr>
                <a:lnSpc>
                  <a:spcPts val="1500"/>
                </a:lnSpc>
              </a:pPr>
              <a:r>
                <a:rPr lang="en-US" sz="1400" dirty="0" smtClean="0">
                  <a:latin typeface="Klavika Basic Regular"/>
                  <a:cs typeface="Klavika Basic Regular"/>
                </a:rPr>
                <a:t>new sales orders , and </a:t>
              </a:r>
            </a:p>
            <a:p>
              <a:pPr>
                <a:lnSpc>
                  <a:spcPts val="1500"/>
                </a:lnSpc>
              </a:pPr>
              <a:r>
                <a:rPr lang="en-US" sz="1400" dirty="0" smtClean="0">
                  <a:latin typeface="Klavika Basic Regular"/>
                  <a:cs typeface="Klavika Basic Regular"/>
                </a:rPr>
                <a:t>ticketing systems</a:t>
              </a:r>
            </a:p>
          </p:txBody>
        </p:sp>
        <p:sp>
          <p:nvSpPr>
            <p:cNvPr id="49" name="Rectangle 48"/>
            <p:cNvSpPr/>
            <p:nvPr/>
          </p:nvSpPr>
          <p:spPr>
            <a:xfrm>
              <a:off x="6604180" y="4861588"/>
              <a:ext cx="1097280" cy="1463040"/>
            </a:xfrm>
            <a:prstGeom prst="rect">
              <a:avLst/>
            </a:prstGeom>
            <a:solidFill>
              <a:srgbClr val="4F80BE">
                <a:alpha val="85000"/>
              </a:srgbClr>
            </a:solidFill>
            <a:ln w="28575">
              <a:solidFill>
                <a:schemeClr val="bg1"/>
              </a:solidFill>
              <a:headEnd type="none"/>
              <a:tailEnd type="oval" w="sm" len="sm"/>
            </a:ln>
            <a:effectLst/>
          </p:spPr>
          <p:style>
            <a:lnRef idx="1">
              <a:schemeClr val="accent1"/>
            </a:lnRef>
            <a:fillRef idx="3">
              <a:schemeClr val="accent1"/>
            </a:fillRef>
            <a:effectRef idx="2">
              <a:schemeClr val="accent1"/>
            </a:effectRef>
            <a:fontRef idx="minor">
              <a:schemeClr val="lt1"/>
            </a:fontRef>
          </p:style>
          <p:txBody>
            <a:bodyPr rtlCol="0" anchor="ctr"/>
            <a:lstStyle/>
            <a:p>
              <a:pPr>
                <a:lnSpc>
                  <a:spcPts val="1500"/>
                </a:lnSpc>
              </a:pPr>
              <a:r>
                <a:rPr lang="en-US" sz="1400" dirty="0" smtClean="0">
                  <a:latin typeface="Klavika Basic Regular"/>
                  <a:cs typeface="Klavika Basic Regular"/>
                </a:rPr>
                <a:t>BMS, </a:t>
              </a:r>
            </a:p>
            <a:p>
              <a:pPr>
                <a:lnSpc>
                  <a:spcPts val="1500"/>
                </a:lnSpc>
              </a:pPr>
              <a:r>
                <a:rPr lang="en-US" sz="1400" dirty="0" smtClean="0">
                  <a:latin typeface="Klavika Basic Regular"/>
                  <a:cs typeface="Klavika Basic Regular"/>
                </a:rPr>
                <a:t>Monitoring, controls, </a:t>
              </a:r>
            </a:p>
            <a:p>
              <a:pPr>
                <a:lnSpc>
                  <a:spcPts val="1500"/>
                </a:lnSpc>
              </a:pPr>
              <a:r>
                <a:rPr lang="en-US" sz="1400" dirty="0" smtClean="0">
                  <a:latin typeface="Klavika Basic Regular"/>
                  <a:cs typeface="Klavika Basic Regular"/>
                </a:rPr>
                <a:t>cooling and electrical systems</a:t>
              </a:r>
            </a:p>
          </p:txBody>
        </p:sp>
        <p:sp>
          <p:nvSpPr>
            <p:cNvPr id="50" name="Rectangle 49"/>
            <p:cNvSpPr/>
            <p:nvPr/>
          </p:nvSpPr>
          <p:spPr>
            <a:xfrm>
              <a:off x="7747411" y="4861588"/>
              <a:ext cx="1097280" cy="1463040"/>
            </a:xfrm>
            <a:prstGeom prst="rect">
              <a:avLst/>
            </a:prstGeom>
            <a:solidFill>
              <a:srgbClr val="4F80BE">
                <a:alpha val="85000"/>
              </a:srgbClr>
            </a:solidFill>
            <a:ln w="28575">
              <a:solidFill>
                <a:schemeClr val="bg1"/>
              </a:solidFill>
              <a:headEnd type="none"/>
              <a:tailEnd type="oval" w="sm" len="sm"/>
            </a:ln>
            <a:effectLst/>
          </p:spPr>
          <p:style>
            <a:lnRef idx="1">
              <a:schemeClr val="accent1"/>
            </a:lnRef>
            <a:fillRef idx="3">
              <a:schemeClr val="accent1"/>
            </a:fillRef>
            <a:effectRef idx="2">
              <a:schemeClr val="accent1"/>
            </a:effectRef>
            <a:fontRef idx="minor">
              <a:schemeClr val="lt1"/>
            </a:fontRef>
          </p:style>
          <p:txBody>
            <a:bodyPr rtlCol="0" anchor="ctr"/>
            <a:lstStyle/>
            <a:p>
              <a:pPr>
                <a:lnSpc>
                  <a:spcPts val="1500"/>
                </a:lnSpc>
              </a:pPr>
              <a:r>
                <a:rPr lang="en-US" sz="1400" dirty="0" smtClean="0">
                  <a:latin typeface="Klavika Basic Regular"/>
                  <a:cs typeface="Klavika Basic Regular"/>
                </a:rPr>
                <a:t>Utility power invoices, </a:t>
              </a:r>
            </a:p>
            <a:p>
              <a:pPr>
                <a:lnSpc>
                  <a:spcPts val="1500"/>
                </a:lnSpc>
              </a:pPr>
              <a:r>
                <a:rPr lang="en-US" sz="1400" dirty="0" smtClean="0">
                  <a:latin typeface="Klavika Basic Regular"/>
                  <a:cs typeface="Klavika Basic Regular"/>
                </a:rPr>
                <a:t>tracking platform</a:t>
              </a:r>
            </a:p>
          </p:txBody>
        </p:sp>
        <p:cxnSp>
          <p:nvCxnSpPr>
            <p:cNvPr id="26" name="Straight Connector 25"/>
            <p:cNvCxnSpPr/>
            <p:nvPr/>
          </p:nvCxnSpPr>
          <p:spPr>
            <a:xfrm flipV="1">
              <a:off x="1436655" y="4154272"/>
              <a:ext cx="0" cy="728697"/>
            </a:xfrm>
            <a:prstGeom prst="line">
              <a:avLst/>
            </a:prstGeom>
            <a:ln w="9525">
              <a:solidFill>
                <a:srgbClr val="4F80BE"/>
              </a:solidFill>
            </a:ln>
            <a:effectLst/>
          </p:spPr>
          <p:style>
            <a:lnRef idx="2">
              <a:schemeClr val="accent1"/>
            </a:lnRef>
            <a:fillRef idx="0">
              <a:schemeClr val="accent1"/>
            </a:fillRef>
            <a:effectRef idx="1">
              <a:schemeClr val="accent1"/>
            </a:effectRef>
            <a:fontRef idx="minor">
              <a:schemeClr val="tx1"/>
            </a:fontRef>
          </p:style>
        </p:cxnSp>
        <p:cxnSp>
          <p:nvCxnSpPr>
            <p:cNvPr id="60" name="Straight Connector 59"/>
            <p:cNvCxnSpPr/>
            <p:nvPr/>
          </p:nvCxnSpPr>
          <p:spPr>
            <a:xfrm flipV="1">
              <a:off x="6009587" y="4154271"/>
              <a:ext cx="0" cy="728697"/>
            </a:xfrm>
            <a:prstGeom prst="line">
              <a:avLst/>
            </a:prstGeom>
            <a:ln w="9525">
              <a:solidFill>
                <a:srgbClr val="4F80BE"/>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flipV="1">
              <a:off x="4867775" y="4146082"/>
              <a:ext cx="0" cy="728697"/>
            </a:xfrm>
            <a:prstGeom prst="line">
              <a:avLst/>
            </a:prstGeom>
            <a:ln w="9525">
              <a:solidFill>
                <a:srgbClr val="4F80BE"/>
              </a:solidFill>
            </a:ln>
            <a:effectLst/>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flipV="1">
              <a:off x="3723121" y="4154272"/>
              <a:ext cx="0" cy="728697"/>
            </a:xfrm>
            <a:prstGeom prst="line">
              <a:avLst/>
            </a:prstGeom>
            <a:ln w="9525">
              <a:solidFill>
                <a:srgbClr val="4F80BE"/>
              </a:solidFill>
            </a:ln>
            <a:effectLst/>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p:nvCxnSpPr>
          <p:spPr>
            <a:xfrm flipV="1">
              <a:off x="2579888" y="4154272"/>
              <a:ext cx="0" cy="728697"/>
            </a:xfrm>
            <a:prstGeom prst="line">
              <a:avLst/>
            </a:prstGeom>
            <a:ln w="9525">
              <a:solidFill>
                <a:srgbClr val="4F80BE"/>
              </a:solidFill>
            </a:ln>
            <a:effectLst/>
          </p:spPr>
          <p:style>
            <a:lnRef idx="2">
              <a:schemeClr val="accent1"/>
            </a:lnRef>
            <a:fillRef idx="0">
              <a:schemeClr val="accent1"/>
            </a:fillRef>
            <a:effectRef idx="1">
              <a:schemeClr val="accent1"/>
            </a:effectRef>
            <a:fontRef idx="minor">
              <a:schemeClr val="tx1"/>
            </a:fontRef>
          </p:style>
        </p:cxnSp>
        <p:cxnSp>
          <p:nvCxnSpPr>
            <p:cNvPr id="67" name="Straight Connector 66"/>
            <p:cNvCxnSpPr/>
            <p:nvPr/>
          </p:nvCxnSpPr>
          <p:spPr>
            <a:xfrm flipV="1">
              <a:off x="8296051" y="4154272"/>
              <a:ext cx="0" cy="728697"/>
            </a:xfrm>
            <a:prstGeom prst="line">
              <a:avLst/>
            </a:prstGeom>
            <a:ln w="9525">
              <a:solidFill>
                <a:srgbClr val="4F80BE"/>
              </a:solidFill>
            </a:ln>
            <a:effectLst/>
          </p:spPr>
          <p:style>
            <a:lnRef idx="2">
              <a:schemeClr val="accent1"/>
            </a:lnRef>
            <a:fillRef idx="0">
              <a:schemeClr val="accent1"/>
            </a:fillRef>
            <a:effectRef idx="1">
              <a:schemeClr val="accent1"/>
            </a:effectRef>
            <a:fontRef idx="minor">
              <a:schemeClr val="tx1"/>
            </a:fontRef>
          </p:style>
        </p:cxnSp>
        <p:cxnSp>
          <p:nvCxnSpPr>
            <p:cNvPr id="69" name="Straight Connector 68"/>
            <p:cNvCxnSpPr/>
            <p:nvPr/>
          </p:nvCxnSpPr>
          <p:spPr>
            <a:xfrm flipV="1">
              <a:off x="7148233" y="4146082"/>
              <a:ext cx="0" cy="728697"/>
            </a:xfrm>
            <a:prstGeom prst="line">
              <a:avLst/>
            </a:prstGeom>
            <a:ln w="9525">
              <a:solidFill>
                <a:srgbClr val="4F80BE"/>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4190703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Critical to Success</a:t>
            </a:r>
            <a:endParaRPr lang="en-US" dirty="0"/>
          </a:p>
        </p:txBody>
      </p:sp>
      <p:sp>
        <p:nvSpPr>
          <p:cNvPr id="5" name="Content Placeholder 4"/>
          <p:cNvSpPr>
            <a:spLocks noGrp="1"/>
          </p:cNvSpPr>
          <p:nvPr>
            <p:ph idx="1"/>
          </p:nvPr>
        </p:nvSpPr>
        <p:spPr/>
        <p:txBody>
          <a:bodyPr>
            <a:normAutofit/>
          </a:bodyPr>
          <a:lstStyle/>
          <a:p>
            <a:pPr marL="285750" lvl="0" indent="-285750">
              <a:spcBef>
                <a:spcPts val="1800"/>
              </a:spcBef>
              <a:buFont typeface="Arial" panose="020B0604020202020204" pitchFamily="34" charset="0"/>
              <a:buChar char="•"/>
            </a:pPr>
            <a:r>
              <a:rPr lang="en-US" sz="2000" dirty="0" smtClean="0"/>
              <a:t>Combine </a:t>
            </a:r>
            <a:r>
              <a:rPr lang="en-US" sz="2000" dirty="0"/>
              <a:t>and </a:t>
            </a:r>
            <a:r>
              <a:rPr lang="en-US" dirty="0" smtClean="0"/>
              <a:t>s</a:t>
            </a:r>
            <a:r>
              <a:rPr lang="en-US" sz="2000" dirty="0" smtClean="0"/>
              <a:t>treamline </a:t>
            </a:r>
            <a:r>
              <a:rPr lang="en-US" dirty="0"/>
              <a:t>b</a:t>
            </a:r>
            <a:r>
              <a:rPr lang="en-US" sz="2000" dirty="0" smtClean="0"/>
              <a:t>usiness and I&amp;O objectives.</a:t>
            </a:r>
            <a:endParaRPr lang="en-US" sz="2000" dirty="0"/>
          </a:p>
          <a:p>
            <a:pPr marL="285750" lvl="0" indent="-285750">
              <a:spcBef>
                <a:spcPts val="1800"/>
              </a:spcBef>
              <a:buFont typeface="Arial" panose="020B0604020202020204" pitchFamily="34" charset="0"/>
              <a:buChar char="•"/>
            </a:pPr>
            <a:r>
              <a:rPr lang="en-US" sz="2000" dirty="0" smtClean="0"/>
              <a:t>Design and create  a DCIM/DCSO system for a holistic view of our business.</a:t>
            </a:r>
            <a:endParaRPr lang="en-US" sz="2000" dirty="0"/>
          </a:p>
          <a:p>
            <a:pPr marL="285750" lvl="0" indent="-285750">
              <a:spcBef>
                <a:spcPts val="1800"/>
              </a:spcBef>
              <a:buFont typeface="Arial" panose="020B0604020202020204" pitchFamily="34" charset="0"/>
              <a:buChar char="•"/>
            </a:pPr>
            <a:r>
              <a:rPr lang="en-US" sz="2000" dirty="0" smtClean="0"/>
              <a:t>For Telx, the solution must be vendor-agnostic: a platform with </a:t>
            </a:r>
            <a:r>
              <a:rPr lang="en-US" sz="2000" dirty="0"/>
              <a:t>a truly open </a:t>
            </a:r>
            <a:r>
              <a:rPr lang="en-US" sz="2000" dirty="0" smtClean="0"/>
              <a:t>architecture.</a:t>
            </a:r>
            <a:endParaRPr lang="en-US" sz="2000" dirty="0"/>
          </a:p>
        </p:txBody>
      </p:sp>
      <p:pic>
        <p:nvPicPr>
          <p:cNvPr id="3" name="Content Placeholder 2"/>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3563938" y="1635022"/>
            <a:ext cx="5122862" cy="4456318"/>
          </a:xfrm>
        </p:spPr>
      </p:pic>
      <p:sp>
        <p:nvSpPr>
          <p:cNvPr id="8" name="TextBox 7"/>
          <p:cNvSpPr txBox="1"/>
          <p:nvPr/>
        </p:nvSpPr>
        <p:spPr>
          <a:xfrm>
            <a:off x="3890360" y="6126163"/>
            <a:ext cx="4525050" cy="369332"/>
          </a:xfrm>
          <a:prstGeom prst="rect">
            <a:avLst/>
          </a:prstGeom>
          <a:noFill/>
        </p:spPr>
        <p:txBody>
          <a:bodyPr wrap="square" rtlCol="0">
            <a:spAutoFit/>
          </a:bodyPr>
          <a:lstStyle/>
          <a:p>
            <a:pPr algn="ctr"/>
            <a:r>
              <a:rPr lang="en-US" i="1" dirty="0" smtClean="0">
                <a:solidFill>
                  <a:srgbClr val="7F7F7F"/>
                </a:solidFill>
                <a:latin typeface="Klavika Basic Light" panose="020B0604020202020204" charset="0"/>
                <a:cs typeface="Klavika Basic Medium"/>
              </a:rPr>
              <a:t>Finding the right fit</a:t>
            </a:r>
          </a:p>
        </p:txBody>
      </p:sp>
    </p:spTree>
    <p:extLst>
      <p:ext uri="{BB962C8B-B14F-4D97-AF65-F5344CB8AC3E}">
        <p14:creationId xmlns:p14="http://schemas.microsoft.com/office/powerpoint/2010/main" val="1129492382"/>
      </p:ext>
    </p:extLst>
  </p:cSld>
  <p:clrMapOvr>
    <a:masterClrMapping/>
  </p:clrMapOvr>
  <p:timing>
    <p:tnLst>
      <p:par>
        <p:cTn id="1" dur="indefinite" restart="never" nodeType="tmRoot"/>
      </p:par>
    </p:tnLst>
  </p:timing>
</p:sld>
</file>

<file path=ppt/theme/theme1.xml><?xml version="1.0" encoding="utf-8"?>
<a:theme xmlns:a="http://schemas.openxmlformats.org/drawingml/2006/main" name="Telx 3.0 v6 Final_Template">
  <a:themeElements>
    <a:clrScheme name="Custom 2">
      <a:dk1>
        <a:srgbClr val="595959"/>
      </a:dk1>
      <a:lt1>
        <a:srgbClr val="FFFFFF"/>
      </a:lt1>
      <a:dk2>
        <a:srgbClr val="415796"/>
      </a:dk2>
      <a:lt2>
        <a:srgbClr val="D9D9D9"/>
      </a:lt2>
      <a:accent1>
        <a:srgbClr val="E44A18"/>
      </a:accent1>
      <a:accent2>
        <a:srgbClr val="FFAD1C"/>
      </a:accent2>
      <a:accent3>
        <a:srgbClr val="262626"/>
      </a:accent3>
      <a:accent4>
        <a:srgbClr val="4F80BE"/>
      </a:accent4>
      <a:accent5>
        <a:srgbClr val="5694E0"/>
      </a:accent5>
      <a:accent6>
        <a:srgbClr val="B9CDE6"/>
      </a:accent6>
      <a:hlink>
        <a:srgbClr val="4F80BE"/>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4F80BE">
            <a:alpha val="85000"/>
          </a:srgbClr>
        </a:solidFill>
        <a:ln>
          <a:noFill/>
          <a:headEnd type="none"/>
          <a:tailEnd type="oval" w="sm" len="sm"/>
        </a:ln>
        <a:effectLst/>
      </a:spPr>
      <a:bodyPr rtlCol="0" anchor="ctr"/>
      <a:lstStyle>
        <a:defPPr algn="ctr">
          <a:defRPr sz="1200" dirty="0" smtClean="0">
            <a:latin typeface="Klavika Basic Regular"/>
            <a:cs typeface="Klavika Basic Regular"/>
          </a:defRPr>
        </a:defPPr>
      </a:lstStyle>
      <a:style>
        <a:lnRef idx="1">
          <a:schemeClr val="accent1"/>
        </a:lnRef>
        <a:fillRef idx="3">
          <a:schemeClr val="accent1"/>
        </a:fillRef>
        <a:effectRef idx="2">
          <a:schemeClr val="accent1"/>
        </a:effectRef>
        <a:fontRef idx="minor">
          <a:schemeClr val="lt1"/>
        </a:fontRef>
      </a:style>
    </a:spDef>
    <a:lnDef>
      <a:spPr>
        <a:ln>
          <a:solidFill>
            <a:srgbClr val="4F80BE"/>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sz="1500" dirty="0" smtClean="0">
            <a:solidFill>
              <a:srgbClr val="4F80BE"/>
            </a:solidFill>
            <a:latin typeface="Klavika Basic Medium"/>
            <a:cs typeface="Klavika Basic Medium"/>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Telx 3.0 v6 Final_Template</Template>
  <TotalTime>4313</TotalTime>
  <Words>5232</Words>
  <Application>Microsoft Office PowerPoint</Application>
  <PresentationFormat>On-screen Show (4:3)</PresentationFormat>
  <Paragraphs>314</Paragraphs>
  <Slides>25</Slides>
  <Notes>25</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25</vt:i4>
      </vt:variant>
    </vt:vector>
  </HeadingPairs>
  <TitlesOfParts>
    <vt:vector size="37" baseType="lpstr">
      <vt:lpstr>Arial</vt:lpstr>
      <vt:lpstr>Klavika Regular</vt:lpstr>
      <vt:lpstr>Wingdings</vt:lpstr>
      <vt:lpstr>Lucida Grande</vt:lpstr>
      <vt:lpstr>Klavika Basic Regular</vt:lpstr>
      <vt:lpstr>ＭＳ Ｐゴシック</vt:lpstr>
      <vt:lpstr>Calibri</vt:lpstr>
      <vt:lpstr>Klavika Basic Regular Italic</vt:lpstr>
      <vt:lpstr>Klavika Basic Medium</vt:lpstr>
      <vt:lpstr>Klavika Basic Light</vt:lpstr>
      <vt:lpstr>Tahoma</vt:lpstr>
      <vt:lpstr>Telx 3.0 v6 Final_Template</vt:lpstr>
      <vt:lpstr>Telx DCIM Journey</vt:lpstr>
      <vt:lpstr>PowerPoint Presentation</vt:lpstr>
      <vt:lpstr>PowerPoint Presentation</vt:lpstr>
      <vt:lpstr>PowerPoint Presentation</vt:lpstr>
      <vt:lpstr>Our Goals &amp; Challenges</vt:lpstr>
      <vt:lpstr>My Journey</vt:lpstr>
      <vt:lpstr>Recap of the Challenges</vt:lpstr>
      <vt:lpstr>Telx DCIM Vision in 2012</vt:lpstr>
      <vt:lpstr>Critical to Success</vt:lpstr>
      <vt:lpstr>How I got there?</vt:lpstr>
      <vt:lpstr>PowerPoint Presentation</vt:lpstr>
      <vt:lpstr>ABB Decathlon® for Data Centers</vt:lpstr>
      <vt:lpstr>Example 1 Customer Optimization Report</vt:lpstr>
      <vt:lpstr>Example 2 RPP Branch Circuit Data</vt:lpstr>
      <vt:lpstr>Example 3 Sold SQ-FT Density Interactive </vt:lpstr>
      <vt:lpstr>Example 4 Electric Usage: Actual Total Cost vs. Budget</vt:lpstr>
      <vt:lpstr>Summary of my Journey: The Big Picture</vt:lpstr>
      <vt:lpstr>Lessons Learned: Telx DCIM Journey</vt:lpstr>
      <vt:lpstr>PowerPoint Presentation</vt:lpstr>
      <vt:lpstr>Appendix</vt:lpstr>
      <vt:lpstr>Telx Ecosystem for DCIM/DCSO</vt:lpstr>
      <vt:lpstr>Implementation Integration Component</vt:lpstr>
      <vt:lpstr>Results and Next Steps</vt:lpstr>
      <vt:lpstr>Example 2 Dashboard</vt:lpstr>
      <vt:lpstr>Example 5 Customer Power Utilization</vt:lpstr>
    </vt:vector>
  </TitlesOfParts>
  <Manager>Blake Mitchell</Manager>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Telx Powerpoint Template</dc:title>
  <dc:subject>v.0214 Corporate Template</dc:subject>
  <dc:creator>Michael Wild</dc:creator>
  <cp:keywords>Corporate Template</cp:keywords>
  <cp:lastModifiedBy>Marina Thiry</cp:lastModifiedBy>
  <cp:revision>380</cp:revision>
  <dcterms:created xsi:type="dcterms:W3CDTF">2012-08-27T13:32:22Z</dcterms:created>
  <dcterms:modified xsi:type="dcterms:W3CDTF">2015-06-08T23:13:53Z</dcterms:modified>
  <cp:category>Templates</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hecked by">
    <vt:lpwstr>Ron Sterbenz</vt:lpwstr>
  </property>
  <property fmtid="{D5CDD505-2E9C-101B-9397-08002B2CF9AE}" pid="3" name="Date completed">
    <vt:lpwstr>June 4, 2012</vt:lpwstr>
  </property>
  <property fmtid="{D5CDD505-2E9C-101B-9397-08002B2CF9AE}" pid="4" name="Department">
    <vt:lpwstr>Marketing</vt:lpwstr>
  </property>
  <property fmtid="{D5CDD505-2E9C-101B-9397-08002B2CF9AE}" pid="5" name="Disposition">
    <vt:lpwstr>Draft</vt:lpwstr>
  </property>
</Properties>
</file>