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68" r:id="rId1"/>
    <p:sldMasterId id="2147483670" r:id="rId2"/>
    <p:sldMasterId id="2147483681" r:id="rId3"/>
    <p:sldMasterId id="2147483685" r:id="rId4"/>
  </p:sldMasterIdLst>
  <p:notesMasterIdLst>
    <p:notesMasterId r:id="rId37"/>
  </p:notesMasterIdLst>
  <p:handoutMasterIdLst>
    <p:handoutMasterId r:id="rId38"/>
  </p:handoutMasterIdLst>
  <p:sldIdLst>
    <p:sldId id="326"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04" r:id="rId23"/>
    <p:sldId id="303" r:id="rId24"/>
    <p:sldId id="302" r:id="rId25"/>
    <p:sldId id="306" r:id="rId26"/>
    <p:sldId id="263" r:id="rId27"/>
    <p:sldId id="308" r:id="rId28"/>
    <p:sldId id="270" r:id="rId29"/>
    <p:sldId id="327" r:id="rId30"/>
    <p:sldId id="328" r:id="rId31"/>
    <p:sldId id="329" r:id="rId32"/>
    <p:sldId id="260" r:id="rId33"/>
    <p:sldId id="330" r:id="rId34"/>
    <p:sldId id="297" r:id="rId35"/>
    <p:sldId id="298" r:id="rId36"/>
  </p:sldIdLst>
  <p:sldSz cx="9144000" cy="5143500" type="screen16x9"/>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8DBC1F3-20F5-304E-A4A2-33DFD54DDA9F}">
          <p14:sldIdLst>
            <p14:sldId id="326"/>
          </p14:sldIdLst>
        </p14:section>
        <p14:section name="Interior" id="{9905279F-CDF1-FA46-A143-0D321C4A895E}">
          <p14:sldIdLst>
            <p14:sldId id="331"/>
            <p14:sldId id="332"/>
            <p14:sldId id="333"/>
            <p14:sldId id="334"/>
            <p14:sldId id="335"/>
            <p14:sldId id="336"/>
            <p14:sldId id="337"/>
            <p14:sldId id="338"/>
            <p14:sldId id="339"/>
            <p14:sldId id="340"/>
            <p14:sldId id="341"/>
            <p14:sldId id="342"/>
            <p14:sldId id="343"/>
            <p14:sldId id="344"/>
            <p14:sldId id="345"/>
            <p14:sldId id="346"/>
            <p14:sldId id="347"/>
            <p14:sldId id="304"/>
            <p14:sldId id="303"/>
            <p14:sldId id="302"/>
            <p14:sldId id="306"/>
            <p14:sldId id="263"/>
            <p14:sldId id="308"/>
            <p14:sldId id="270"/>
            <p14:sldId id="327"/>
            <p14:sldId id="328"/>
            <p14:sldId id="329"/>
            <p14:sldId id="260"/>
            <p14:sldId id="330"/>
            <p14:sldId id="297"/>
            <p14:sldId id="298"/>
          </p14:sldIdLst>
        </p14:section>
        <p14:section name="Section Break" id="{47A60E5A-7435-9B44-8ECA-89691F27F61A}">
          <p14:sldIdLst/>
        </p14:section>
      </p14:sectionLst>
    </p:ext>
    <p:ext uri="{EFAFB233-063F-42B5-8137-9DF3F51BA10A}">
      <p15:sldGuideLst xmlns:p15="http://schemas.microsoft.com/office/powerpoint/2012/main">
        <p15:guide id="1" orient="horz" pos="3081">
          <p15:clr>
            <a:srgbClr val="A4A3A4"/>
          </p15:clr>
        </p15:guide>
        <p15:guide id="2" pos="563">
          <p15:clr>
            <a:srgbClr val="A4A3A4"/>
          </p15:clr>
        </p15:guide>
      </p15:sldGuideLst>
    </p:ext>
    <p:ext uri="{2D200454-40CA-4A62-9FC3-DE9A4176ACB9}">
      <p15:notesGuideLst xmlns:p15="http://schemas.microsoft.com/office/powerpoint/2012/main">
        <p15:guide id="1" orient="horz" pos="2952">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ACD3B"/>
    <a:srgbClr val="87D24E"/>
    <a:srgbClr val="90D55D"/>
    <a:srgbClr val="BBE59B"/>
    <a:srgbClr val="74CB33"/>
    <a:srgbClr val="569626"/>
    <a:srgbClr val="80CF45"/>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53819" autoAdjust="0"/>
  </p:normalViewPr>
  <p:slideViewPr>
    <p:cSldViewPr snapToGrid="0" snapToObjects="1">
      <p:cViewPr varScale="1">
        <p:scale>
          <a:sx n="81" d="100"/>
          <a:sy n="81" d="100"/>
        </p:scale>
        <p:origin x="2382" y="90"/>
      </p:cViewPr>
      <p:guideLst>
        <p:guide orient="horz" pos="3081"/>
        <p:guide pos="563"/>
      </p:guideLst>
    </p:cSldViewPr>
  </p:slideViewPr>
  <p:notesTextViewPr>
    <p:cViewPr>
      <p:scale>
        <a:sx n="100" d="100"/>
        <a:sy n="100" d="100"/>
      </p:scale>
      <p:origin x="0" y="0"/>
    </p:cViewPr>
  </p:notesTextViewPr>
  <p:sorterViewPr>
    <p:cViewPr>
      <p:scale>
        <a:sx n="130" d="100"/>
        <a:sy n="130" d="100"/>
      </p:scale>
      <p:origin x="0" y="6192"/>
    </p:cViewPr>
  </p:sorterViewPr>
  <p:notesViewPr>
    <p:cSldViewPr snapToGrid="0" snapToObjects="1">
      <p:cViewPr>
        <p:scale>
          <a:sx n="120" d="100"/>
          <a:sy n="120" d="100"/>
        </p:scale>
        <p:origin x="-2958" y="996"/>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1" tIns="47021" rIns="94041" bIns="47021" rtlCol="0"/>
          <a:lstStyle>
            <a:lvl1pPr algn="l">
              <a:defRPr sz="1300"/>
            </a:lvl1pPr>
          </a:lstStyle>
          <a:p>
            <a:endParaRPr lang="en-US" dirty="0"/>
          </a:p>
        </p:txBody>
      </p:sp>
      <p:sp>
        <p:nvSpPr>
          <p:cNvPr id="3" name="Date Placeholder 2"/>
          <p:cNvSpPr>
            <a:spLocks noGrp="1"/>
          </p:cNvSpPr>
          <p:nvPr>
            <p:ph type="dt" sz="quarter" idx="1"/>
          </p:nvPr>
        </p:nvSpPr>
        <p:spPr>
          <a:xfrm>
            <a:off x="4014100" y="0"/>
            <a:ext cx="3070860" cy="468630"/>
          </a:xfrm>
          <a:prstGeom prst="rect">
            <a:avLst/>
          </a:prstGeom>
        </p:spPr>
        <p:txBody>
          <a:bodyPr vert="horz" lIns="94041" tIns="47021" rIns="94041" bIns="47021" rtlCol="0"/>
          <a:lstStyle>
            <a:lvl1pPr algn="r">
              <a:defRPr sz="1300"/>
            </a:lvl1pPr>
          </a:lstStyle>
          <a:p>
            <a:fld id="{BE367011-BDFC-1F44-A2B4-69567E7CAA63}" type="datetimeFigureOut">
              <a:rPr lang="en-US" smtClean="0"/>
              <a:t>6/5/2015</a:t>
            </a:fld>
            <a:endParaRPr lang="en-US" dirty="0"/>
          </a:p>
        </p:txBody>
      </p:sp>
      <p:sp>
        <p:nvSpPr>
          <p:cNvPr id="4" name="Footer Placeholder 3"/>
          <p:cNvSpPr>
            <a:spLocks noGrp="1"/>
          </p:cNvSpPr>
          <p:nvPr>
            <p:ph type="ftr" sz="quarter" idx="2"/>
          </p:nvPr>
        </p:nvSpPr>
        <p:spPr>
          <a:xfrm>
            <a:off x="0" y="8902344"/>
            <a:ext cx="3070860" cy="468630"/>
          </a:xfrm>
          <a:prstGeom prst="rect">
            <a:avLst/>
          </a:prstGeom>
        </p:spPr>
        <p:txBody>
          <a:bodyPr vert="horz" lIns="94041" tIns="47021" rIns="94041" bIns="4702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14100" y="8902344"/>
            <a:ext cx="3070860" cy="468630"/>
          </a:xfrm>
          <a:prstGeom prst="rect">
            <a:avLst/>
          </a:prstGeom>
        </p:spPr>
        <p:txBody>
          <a:bodyPr vert="horz" lIns="94041" tIns="47021" rIns="94041" bIns="47021" rtlCol="0" anchor="b"/>
          <a:lstStyle>
            <a:lvl1pPr algn="r">
              <a:defRPr sz="1300"/>
            </a:lvl1pPr>
          </a:lstStyle>
          <a:p>
            <a:fld id="{6E5F69FE-62CC-1247-8D53-28F05E65C722}" type="slidenum">
              <a:rPr lang="en-US" smtClean="0"/>
              <a:t>‹#›</a:t>
            </a:fld>
            <a:endParaRPr lang="en-US" dirty="0"/>
          </a:p>
        </p:txBody>
      </p:sp>
    </p:spTree>
    <p:extLst>
      <p:ext uri="{BB962C8B-B14F-4D97-AF65-F5344CB8AC3E}">
        <p14:creationId xmlns:p14="http://schemas.microsoft.com/office/powerpoint/2010/main" val="3120720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1" tIns="47021" rIns="94041" bIns="47021" rtlCol="0"/>
          <a:lstStyle>
            <a:lvl1pPr algn="l">
              <a:defRPr sz="1300"/>
            </a:lvl1pPr>
          </a:lstStyle>
          <a:p>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lIns="94041" tIns="47021" rIns="94041" bIns="47021" rtlCol="0"/>
          <a:lstStyle>
            <a:lvl1pPr algn="r">
              <a:defRPr sz="1300"/>
            </a:lvl1pPr>
          </a:lstStyle>
          <a:p>
            <a:fld id="{CC5D9832-7756-2349-A69C-7729A6E549E8}" type="datetimeFigureOut">
              <a:rPr lang="en-US" smtClean="0"/>
              <a:t>6/5/2015</a:t>
            </a:fld>
            <a:endParaRPr lang="en-US" dirty="0"/>
          </a:p>
        </p:txBody>
      </p:sp>
      <p:sp>
        <p:nvSpPr>
          <p:cNvPr id="4" name="Slide Image Placeholder 3"/>
          <p:cNvSpPr>
            <a:spLocks noGrp="1" noRot="1" noChangeAspect="1"/>
          </p:cNvSpPr>
          <p:nvPr>
            <p:ph type="sldImg" idx="2"/>
          </p:nvPr>
        </p:nvSpPr>
        <p:spPr>
          <a:xfrm>
            <a:off x="2210463" y="468630"/>
            <a:ext cx="2704161" cy="1521864"/>
          </a:xfrm>
          <a:prstGeom prst="rect">
            <a:avLst/>
          </a:prstGeom>
          <a:noFill/>
          <a:ln w="12700">
            <a:solidFill>
              <a:prstClr val="black"/>
            </a:solidFill>
          </a:ln>
        </p:spPr>
        <p:txBody>
          <a:bodyPr vert="horz" lIns="94041" tIns="47021" rIns="94041" bIns="47021" rtlCol="0" anchor="ctr"/>
          <a:lstStyle/>
          <a:p>
            <a:endParaRPr lang="en-US" dirty="0"/>
          </a:p>
        </p:txBody>
      </p:sp>
      <p:sp>
        <p:nvSpPr>
          <p:cNvPr id="5" name="Notes Placeholder 4"/>
          <p:cNvSpPr>
            <a:spLocks noGrp="1"/>
          </p:cNvSpPr>
          <p:nvPr>
            <p:ph type="body" sz="quarter" idx="3"/>
          </p:nvPr>
        </p:nvSpPr>
        <p:spPr>
          <a:xfrm>
            <a:off x="472440" y="2107097"/>
            <a:ext cx="6141720" cy="6744560"/>
          </a:xfrm>
          <a:prstGeom prst="rect">
            <a:avLst/>
          </a:prstGeom>
        </p:spPr>
        <p:txBody>
          <a:bodyPr vert="horz" lIns="94041" tIns="47021" rIns="94041" bIns="4702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902344"/>
            <a:ext cx="3070860" cy="468630"/>
          </a:xfrm>
          <a:prstGeom prst="rect">
            <a:avLst/>
          </a:prstGeom>
        </p:spPr>
        <p:txBody>
          <a:bodyPr vert="horz" lIns="94041" tIns="47021" rIns="94041" bIns="4702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4041" tIns="47021" rIns="94041" bIns="47021" rtlCol="0" anchor="b"/>
          <a:lstStyle>
            <a:lvl1pPr algn="r">
              <a:defRPr sz="1300"/>
            </a:lvl1pPr>
          </a:lstStyle>
          <a:p>
            <a:fld id="{5E03024D-695E-634D-B010-448DEA45BBA3}" type="slidenum">
              <a:rPr lang="en-US" smtClean="0"/>
              <a:t>‹#›</a:t>
            </a:fld>
            <a:endParaRPr lang="en-US" dirty="0"/>
          </a:p>
        </p:txBody>
      </p:sp>
    </p:spTree>
    <p:extLst>
      <p:ext uri="{BB962C8B-B14F-4D97-AF65-F5344CB8AC3E}">
        <p14:creationId xmlns:p14="http://schemas.microsoft.com/office/powerpoint/2010/main" val="18322593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949450" y="468313"/>
            <a:ext cx="3124200" cy="1757362"/>
          </a:xfrm>
          <a:ln/>
        </p:spPr>
      </p:sp>
      <p:sp>
        <p:nvSpPr>
          <p:cNvPr id="18435" name="Notes Placeholder 2"/>
          <p:cNvSpPr>
            <a:spLocks noGrp="1"/>
          </p:cNvSpPr>
          <p:nvPr>
            <p:ph type="body" idx="1"/>
          </p:nvPr>
        </p:nvSpPr>
        <p:spPr>
          <a:noFill/>
          <a:ln/>
        </p:spPr>
        <p:txBody>
          <a:bodyPr/>
          <a:lstStyle/>
          <a:p>
            <a:r>
              <a:rPr lang="en-US" sz="1700" dirty="0"/>
              <a:t>Good afternoon everyone.  My name is James Bartone.  I work for Schneider Electric IT as a Program Manager in the Data Center Software Solutions group.  I also am the Vice Chair of the TGG NAM Technical Committee.</a:t>
            </a:r>
          </a:p>
          <a:p>
            <a:r>
              <a:rPr lang="en-US" sz="1700" dirty="0"/>
              <a:t>  </a:t>
            </a:r>
          </a:p>
          <a:p>
            <a:r>
              <a:rPr lang="en-US" sz="1700" dirty="0"/>
              <a:t>My co-presenter today is Marina Thiry who is the Director of Strategic Marketing for the Control Technologies group in the Process Automation division at ABB.  Marina is also the TGG Operations WG Chair and holds a leadership position in the DCIM IG.</a:t>
            </a:r>
          </a:p>
          <a:p>
            <a:endParaRPr lang="en-US" sz="1700" dirty="0"/>
          </a:p>
          <a:p>
            <a:r>
              <a:rPr lang="en-US" sz="1700" dirty="0"/>
              <a:t>Today Marina &amp; I are going to discuss the data center lifecycle with a focus on systems integration for increasing efficiency and reliability.  </a:t>
            </a:r>
          </a:p>
          <a:p>
            <a:endParaRPr lang="en-US" sz="1700" dirty="0"/>
          </a:p>
          <a:p>
            <a:r>
              <a:rPr lang="en-US" sz="1700" dirty="0"/>
              <a:t>My portion of the talk will focus on a ‘how-to’ approach for achieving integration during Design--Commissioning based on recommendations presented in TGG WP-52 entitled ‘An Integrated Approach to Operational Efficiency &amp; Reliability’.  </a:t>
            </a:r>
          </a:p>
          <a:p>
            <a:endParaRPr lang="en-US" sz="1700" dirty="0"/>
          </a:p>
          <a:p>
            <a:r>
              <a:rPr lang="en-US" sz="1700" dirty="0"/>
              <a:t>Marina will pick up the conversation to discuss how DCIM can serve as a powerful tool for monitoring and maintaining efficiency and reliability, as well as managing change and planning for the future during the Sustained Operations period of the data center lifecycle.</a:t>
            </a:r>
          </a:p>
          <a:p>
            <a:endParaRPr lang="en-US" dirty="0" smtClean="0">
              <a:latin typeface="Arial" pitchFamily="34" charset="0"/>
              <a:cs typeface="Arial" pitchFamily="34" charset="0"/>
            </a:endParaRPr>
          </a:p>
        </p:txBody>
      </p:sp>
      <p:sp>
        <p:nvSpPr>
          <p:cNvPr id="18436" name="Slide Number Placeholder 3"/>
          <p:cNvSpPr>
            <a:spLocks noGrp="1"/>
          </p:cNvSpPr>
          <p:nvPr>
            <p:ph type="sldNum" sz="quarter" idx="5"/>
          </p:nvPr>
        </p:nvSpPr>
        <p:spPr>
          <a:noFill/>
        </p:spPr>
        <p:txBody>
          <a:bodyPr/>
          <a:lstStyle/>
          <a:p>
            <a:fld id="{382E61EA-79E6-4AAB-8A55-CD27C4A7E5A4}" type="slidenum">
              <a:rPr lang="en-US" smtClean="0"/>
              <a:pPr/>
              <a:t>2</a:t>
            </a:fld>
            <a:endParaRPr lang="en-US" dirty="0" smtClean="0"/>
          </a:p>
        </p:txBody>
      </p:sp>
    </p:spTree>
    <p:extLst>
      <p:ext uri="{BB962C8B-B14F-4D97-AF65-F5344CB8AC3E}">
        <p14:creationId xmlns:p14="http://schemas.microsoft.com/office/powerpoint/2010/main" val="4207469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949450" y="468313"/>
            <a:ext cx="3124200" cy="1757362"/>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900" dirty="0"/>
              <a:t>Following a successful IST, the CxA publishes the Commissioning report that:</a:t>
            </a:r>
          </a:p>
          <a:p>
            <a:r>
              <a:rPr lang="en-US" altLang="en-US" sz="1900" dirty="0"/>
              <a:t> </a:t>
            </a:r>
          </a:p>
          <a:p>
            <a:pPr>
              <a:buFontTx/>
              <a:buChar char="-"/>
            </a:pPr>
            <a:r>
              <a:rPr lang="en-US" altLang="en-US" sz="1900" dirty="0"/>
              <a:t> includes all data gathered during Commissioning, and </a:t>
            </a:r>
          </a:p>
          <a:p>
            <a:pPr>
              <a:buFontTx/>
              <a:buChar char="-"/>
            </a:pPr>
            <a:r>
              <a:rPr lang="en-US" altLang="en-US" sz="1900" dirty="0"/>
              <a:t> serves as the initial benchmark for DC performance, </a:t>
            </a:r>
          </a:p>
          <a:p>
            <a:pPr>
              <a:buFontTx/>
              <a:buChar char="-"/>
            </a:pPr>
            <a:r>
              <a:rPr lang="en-US" altLang="en-US" sz="1900" dirty="0"/>
              <a:t> fail-over prediction, and risk assessment.  </a:t>
            </a:r>
          </a:p>
          <a:p>
            <a:endParaRPr lang="en-US" altLang="en-US" sz="1900" dirty="0"/>
          </a:p>
          <a:p>
            <a:r>
              <a:rPr lang="en-US" altLang="en-US" sz="1900" dirty="0"/>
              <a:t> CX Report will be incorporated into the SOO manual which is described during the next few slides.</a:t>
            </a:r>
          </a:p>
          <a:p>
            <a:endParaRPr lang="en-US" altLang="en-US" dirty="0" smtClean="0"/>
          </a:p>
          <a:p>
            <a:endParaRPr lang="en-US" altLang="en-US" dirty="0" smtClean="0"/>
          </a:p>
          <a:p>
            <a:endParaRPr lang="en-US" altLang="en-US" dirty="0" smtClean="0"/>
          </a:p>
          <a:p>
            <a:endParaRPr lang="en-US" alt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D82DCCE9-3CCC-49B2-B91E-87651D211EAA}" type="slidenum">
              <a:rPr lang="en-US" altLang="en-US" sz="1200"/>
              <a:pPr eaLnBrk="1" hangingPunct="1">
                <a:spcBef>
                  <a:spcPct val="0"/>
                </a:spcBef>
              </a:pPr>
              <a:t>11</a:t>
            </a:fld>
            <a:endParaRPr lang="en-US" altLang="en-US" sz="1200" dirty="0"/>
          </a:p>
        </p:txBody>
      </p:sp>
    </p:spTree>
    <p:extLst>
      <p:ext uri="{BB962C8B-B14F-4D97-AF65-F5344CB8AC3E}">
        <p14:creationId xmlns:p14="http://schemas.microsoft.com/office/powerpoint/2010/main" val="120148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949450" y="468313"/>
            <a:ext cx="3124200" cy="1757362"/>
          </a:xfrm>
          <a:ln/>
        </p:spPr>
      </p:sp>
      <p:sp>
        <p:nvSpPr>
          <p:cNvPr id="3" name="Notes Placeholder 2"/>
          <p:cNvSpPr>
            <a:spLocks noGrp="1"/>
          </p:cNvSpPr>
          <p:nvPr>
            <p:ph type="body" idx="1"/>
          </p:nvPr>
        </p:nvSpPr>
        <p:spPr/>
        <p:txBody>
          <a:bodyPr/>
          <a:lstStyle/>
          <a:p>
            <a:r>
              <a:rPr lang="en-US" sz="1900" u="sng" dirty="0">
                <a:latin typeface="+mn-lt"/>
                <a:cs typeface="+mn-cs"/>
              </a:rPr>
              <a:t>FACILITY LIFE CYCLE &amp; OPERATIONAL DOCS</a:t>
            </a:r>
            <a:endParaRPr lang="en-US" sz="1900" dirty="0">
              <a:latin typeface="+mn-lt"/>
              <a:cs typeface="+mn-cs"/>
            </a:endParaRPr>
          </a:p>
          <a:p>
            <a:r>
              <a:rPr lang="en-US" sz="1900" dirty="0">
                <a:latin typeface="+mn-lt"/>
                <a:cs typeface="+mn-cs"/>
              </a:rPr>
              <a:t>Now that we’ve touched on some Operational considerations  during Design, Construction</a:t>
            </a:r>
            <a:r>
              <a:rPr lang="en-US" sz="1900" dirty="0"/>
              <a:t> &amp;</a:t>
            </a:r>
            <a:r>
              <a:rPr lang="en-US" sz="1900" dirty="0">
                <a:latin typeface="+mn-lt"/>
                <a:cs typeface="+mn-cs"/>
              </a:rPr>
              <a:t> Commissioning,  Let’s trace the development of the SOO and Operations &amp; Maintenance </a:t>
            </a:r>
            <a:r>
              <a:rPr lang="en-US" sz="1900" dirty="0"/>
              <a:t>Manual by following the Black lines that link key documents. </a:t>
            </a:r>
            <a:endParaRPr lang="en-US" sz="1900" dirty="0">
              <a:latin typeface="+mn-lt"/>
              <a:cs typeface="+mn-cs"/>
            </a:endParaRPr>
          </a:p>
          <a:p>
            <a:r>
              <a:rPr lang="en-US" sz="1900" dirty="0">
                <a:latin typeface="+mn-lt"/>
                <a:cs typeface="+mn-cs"/>
              </a:rPr>
              <a:t> </a:t>
            </a:r>
          </a:p>
          <a:p>
            <a:r>
              <a:rPr lang="en-US" sz="1900" u="sng" dirty="0">
                <a:latin typeface="+mn-lt"/>
                <a:cs typeface="+mn-cs"/>
              </a:rPr>
              <a:t>During PP &amp; Design</a:t>
            </a:r>
            <a:r>
              <a:rPr lang="en-US" sz="1900" dirty="0">
                <a:latin typeface="+mn-lt"/>
                <a:cs typeface="+mn-cs"/>
              </a:rPr>
              <a:t>: The OPR </a:t>
            </a:r>
            <a:r>
              <a:rPr lang="en-US" sz="1900" dirty="0">
                <a:latin typeface="+mn-lt"/>
                <a:cs typeface="+mn-cs"/>
                <a:sym typeface="Wingdings"/>
              </a:rPr>
              <a:t></a:t>
            </a:r>
            <a:r>
              <a:rPr lang="en-US" sz="1900" dirty="0">
                <a:latin typeface="+mn-lt"/>
                <a:cs typeface="+mn-cs"/>
              </a:rPr>
              <a:t>Building Program</a:t>
            </a:r>
            <a:r>
              <a:rPr lang="en-US" sz="1900" dirty="0">
                <a:latin typeface="+mn-lt"/>
                <a:cs typeface="+mn-cs"/>
                <a:sym typeface="Wingdings"/>
              </a:rPr>
              <a:t></a:t>
            </a:r>
            <a:r>
              <a:rPr lang="en-US" sz="1900" dirty="0">
                <a:latin typeface="+mn-lt"/>
                <a:cs typeface="+mn-cs"/>
              </a:rPr>
              <a:t>BOD which is the foundation for the IFC DWGS/Specs/Cx Plan . </a:t>
            </a:r>
          </a:p>
          <a:p>
            <a:r>
              <a:rPr lang="en-US" sz="1900" dirty="0">
                <a:latin typeface="+mn-lt"/>
                <a:cs typeface="+mn-cs"/>
              </a:rPr>
              <a:t> </a:t>
            </a:r>
          </a:p>
          <a:p>
            <a:r>
              <a:rPr lang="en-US" sz="1900" u="sng" dirty="0">
                <a:latin typeface="+mn-lt"/>
                <a:cs typeface="+mn-cs"/>
              </a:rPr>
              <a:t>Construction</a:t>
            </a:r>
            <a:r>
              <a:rPr lang="en-US" sz="1900" dirty="0">
                <a:latin typeface="+mn-lt"/>
                <a:cs typeface="+mn-cs"/>
              </a:rPr>
              <a:t>:  Submittals, Shop Drawings, and Equipment lists and other data are produced by the Contractor and collected. Additionally changes are documented &amp; incorporated. </a:t>
            </a:r>
          </a:p>
          <a:p>
            <a:r>
              <a:rPr lang="en-US" sz="1900" dirty="0">
                <a:latin typeface="+mn-lt"/>
                <a:cs typeface="+mn-cs"/>
              </a:rPr>
              <a:t> </a:t>
            </a:r>
          </a:p>
          <a:p>
            <a:r>
              <a:rPr lang="en-US" sz="1900" u="sng" dirty="0">
                <a:latin typeface="+mn-lt"/>
                <a:cs typeface="+mn-cs"/>
              </a:rPr>
              <a:t>Commissioning &amp; Turnover</a:t>
            </a:r>
            <a:r>
              <a:rPr lang="en-US" sz="1900" dirty="0">
                <a:latin typeface="+mn-lt"/>
                <a:cs typeface="+mn-cs"/>
              </a:rPr>
              <a:t> follows.  The Cx Report is released.  It provides an accurate picture of the facilities equipment, systems, sequences, and interoperability.  This accumulated information is used to produced the Operations &amp; Maintenance Manual by the FO team during Turn-over. </a:t>
            </a:r>
          </a:p>
          <a:p>
            <a:endParaRPr lang="en-US" sz="1900" dirty="0"/>
          </a:p>
          <a:p>
            <a:r>
              <a:rPr lang="en-US" sz="1900" dirty="0">
                <a:latin typeface="+mn-lt"/>
                <a:cs typeface="+mn-cs"/>
              </a:rPr>
              <a:t>We’ll discuss Turn-over &amp; Sustained Operations shortly, but first let’s drill-down into the SOO Manual.</a:t>
            </a:r>
          </a:p>
          <a:p>
            <a:pPr marL="174494" indent="-174494">
              <a:defRPr/>
            </a:pPr>
            <a:endParaRPr lang="en-US" dirty="0" smtClean="0"/>
          </a:p>
          <a:p>
            <a:pPr>
              <a:defRPr/>
            </a:pPr>
            <a:endParaRPr 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37796C00-1F7E-4589-AE71-E6FDFC9AA130}" type="slidenum">
              <a:rPr lang="en-US" altLang="en-US" sz="1200"/>
              <a:pPr eaLnBrk="1" hangingPunct="1">
                <a:spcBef>
                  <a:spcPct val="0"/>
                </a:spcBef>
              </a:pPr>
              <a:t>12</a:t>
            </a:fld>
            <a:endParaRPr lang="en-US" altLang="en-US" sz="1200" dirty="0"/>
          </a:p>
        </p:txBody>
      </p:sp>
    </p:spTree>
    <p:extLst>
      <p:ext uri="{BB962C8B-B14F-4D97-AF65-F5344CB8AC3E}">
        <p14:creationId xmlns:p14="http://schemas.microsoft.com/office/powerpoint/2010/main" val="259156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949450" y="468313"/>
            <a:ext cx="3124200" cy="1757362"/>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u="sng" dirty="0"/>
              <a:t>SEQUENCE OF OPERATIONS MANUAL</a:t>
            </a:r>
            <a:endParaRPr lang="en-US" sz="1600" dirty="0"/>
          </a:p>
          <a:p>
            <a:r>
              <a:rPr lang="en-US" sz="1600" dirty="0"/>
              <a:t>The SOO Manual consists of two distinct parts: </a:t>
            </a:r>
          </a:p>
          <a:p>
            <a:pPr>
              <a:buFont typeface="Arial" pitchFamily="34" charset="0"/>
              <a:buChar char="•"/>
            </a:pPr>
            <a:r>
              <a:rPr lang="en-US" sz="1600" dirty="0"/>
              <a:t> detailed written </a:t>
            </a:r>
            <a:r>
              <a:rPr lang="en-US" sz="1600" i="1" dirty="0"/>
              <a:t>Narratives</a:t>
            </a:r>
            <a:r>
              <a:rPr lang="en-US" sz="1600" dirty="0"/>
              <a:t>, and</a:t>
            </a:r>
          </a:p>
          <a:p>
            <a:pPr>
              <a:buFont typeface="Arial" pitchFamily="34" charset="0"/>
              <a:buChar char="•"/>
            </a:pPr>
            <a:r>
              <a:rPr lang="en-US" sz="1600" dirty="0"/>
              <a:t> supporting graphic</a:t>
            </a:r>
            <a:r>
              <a:rPr lang="en-US" sz="1600" i="1" dirty="0"/>
              <a:t> Diagrams</a:t>
            </a:r>
            <a:endParaRPr lang="en-US" sz="1600" dirty="0"/>
          </a:p>
          <a:p>
            <a:endParaRPr lang="en-US" sz="1600" dirty="0"/>
          </a:p>
          <a:p>
            <a:r>
              <a:rPr lang="en-US" sz="1600" dirty="0"/>
              <a:t>It graphically illustrates and narratively describes:</a:t>
            </a:r>
          </a:p>
          <a:p>
            <a:pPr lvl="0"/>
            <a:r>
              <a:rPr lang="en-US" sz="1600" dirty="0"/>
              <a:t>- DC process flows and information </a:t>
            </a:r>
          </a:p>
          <a:p>
            <a:pPr lvl="0">
              <a:buFontTx/>
              <a:buChar char="-"/>
            </a:pPr>
            <a:r>
              <a:rPr lang="en-US" sz="1600" dirty="0"/>
              <a:t> needed to perform day-to-day facility operations, </a:t>
            </a:r>
          </a:p>
          <a:p>
            <a:pPr lvl="0">
              <a:buFontTx/>
              <a:buChar char="-"/>
            </a:pPr>
            <a:r>
              <a:rPr lang="en-US" sz="1600" dirty="0"/>
              <a:t> and to respond to unscheduled events. </a:t>
            </a:r>
          </a:p>
          <a:p>
            <a:pPr lvl="0">
              <a:buFontTx/>
              <a:buChar char="-"/>
            </a:pPr>
            <a:endParaRPr lang="en-US" sz="1600" dirty="0"/>
          </a:p>
          <a:p>
            <a:pPr lvl="0"/>
            <a:r>
              <a:rPr lang="en-US" sz="1600" dirty="0"/>
              <a:t>Format: ‘drill-down’ from ‘whole’ to component ‘parts’:</a:t>
            </a:r>
          </a:p>
          <a:p>
            <a:pPr lvl="1">
              <a:defRPr/>
            </a:pPr>
            <a:r>
              <a:rPr lang="en-US" sz="1600" dirty="0">
                <a:latin typeface="+mj-lt"/>
                <a:cs typeface="Arial" charset="0"/>
              </a:rPr>
              <a:t>Entire Facility sited in its unique environment</a:t>
            </a:r>
          </a:p>
          <a:p>
            <a:pPr lvl="1">
              <a:defRPr/>
            </a:pPr>
            <a:r>
              <a:rPr lang="en-US" sz="1600" dirty="0">
                <a:latin typeface="+mj-lt"/>
                <a:cs typeface="Arial" charset="0"/>
              </a:rPr>
              <a:t>Inter-Systems relationships within the facility</a:t>
            </a:r>
          </a:p>
          <a:p>
            <a:pPr lvl="1">
              <a:defRPr/>
            </a:pPr>
            <a:r>
              <a:rPr lang="en-US" sz="1600" dirty="0">
                <a:latin typeface="+mj-lt"/>
                <a:cs typeface="Arial" charset="0"/>
              </a:rPr>
              <a:t>Individual System sequences</a:t>
            </a:r>
          </a:p>
          <a:p>
            <a:pPr lvl="1">
              <a:defRPr/>
            </a:pPr>
            <a:r>
              <a:rPr lang="en-US" sz="1600" dirty="0">
                <a:latin typeface="+mj-lt"/>
                <a:cs typeface="Arial" charset="0"/>
              </a:rPr>
              <a:t>Equipment level detail</a:t>
            </a:r>
          </a:p>
          <a:p>
            <a:r>
              <a:rPr lang="en-US" sz="1400" dirty="0"/>
              <a:t> </a:t>
            </a:r>
          </a:p>
          <a:p>
            <a:r>
              <a:rPr lang="en-US" sz="1600" dirty="0"/>
              <a:t>Should include </a:t>
            </a:r>
          </a:p>
          <a:p>
            <a:r>
              <a:rPr lang="en-US" sz="1600" u="sng" dirty="0"/>
              <a:t>Resource information </a:t>
            </a:r>
            <a:r>
              <a:rPr lang="en-US" sz="1600" dirty="0"/>
              <a:t>about the data center, &amp; its hardware, and software.</a:t>
            </a:r>
          </a:p>
          <a:p>
            <a:r>
              <a:rPr lang="en-US" sz="1600" u="sng" dirty="0"/>
              <a:t>Process information</a:t>
            </a:r>
            <a:r>
              <a:rPr lang="en-US" sz="1600" dirty="0"/>
              <a:t>, including sequencing during normal, by-pass, failure, and test modes, for safe, proactive operation and emergency response.</a:t>
            </a:r>
          </a:p>
          <a:p>
            <a:r>
              <a:rPr lang="en-US" sz="1600" b="1" dirty="0"/>
              <a:t> </a:t>
            </a:r>
            <a:r>
              <a:rPr lang="en-US" sz="1600" dirty="0"/>
              <a:t> </a:t>
            </a:r>
          </a:p>
          <a:p>
            <a:r>
              <a:rPr lang="en-US" sz="1600" dirty="0"/>
              <a:t>The next 3 slides provide examples of the outline, narratives, and graphics recommended for the SOO Manual.</a:t>
            </a:r>
          </a:p>
          <a:p>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1E04EF2F-A74A-4A01-BBD6-E2BBF6EB9D57}" type="slidenum">
              <a:rPr lang="en-US" altLang="en-US" sz="1200"/>
              <a:pPr eaLnBrk="1" hangingPunct="1">
                <a:spcBef>
                  <a:spcPct val="0"/>
                </a:spcBef>
              </a:pPr>
              <a:t>13</a:t>
            </a:fld>
            <a:endParaRPr lang="en-US" altLang="en-US" sz="1200" dirty="0"/>
          </a:p>
        </p:txBody>
      </p:sp>
    </p:spTree>
    <p:extLst>
      <p:ext uri="{BB962C8B-B14F-4D97-AF65-F5344CB8AC3E}">
        <p14:creationId xmlns:p14="http://schemas.microsoft.com/office/powerpoint/2010/main" val="2254077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Here is the SOO Outline:</a:t>
            </a:r>
          </a:p>
          <a:p>
            <a:endParaRPr lang="en-US" sz="1900" dirty="0"/>
          </a:p>
          <a:p>
            <a:r>
              <a:rPr lang="en-US" sz="1900" dirty="0"/>
              <a:t>As you can see, It begins with a general Overview of its Main Critical Infrastructure systems such as (Site &amp; Building,  Power, etc. through Data Infrastructure).  </a:t>
            </a:r>
          </a:p>
          <a:p>
            <a:endParaRPr lang="en-US" sz="1900" dirty="0"/>
          </a:p>
          <a:p>
            <a:r>
              <a:rPr lang="en-US" sz="1900" dirty="0"/>
              <a:t>Each major system is then listed individually with a breakdown of their subsystems.  The subsystems  are described in great detail in the SOO manual using both descriptive  narratives and flow diagrams.</a:t>
            </a:r>
          </a:p>
          <a:p>
            <a:endParaRPr lang="en-US" sz="1900" dirty="0"/>
          </a:p>
          <a:p>
            <a:r>
              <a:rPr lang="en-US" sz="1900" dirty="0"/>
              <a:t>Let’s take a look at a section of a sample Narrative:</a:t>
            </a:r>
          </a:p>
        </p:txBody>
      </p:sp>
      <p:sp>
        <p:nvSpPr>
          <p:cNvPr id="4" name="Slide Number Placeholder 3"/>
          <p:cNvSpPr>
            <a:spLocks noGrp="1"/>
          </p:cNvSpPr>
          <p:nvPr>
            <p:ph type="sldNum" sz="quarter" idx="10"/>
          </p:nvPr>
        </p:nvSpPr>
        <p:spPr/>
        <p:txBody>
          <a:bodyPr/>
          <a:lstStyle/>
          <a:p>
            <a:fld id="{5E03024D-695E-634D-B010-448DEA45BBA3}" type="slidenum">
              <a:rPr lang="en-US" smtClean="0"/>
              <a:pPr/>
              <a:t>14</a:t>
            </a:fld>
            <a:endParaRPr lang="en-US" dirty="0"/>
          </a:p>
        </p:txBody>
      </p:sp>
    </p:spTree>
    <p:extLst>
      <p:ext uri="{BB962C8B-B14F-4D97-AF65-F5344CB8AC3E}">
        <p14:creationId xmlns:p14="http://schemas.microsoft.com/office/powerpoint/2010/main" val="124029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900" dirty="0"/>
              <a:t>Here is the SOO Outline:</a:t>
            </a:r>
          </a:p>
          <a:p>
            <a:endParaRPr lang="en-US" sz="1900" dirty="0"/>
          </a:p>
          <a:p>
            <a:r>
              <a:rPr lang="en-US" sz="1900" dirty="0"/>
              <a:t>As you can see, It begins with a general Overview of its Main Critical Infrastructure systems such as (Site &amp; Building,  Power, etc. through Data Infrastructure).  </a:t>
            </a:r>
          </a:p>
          <a:p>
            <a:endParaRPr lang="en-US" sz="1900" dirty="0"/>
          </a:p>
          <a:p>
            <a:r>
              <a:rPr lang="en-US" sz="1900" dirty="0"/>
              <a:t>Each major system is then listed individually with a breakdown of their subsystems.  The subsystems  are described in great detail in the SOO manual using both descriptive  narratives and flow diagrams.</a:t>
            </a:r>
          </a:p>
          <a:p>
            <a:endParaRPr lang="en-US" sz="1900" dirty="0"/>
          </a:p>
          <a:p>
            <a:r>
              <a:rPr lang="en-US" sz="1900" dirty="0"/>
              <a:t>Let’s take a look at a section of a sample Narrative:</a:t>
            </a:r>
          </a:p>
        </p:txBody>
      </p:sp>
      <p:sp>
        <p:nvSpPr>
          <p:cNvPr id="4" name="Slide Number Placeholder 3"/>
          <p:cNvSpPr>
            <a:spLocks noGrp="1"/>
          </p:cNvSpPr>
          <p:nvPr>
            <p:ph type="sldNum" sz="quarter" idx="10"/>
          </p:nvPr>
        </p:nvSpPr>
        <p:spPr/>
        <p:txBody>
          <a:bodyPr/>
          <a:lstStyle/>
          <a:p>
            <a:fld id="{5E03024D-695E-634D-B010-448DEA45BBA3}" type="slidenum">
              <a:rPr lang="en-US" smtClean="0"/>
              <a:pPr/>
              <a:t>15</a:t>
            </a:fld>
            <a:endParaRPr lang="en-US" dirty="0"/>
          </a:p>
        </p:txBody>
      </p:sp>
    </p:spTree>
    <p:extLst>
      <p:ext uri="{BB962C8B-B14F-4D97-AF65-F5344CB8AC3E}">
        <p14:creationId xmlns:p14="http://schemas.microsoft.com/office/powerpoint/2010/main" val="3107620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68313"/>
            <a:ext cx="3124200" cy="1757362"/>
          </a:xfrm>
        </p:spPr>
      </p:sp>
      <p:sp>
        <p:nvSpPr>
          <p:cNvPr id="3" name="Notes Placeholder 2"/>
          <p:cNvSpPr>
            <a:spLocks noGrp="1"/>
          </p:cNvSpPr>
          <p:nvPr>
            <p:ph type="body" idx="1"/>
          </p:nvPr>
        </p:nvSpPr>
        <p:spPr/>
        <p:txBody>
          <a:bodyPr/>
          <a:lstStyle/>
          <a:p>
            <a:r>
              <a:rPr lang="en-US" sz="1900" dirty="0"/>
              <a:t>Here is an example extracted from a Power subsystem narrative of an actual DC in the US Northwest.  </a:t>
            </a:r>
          </a:p>
          <a:p>
            <a:endParaRPr lang="en-US" sz="1900" dirty="0"/>
          </a:p>
          <a:p>
            <a:r>
              <a:rPr lang="en-US" sz="1900" dirty="0"/>
              <a:t>UPS-1 operation is described in Normal, By-pass/maintenance, and in fault/failure modes.  </a:t>
            </a:r>
          </a:p>
          <a:p>
            <a:endParaRPr lang="en-US" sz="1900" dirty="0"/>
          </a:p>
          <a:p>
            <a:r>
              <a:rPr lang="en-US" sz="1900" dirty="0"/>
              <a:t>Energy flows during Automatic operations, as well as detailed instructions for manual operation, are described for each piece of equipment in the line-up..</a:t>
            </a:r>
          </a:p>
          <a:p>
            <a:endParaRPr lang="en-US" sz="1900" dirty="0"/>
          </a:p>
          <a:p>
            <a:r>
              <a:rPr lang="en-US" sz="1900" dirty="0"/>
              <a:t>Ideally, every narrative will have a corresponding graphic.</a:t>
            </a:r>
          </a:p>
        </p:txBody>
      </p:sp>
      <p:sp>
        <p:nvSpPr>
          <p:cNvPr id="4" name="Slide Number Placeholder 3"/>
          <p:cNvSpPr>
            <a:spLocks noGrp="1"/>
          </p:cNvSpPr>
          <p:nvPr>
            <p:ph type="sldNum" sz="quarter" idx="10"/>
          </p:nvPr>
        </p:nvSpPr>
        <p:spPr/>
        <p:txBody>
          <a:bodyPr/>
          <a:lstStyle/>
          <a:p>
            <a:fld id="{5E03024D-695E-634D-B010-448DEA45BBA3}" type="slidenum">
              <a:rPr lang="en-US" smtClean="0"/>
              <a:pPr/>
              <a:t>16</a:t>
            </a:fld>
            <a:endParaRPr lang="en-US" dirty="0"/>
          </a:p>
        </p:txBody>
      </p:sp>
    </p:spTree>
    <p:extLst>
      <p:ext uri="{BB962C8B-B14F-4D97-AF65-F5344CB8AC3E}">
        <p14:creationId xmlns:p14="http://schemas.microsoft.com/office/powerpoint/2010/main" val="390407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68313"/>
            <a:ext cx="3124200" cy="1757362"/>
          </a:xfrm>
        </p:spPr>
      </p:sp>
      <p:sp>
        <p:nvSpPr>
          <p:cNvPr id="3" name="Notes Placeholder 2"/>
          <p:cNvSpPr>
            <a:spLocks noGrp="1"/>
          </p:cNvSpPr>
          <p:nvPr>
            <p:ph type="body" idx="1"/>
          </p:nvPr>
        </p:nvSpPr>
        <p:spPr/>
        <p:txBody>
          <a:bodyPr/>
          <a:lstStyle/>
          <a:p>
            <a:r>
              <a:rPr lang="en-US" sz="1900" dirty="0"/>
              <a:t>I apologize for this slide, but I think it gets the idea across.</a:t>
            </a:r>
          </a:p>
          <a:p>
            <a:endParaRPr lang="en-US" sz="1900" dirty="0"/>
          </a:p>
          <a:p>
            <a:r>
              <a:rPr lang="en-US" sz="1900" dirty="0"/>
              <a:t>The point is that each System &amp; Sub-system should be charted as a process/decision diagram that illustrates  process flows under various conditions and operational states.</a:t>
            </a:r>
          </a:p>
        </p:txBody>
      </p:sp>
      <p:sp>
        <p:nvSpPr>
          <p:cNvPr id="4" name="Slide Number Placeholder 3"/>
          <p:cNvSpPr>
            <a:spLocks noGrp="1"/>
          </p:cNvSpPr>
          <p:nvPr>
            <p:ph type="sldNum" sz="quarter" idx="10"/>
          </p:nvPr>
        </p:nvSpPr>
        <p:spPr/>
        <p:txBody>
          <a:bodyPr/>
          <a:lstStyle/>
          <a:p>
            <a:fld id="{5E03024D-695E-634D-B010-448DEA45BBA3}" type="slidenum">
              <a:rPr lang="en-US" smtClean="0"/>
              <a:pPr/>
              <a:t>17</a:t>
            </a:fld>
            <a:endParaRPr lang="en-US" dirty="0"/>
          </a:p>
        </p:txBody>
      </p:sp>
    </p:spTree>
    <p:extLst>
      <p:ext uri="{BB962C8B-B14F-4D97-AF65-F5344CB8AC3E}">
        <p14:creationId xmlns:p14="http://schemas.microsoft.com/office/powerpoint/2010/main" val="304842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68313"/>
            <a:ext cx="3124200" cy="1757362"/>
          </a:xfrm>
        </p:spPr>
      </p:sp>
      <p:sp>
        <p:nvSpPr>
          <p:cNvPr id="3" name="Notes Placeholder 2"/>
          <p:cNvSpPr>
            <a:spLocks noGrp="1"/>
          </p:cNvSpPr>
          <p:nvPr>
            <p:ph type="body" idx="1"/>
          </p:nvPr>
        </p:nvSpPr>
        <p:spPr/>
        <p:txBody>
          <a:bodyPr>
            <a:normAutofit/>
          </a:bodyPr>
          <a:lstStyle/>
          <a:p>
            <a:r>
              <a:rPr lang="en-US" sz="1900" dirty="0">
                <a:latin typeface="+mn-lt"/>
                <a:cs typeface="+mn-cs"/>
              </a:rPr>
              <a:t>TGG WP-52 “An Integrated Approach to Operational Efficiency and Reliability” presents a practical ‘how-to approach’ for instilling an Operations focus during design, construction &amp; commissioning so the FO</a:t>
            </a:r>
            <a:r>
              <a:rPr lang="en-US" sz="1900" dirty="0"/>
              <a:t> team</a:t>
            </a:r>
            <a:r>
              <a:rPr lang="en-US" sz="1900" dirty="0">
                <a:latin typeface="+mn-lt"/>
                <a:cs typeface="+mn-cs"/>
              </a:rPr>
              <a:t> has the information they need </a:t>
            </a:r>
            <a:r>
              <a:rPr lang="en-US" sz="1900" dirty="0"/>
              <a:t>to operate and maintain:</a:t>
            </a:r>
            <a:endParaRPr lang="en-US" sz="1900" dirty="0">
              <a:latin typeface="+mn-lt"/>
              <a:cs typeface="+mn-cs"/>
            </a:endParaRPr>
          </a:p>
          <a:p>
            <a:endParaRPr lang="en-US" sz="1900" dirty="0"/>
          </a:p>
          <a:p>
            <a:r>
              <a:rPr lang="en-US" altLang="en-US" sz="1900" dirty="0">
                <a:cs typeface="Arial" charset="0"/>
              </a:rPr>
              <a:t>Optimally Performing Data Center</a:t>
            </a:r>
          </a:p>
          <a:p>
            <a:pPr lvl="1"/>
            <a:r>
              <a:rPr lang="en-US" altLang="en-US" sz="1900" dirty="0">
                <a:cs typeface="Arial" charset="0"/>
              </a:rPr>
              <a:t>Collaborative Systems</a:t>
            </a:r>
          </a:p>
          <a:p>
            <a:pPr lvl="1"/>
            <a:r>
              <a:rPr lang="en-US" altLang="en-US" sz="1900" dirty="0">
                <a:cs typeface="Arial" charset="0"/>
              </a:rPr>
              <a:t>Clearly Defined Operating Parameters</a:t>
            </a:r>
          </a:p>
          <a:p>
            <a:r>
              <a:rPr lang="en-US" altLang="en-US" sz="1900" dirty="0">
                <a:cs typeface="Arial" charset="0"/>
              </a:rPr>
              <a:t>Clear Documentation </a:t>
            </a:r>
          </a:p>
          <a:p>
            <a:pPr lvl="1"/>
            <a:r>
              <a:rPr lang="en-US" altLang="en-US" sz="1900" dirty="0">
                <a:cs typeface="Arial" charset="0"/>
              </a:rPr>
              <a:t>Processes	</a:t>
            </a:r>
          </a:p>
          <a:p>
            <a:pPr lvl="1"/>
            <a:r>
              <a:rPr lang="en-US" altLang="en-US" sz="1900" dirty="0">
                <a:cs typeface="Arial" charset="0"/>
              </a:rPr>
              <a:t>Procedures</a:t>
            </a:r>
          </a:p>
          <a:p>
            <a:r>
              <a:rPr lang="en-US" altLang="en-US" sz="1900" dirty="0">
                <a:cs typeface="Arial" charset="0"/>
              </a:rPr>
              <a:t>Change Management System</a:t>
            </a:r>
          </a:p>
          <a:p>
            <a:pPr lvl="1"/>
            <a:r>
              <a:rPr lang="en-US" altLang="en-US" sz="1900" dirty="0">
                <a:cs typeface="Arial" charset="0"/>
              </a:rPr>
              <a:t>Consistent format</a:t>
            </a:r>
          </a:p>
          <a:p>
            <a:pPr lvl="1"/>
            <a:r>
              <a:rPr lang="en-US" altLang="en-US" sz="1900" dirty="0">
                <a:cs typeface="Arial" charset="0"/>
              </a:rPr>
              <a:t>Version Control</a:t>
            </a:r>
          </a:p>
          <a:p>
            <a:pPr lvl="1"/>
            <a:endParaRPr lang="en-US" altLang="en-US" sz="1900" dirty="0">
              <a:cs typeface="Arial" charset="0"/>
            </a:endParaRPr>
          </a:p>
          <a:p>
            <a:r>
              <a:rPr lang="en-US" altLang="en-US" sz="1900" dirty="0">
                <a:cs typeface="Arial" charset="0"/>
              </a:rPr>
              <a:t>All of the above at “Go Live!”</a:t>
            </a:r>
          </a:p>
          <a:p>
            <a:endParaRPr lang="en-US" sz="1900" dirty="0">
              <a:latin typeface="+mn-lt"/>
              <a:cs typeface="+mn-cs"/>
            </a:endParaRPr>
          </a:p>
          <a:p>
            <a:endParaRPr lang="en-US" dirty="0">
              <a:latin typeface="+mn-lt"/>
              <a:cs typeface="+mn-cs"/>
            </a:endParaRPr>
          </a:p>
          <a:p>
            <a:r>
              <a:rPr lang="en-US" dirty="0">
                <a:latin typeface="+mn-lt"/>
                <a:cs typeface="+mn-cs"/>
              </a:rPr>
              <a:t> </a:t>
            </a:r>
          </a:p>
          <a:p>
            <a:pPr defTabSz="470230">
              <a:defRPr/>
            </a:pPr>
            <a:endParaRPr lang="en-US" dirty="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5E03024D-695E-634D-B010-448DEA45BBA3}" type="slidenum">
              <a:rPr lang="en-US" smtClean="0"/>
              <a:pPr/>
              <a:t>18</a:t>
            </a:fld>
            <a:endParaRPr lang="en-US" dirty="0"/>
          </a:p>
        </p:txBody>
      </p:sp>
    </p:spTree>
    <p:extLst>
      <p:ext uri="{BB962C8B-B14F-4D97-AF65-F5344CB8AC3E}">
        <p14:creationId xmlns:p14="http://schemas.microsoft.com/office/powerpoint/2010/main" val="1361163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949450" y="468313"/>
            <a:ext cx="3124200" cy="1757362"/>
          </a:xfrm>
          <a:ln/>
        </p:spPr>
      </p:sp>
      <p:sp>
        <p:nvSpPr>
          <p:cNvPr id="3" name="Notes Placeholder 2"/>
          <p:cNvSpPr>
            <a:spLocks noGrp="1"/>
          </p:cNvSpPr>
          <p:nvPr>
            <p:ph type="body" idx="1"/>
          </p:nvPr>
        </p:nvSpPr>
        <p:spPr/>
        <p:txBody>
          <a:bodyPr/>
          <a:lstStyle/>
          <a:p>
            <a:r>
              <a:rPr lang="en-US" sz="1500" dirty="0"/>
              <a:t>Finally, before Marina comes up to talk about how DCIM fits into this picture, </a:t>
            </a:r>
            <a:r>
              <a:rPr lang="en-US" sz="1500" dirty="0" smtClean="0"/>
              <a:t>let’s </a:t>
            </a:r>
            <a:r>
              <a:rPr lang="en-US" sz="1500" dirty="0"/>
              <a:t>quickly complete our overview of the DC lifecycle.</a:t>
            </a:r>
          </a:p>
          <a:p>
            <a:endParaRPr lang="en-US" sz="1500" dirty="0"/>
          </a:p>
          <a:p>
            <a:r>
              <a:rPr lang="en-US" sz="1500" u="sng" dirty="0"/>
              <a:t>Turnover &amp; Transition </a:t>
            </a:r>
            <a:r>
              <a:rPr lang="en-US" sz="1500" dirty="0"/>
              <a:t>follows Cx – it is the </a:t>
            </a:r>
            <a:r>
              <a:rPr lang="en-US" sz="1500" u="sng" dirty="0"/>
              <a:t>shortest phase</a:t>
            </a:r>
            <a:r>
              <a:rPr lang="en-US" sz="1500" dirty="0"/>
              <a:t> of</a:t>
            </a:r>
            <a:r>
              <a:rPr lang="en-US" sz="1500" dirty="0">
                <a:cs typeface="Arial" charset="0"/>
              </a:rPr>
              <a:t> Facility Life Cycle</a:t>
            </a:r>
            <a:r>
              <a:rPr lang="en-US" sz="1500" dirty="0"/>
              <a:t> (45-60 days). As short as it is, during this time for the FO team must:</a:t>
            </a:r>
          </a:p>
          <a:p>
            <a:r>
              <a:rPr lang="en-US" sz="1500" dirty="0"/>
              <a:t>- Collect Operational Documents</a:t>
            </a:r>
          </a:p>
          <a:p>
            <a:pPr lvl="0"/>
            <a:r>
              <a:rPr lang="en-US" sz="1500" dirty="0"/>
              <a:t>- Author Operating Procedures &amp; establish Technical library</a:t>
            </a:r>
          </a:p>
          <a:p>
            <a:pPr lvl="0"/>
            <a:r>
              <a:rPr lang="en-US" sz="1500" dirty="0"/>
              <a:t>- Train on all systems and equipment</a:t>
            </a:r>
          </a:p>
          <a:p>
            <a:pPr lvl="0"/>
            <a:endParaRPr lang="en-US" sz="1500" dirty="0">
              <a:latin typeface="+mj-lt"/>
              <a:cs typeface="Arial" charset="0"/>
            </a:endParaRPr>
          </a:p>
          <a:p>
            <a:r>
              <a:rPr lang="en-US" sz="1500" u="sng" dirty="0"/>
              <a:t>Sustained Operations </a:t>
            </a:r>
            <a:r>
              <a:rPr lang="en-US" sz="1500" dirty="0"/>
              <a:t>follows, its the </a:t>
            </a:r>
            <a:r>
              <a:rPr lang="en-US" sz="1500" u="sng" dirty="0"/>
              <a:t>longest phase </a:t>
            </a:r>
            <a:r>
              <a:rPr lang="en-US" sz="1500" dirty="0"/>
              <a:t>of Facility Life Cycle (years). It is characterized by constant change (equipment added or removed) due to Customer needs, Changing business conditions, Technological innovation &amp; Legacy systems upgrades</a:t>
            </a:r>
          </a:p>
          <a:p>
            <a:r>
              <a:rPr lang="en-US" sz="1500" dirty="0"/>
              <a:t> </a:t>
            </a:r>
          </a:p>
          <a:p>
            <a:r>
              <a:rPr lang="en-US" sz="1500" dirty="0"/>
              <a:t>Change must be managed using a Standardized Change Process involving </a:t>
            </a:r>
          </a:p>
          <a:p>
            <a:pPr lvl="0"/>
            <a:r>
              <a:rPr lang="en-US" sz="1500" dirty="0"/>
              <a:t>	Review of  ‘downstream’ &amp; ‘inter-system’ impacts</a:t>
            </a:r>
          </a:p>
          <a:p>
            <a:pPr lvl="0"/>
            <a:r>
              <a:rPr lang="en-US" sz="1500" dirty="0"/>
              <a:t>	Documenting  approved changes (version control)</a:t>
            </a:r>
          </a:p>
          <a:p>
            <a:pPr lvl="0"/>
            <a:r>
              <a:rPr lang="en-US" sz="1500" dirty="0"/>
              <a:t>	Updating related Operational documents including</a:t>
            </a:r>
          </a:p>
          <a:p>
            <a:pPr lvl="0"/>
            <a:r>
              <a:rPr lang="en-US" sz="1500" dirty="0"/>
              <a:t>		Sequence of Operations &amp;</a:t>
            </a:r>
          </a:p>
          <a:p>
            <a:pPr lvl="0"/>
            <a:r>
              <a:rPr lang="en-US" sz="1500" dirty="0"/>
              <a:t>		Supporting docs (such as </a:t>
            </a:r>
            <a:r>
              <a:rPr lang="en-US" sz="1500" dirty="0" smtClean="0"/>
              <a:t>as-built</a:t>
            </a:r>
            <a:r>
              <a:rPr lang="en-US" sz="1500" dirty="0"/>
              <a:t>, O&amp;Ms, procedures)</a:t>
            </a:r>
          </a:p>
          <a:p>
            <a:r>
              <a:rPr lang="en-US" sz="1500" dirty="0"/>
              <a:t> </a:t>
            </a:r>
          </a:p>
          <a:p>
            <a:r>
              <a:rPr lang="en-US" sz="1500" dirty="0"/>
              <a:t>With that said, I’m going to pass the ball to Marina now.  She will be discussing how DCIM can be a powerful tool for maintaining efficiency, managing change, and planning for the future during the Sustained Operations phase of the data center lifecycle.</a:t>
            </a:r>
          </a:p>
          <a:p>
            <a:pPr lvl="0">
              <a:buFont typeface="Arial" charset="0"/>
              <a:buNone/>
            </a:pPr>
            <a:endParaRPr lang="en-US" altLang="en-US" sz="1600" dirty="0">
              <a:latin typeface="Arial" charset="0"/>
              <a:cs typeface="Arial" charset="0"/>
            </a:endParaRPr>
          </a:p>
          <a:p>
            <a:pPr marL="174494" indent="-174494">
              <a:buFont typeface="Arial" pitchFamily="34" charset="0"/>
              <a:buChar char="•"/>
              <a:defRPr/>
            </a:pPr>
            <a:endParaRPr lang="en-US" dirty="0" smtClean="0"/>
          </a:p>
          <a:p>
            <a:pPr marL="174494" indent="-174494">
              <a:buFont typeface="Arial" pitchFamily="34" charset="0"/>
              <a:buChar char="•"/>
              <a:defRPr/>
            </a:pPr>
            <a:endParaRPr lang="en-US" dirty="0" smtClean="0"/>
          </a:p>
          <a:p>
            <a:pPr>
              <a:defRPr/>
            </a:pPr>
            <a:endParaRPr lang="en-US"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C863852A-80BD-4A81-A75F-FF56CC2B9EA0}" type="slidenum">
              <a:rPr lang="en-US" altLang="en-US" sz="1200"/>
              <a:pPr eaLnBrk="1" hangingPunct="1">
                <a:spcBef>
                  <a:spcPct val="0"/>
                </a:spcBef>
              </a:pPr>
              <a:t>19</a:t>
            </a:fld>
            <a:endParaRPr lang="en-US" altLang="en-US" sz="1200" dirty="0"/>
          </a:p>
        </p:txBody>
      </p:sp>
    </p:spTree>
    <p:extLst>
      <p:ext uri="{BB962C8B-B14F-4D97-AF65-F5344CB8AC3E}">
        <p14:creationId xmlns:p14="http://schemas.microsoft.com/office/powerpoint/2010/main" val="2300250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1038" y="468313"/>
            <a:ext cx="3122612" cy="1757362"/>
          </a:xfrm>
        </p:spPr>
      </p:sp>
      <p:sp>
        <p:nvSpPr>
          <p:cNvPr id="3" name="Notes Placeholder 2"/>
          <p:cNvSpPr>
            <a:spLocks noGrp="1"/>
          </p:cNvSpPr>
          <p:nvPr>
            <p:ph type="body" idx="1"/>
          </p:nvPr>
        </p:nvSpPr>
        <p:spPr/>
        <p:txBody>
          <a:bodyPr/>
          <a:lstStyle/>
          <a:p>
            <a:pPr defTabSz="470208"/>
            <a:r>
              <a:rPr lang="en-US" sz="1200" dirty="0"/>
              <a:t>Thank you, James…  Hi, I’m Marina Thiry with ABB…  When James invited me co-present on this topic, he asked </a:t>
            </a:r>
            <a:r>
              <a:rPr lang="en-US" sz="1200" dirty="0" smtClean="0"/>
              <a:t>that I address </a:t>
            </a:r>
            <a:r>
              <a:rPr lang="en-US" sz="1200" dirty="0"/>
              <a:t>the expanding role of DCIM in the data center life cycle.  </a:t>
            </a:r>
            <a:r>
              <a:rPr lang="en-US" sz="1200" dirty="0" smtClean="0"/>
              <a:t>So,</a:t>
            </a:r>
            <a:r>
              <a:rPr lang="en-US" sz="1200" baseline="0" dirty="0" smtClean="0"/>
              <a:t> </a:t>
            </a:r>
            <a:r>
              <a:rPr lang="en-US" sz="1200" dirty="0" smtClean="0"/>
              <a:t>I’ll start</a:t>
            </a:r>
            <a:r>
              <a:rPr lang="en-US" sz="1200" baseline="0" dirty="0" smtClean="0"/>
              <a:t> by </a:t>
            </a:r>
            <a:r>
              <a:rPr lang="en-US" sz="1200" dirty="0" smtClean="0"/>
              <a:t>introducing </a:t>
            </a:r>
            <a:r>
              <a:rPr lang="en-US" sz="1200" dirty="0"/>
              <a:t>the latest definitions and models of a DCIM system, and then explain how it can help with integrating </a:t>
            </a:r>
            <a:r>
              <a:rPr lang="en-US" sz="1200" dirty="0" smtClean="0"/>
              <a:t>operations. </a:t>
            </a:r>
            <a:r>
              <a:rPr lang="en-US" sz="1200" dirty="0"/>
              <a:t>And, I’ll close by providing a few examples of how DCIM is being used to better manage cost, </a:t>
            </a:r>
            <a:r>
              <a:rPr lang="en-US" sz="1200" dirty="0" smtClean="0"/>
              <a:t>capacity</a:t>
            </a:r>
            <a:r>
              <a:rPr lang="en-US" sz="1200" baseline="0" dirty="0" smtClean="0"/>
              <a:t> </a:t>
            </a:r>
            <a:r>
              <a:rPr lang="en-US" sz="1200" dirty="0" smtClean="0"/>
              <a:t>and </a:t>
            </a:r>
            <a:r>
              <a:rPr lang="en-US" sz="1200" dirty="0"/>
              <a:t>control </a:t>
            </a:r>
            <a:r>
              <a:rPr lang="en-US" sz="1200" dirty="0" smtClean="0"/>
              <a:t>throughout the data </a:t>
            </a:r>
            <a:r>
              <a:rPr lang="en-US" sz="1200" dirty="0"/>
              <a:t>center life cycle. </a:t>
            </a:r>
            <a:endParaRPr lang="en-US" sz="1200" dirty="0" smtClean="0"/>
          </a:p>
          <a:p>
            <a:pPr defTabSz="470208"/>
            <a:endParaRPr lang="en-US" sz="1200" dirty="0" smtClean="0"/>
          </a:p>
          <a:p>
            <a:pPr marL="0" marR="0" indent="0" algn="l" defTabSz="470208" rtl="0" eaLnBrk="1" fontAlgn="auto" latinLnBrk="0" hangingPunct="1">
              <a:lnSpc>
                <a:spcPct val="100000"/>
              </a:lnSpc>
              <a:spcBef>
                <a:spcPts val="0"/>
              </a:spcBef>
              <a:spcAft>
                <a:spcPts val="0"/>
              </a:spcAft>
              <a:buClrTx/>
              <a:buSzTx/>
              <a:buFontTx/>
              <a:buNone/>
              <a:tabLst/>
              <a:defRPr/>
            </a:pPr>
            <a:r>
              <a:rPr lang="en-US" sz="1200" dirty="0" smtClean="0"/>
              <a:t>If you work in a data center, whether you’re working on the IT side or the facility side, then it’s a safe bet that you</a:t>
            </a:r>
            <a:r>
              <a:rPr lang="en-US" sz="1200" baseline="0" dirty="0" smtClean="0"/>
              <a:t> are</a:t>
            </a:r>
            <a:r>
              <a:rPr lang="en-US" sz="1200" dirty="0" smtClean="0"/>
              <a:t> an excellent problem-solver… Your attention to detail, your recognition of patterns and outliers, and your affinity to solve problems are the basis for your success with data center operations… That said, I think you’ll appreciate the analogy</a:t>
            </a:r>
            <a:r>
              <a:rPr lang="en-US" sz="1200" baseline="0" dirty="0" smtClean="0"/>
              <a:t> that speaks to both problem-solving capabilities and</a:t>
            </a:r>
            <a:r>
              <a:rPr lang="en-US" sz="1200" dirty="0" smtClean="0"/>
              <a:t> a DCIM system. </a:t>
            </a:r>
          </a:p>
          <a:p>
            <a:pPr defTabSz="470208"/>
            <a:endParaRPr lang="en-US" dirty="0"/>
          </a:p>
        </p:txBody>
      </p:sp>
      <p:sp>
        <p:nvSpPr>
          <p:cNvPr id="4" name="Slide Number Placeholder 3"/>
          <p:cNvSpPr>
            <a:spLocks noGrp="1"/>
          </p:cNvSpPr>
          <p:nvPr>
            <p:ph type="sldNum" sz="quarter" idx="10"/>
          </p:nvPr>
        </p:nvSpPr>
        <p:spPr/>
        <p:txBody>
          <a:bodyPr/>
          <a:lstStyle/>
          <a:p>
            <a:fld id="{5E03024D-695E-634D-B010-448DEA45BBA3}" type="slidenum">
              <a:rPr lang="en-US" smtClean="0"/>
              <a:t>20</a:t>
            </a:fld>
            <a:endParaRPr lang="en-US" dirty="0"/>
          </a:p>
        </p:txBody>
      </p:sp>
    </p:spTree>
    <p:extLst>
      <p:ext uri="{BB962C8B-B14F-4D97-AF65-F5344CB8AC3E}">
        <p14:creationId xmlns:p14="http://schemas.microsoft.com/office/powerpoint/2010/main" val="215918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68313"/>
            <a:ext cx="3124200" cy="1757362"/>
          </a:xfrm>
        </p:spPr>
      </p:sp>
      <p:sp>
        <p:nvSpPr>
          <p:cNvPr id="3" name="Notes Placeholder 2"/>
          <p:cNvSpPr>
            <a:spLocks noGrp="1"/>
          </p:cNvSpPr>
          <p:nvPr>
            <p:ph type="body" idx="1"/>
          </p:nvPr>
        </p:nvSpPr>
        <p:spPr/>
        <p:txBody>
          <a:bodyPr>
            <a:normAutofit fontScale="92500" lnSpcReduction="20000"/>
          </a:bodyPr>
          <a:lstStyle/>
          <a:p>
            <a:r>
              <a:rPr lang="en-US" sz="1900" u="sng" dirty="0">
                <a:latin typeface="+mj-lt"/>
                <a:cs typeface="+mn-cs"/>
              </a:rPr>
              <a:t>FACILITY OPERATIONS CHALLENGE</a:t>
            </a:r>
            <a:endParaRPr lang="en-US" sz="1900" dirty="0">
              <a:latin typeface="+mj-lt"/>
              <a:cs typeface="+mn-cs"/>
            </a:endParaRPr>
          </a:p>
          <a:p>
            <a:r>
              <a:rPr lang="en-US" sz="1900" dirty="0">
                <a:latin typeface="+mj-lt"/>
                <a:cs typeface="+mn-cs"/>
              </a:rPr>
              <a:t>I came to Schneider Electric via Lee Technologies which is now SE Mission Critical Services.  MCS operates and maintains data centers for large customers all over the world using written procedures that are tailored for each facility that we manage.  It seems that whenever we mobilize to assume Facility Operations responsibility for a new account, especially in legacy data centers, we encounter the same challenges --unreliable operational documentation </a:t>
            </a:r>
            <a:r>
              <a:rPr lang="en-US" sz="1900" dirty="0">
                <a:latin typeface="+mj-lt"/>
              </a:rPr>
              <a:t>that must</a:t>
            </a:r>
            <a:r>
              <a:rPr lang="en-US" sz="1900" dirty="0">
                <a:latin typeface="+mj-lt"/>
                <a:cs typeface="+mn-cs"/>
              </a:rPr>
              <a:t> serve as the basis </a:t>
            </a:r>
            <a:r>
              <a:rPr lang="en-US" sz="1900" dirty="0">
                <a:latin typeface="+mj-lt"/>
              </a:rPr>
              <a:t>of</a:t>
            </a:r>
            <a:r>
              <a:rPr lang="en-US" sz="1900" dirty="0">
                <a:latin typeface="+mj-lt"/>
                <a:cs typeface="+mn-cs"/>
              </a:rPr>
              <a:t> our written processes and procedures, and very little information about systems interoperability.</a:t>
            </a:r>
          </a:p>
          <a:p>
            <a:endParaRPr lang="en-US" sz="1900" dirty="0">
              <a:latin typeface="+mj-lt"/>
              <a:cs typeface="+mn-cs"/>
            </a:endParaRPr>
          </a:p>
          <a:p>
            <a:r>
              <a:rPr lang="en-US" altLang="en-US" sz="1900" dirty="0">
                <a:latin typeface="+mj-lt"/>
                <a:cs typeface="Arial" charset="0"/>
              </a:rPr>
              <a:t>Operational Documentation is either </a:t>
            </a:r>
          </a:p>
          <a:p>
            <a:pPr lvl="1"/>
            <a:r>
              <a:rPr lang="en-US" altLang="en-US" sz="1900" dirty="0">
                <a:latin typeface="+mj-lt"/>
                <a:cs typeface="Arial" charset="0"/>
              </a:rPr>
              <a:t>Non-Existent, Inadequate, or scattered around the DC</a:t>
            </a:r>
          </a:p>
          <a:p>
            <a:pPr lvl="1"/>
            <a:r>
              <a:rPr lang="en-US" altLang="en-US" sz="1900" dirty="0">
                <a:latin typeface="+mj-lt"/>
                <a:cs typeface="Arial" charset="0"/>
              </a:rPr>
              <a:t>Info that is available is typically Equipment-specific only</a:t>
            </a:r>
          </a:p>
          <a:p>
            <a:pPr lvl="1"/>
            <a:endParaRPr lang="en-US" altLang="en-US" sz="1900" dirty="0">
              <a:latin typeface="+mj-lt"/>
              <a:cs typeface="Arial" charset="0"/>
            </a:endParaRPr>
          </a:p>
          <a:p>
            <a:r>
              <a:rPr lang="en-US" altLang="en-US" sz="1900" dirty="0">
                <a:latin typeface="+mj-lt"/>
                <a:cs typeface="Arial" charset="0"/>
              </a:rPr>
              <a:t>Systems Information such as Sequence of Operations</a:t>
            </a:r>
          </a:p>
          <a:p>
            <a:pPr lvl="1"/>
            <a:r>
              <a:rPr lang="en-US" altLang="en-US" sz="1900" dirty="0">
                <a:latin typeface="+mj-lt"/>
                <a:cs typeface="Arial" charset="0"/>
              </a:rPr>
              <a:t>Typically for HVAC controls only</a:t>
            </a:r>
          </a:p>
          <a:p>
            <a:pPr lvl="1"/>
            <a:r>
              <a:rPr lang="en-US" altLang="en-US" sz="1900" dirty="0">
                <a:latin typeface="+mj-lt"/>
                <a:cs typeface="Arial" charset="0"/>
              </a:rPr>
              <a:t>No ‘holistic’ picture (addressing entire data center</a:t>
            </a:r>
            <a:endParaRPr lang="en-US" sz="1900" dirty="0">
              <a:latin typeface="+mj-lt"/>
              <a:cs typeface="Arial" charset="0"/>
            </a:endParaRPr>
          </a:p>
          <a:p>
            <a:pPr lvl="1"/>
            <a:endParaRPr lang="en-US" sz="1900" dirty="0">
              <a:latin typeface="+mj-lt"/>
              <a:cs typeface="Arial" charset="0"/>
            </a:endParaRPr>
          </a:p>
          <a:p>
            <a:pPr>
              <a:defRPr/>
            </a:pPr>
            <a:r>
              <a:rPr lang="en-US" sz="1900" dirty="0">
                <a:latin typeface="+mj-lt"/>
              </a:rPr>
              <a:t>The results of poor Operational documentation include:</a:t>
            </a:r>
          </a:p>
          <a:p>
            <a:pPr>
              <a:defRPr/>
            </a:pPr>
            <a:r>
              <a:rPr lang="en-US" sz="1900" dirty="0">
                <a:latin typeface="+mj-lt"/>
              </a:rPr>
              <a:t>	Owner’s Project Requirements - not met</a:t>
            </a:r>
          </a:p>
          <a:p>
            <a:pPr>
              <a:defRPr/>
            </a:pPr>
            <a:r>
              <a:rPr lang="en-US" sz="1900" dirty="0">
                <a:latin typeface="+mj-lt"/>
              </a:rPr>
              <a:t>	Performance &amp; Efficiency - not optimized</a:t>
            </a:r>
          </a:p>
          <a:p>
            <a:pPr>
              <a:defRPr/>
            </a:pPr>
            <a:r>
              <a:rPr lang="en-US" sz="1900" dirty="0">
                <a:latin typeface="+mj-lt"/>
              </a:rPr>
              <a:t>	Operational Costs - rise</a:t>
            </a:r>
          </a:p>
          <a:p>
            <a:pPr>
              <a:defRPr/>
            </a:pPr>
            <a:r>
              <a:rPr lang="en-US" sz="1900" dirty="0">
                <a:latin typeface="+mj-lt"/>
              </a:rPr>
              <a:t>	Reliability – suffers and ultimately</a:t>
            </a:r>
          </a:p>
          <a:p>
            <a:pPr>
              <a:defRPr/>
            </a:pPr>
            <a:r>
              <a:rPr lang="en-US" sz="1900" dirty="0">
                <a:latin typeface="+mj-lt"/>
              </a:rPr>
              <a:t>	System Failure Risk - is increased</a:t>
            </a:r>
          </a:p>
          <a:p>
            <a:pPr>
              <a:defRPr/>
            </a:pPr>
            <a:endParaRPr lang="en-US" sz="1900" dirty="0">
              <a:latin typeface="+mj-lt"/>
            </a:endParaRPr>
          </a:p>
          <a:p>
            <a:pPr>
              <a:defRPr/>
            </a:pPr>
            <a:r>
              <a:rPr lang="en-US" sz="1900" dirty="0">
                <a:latin typeface="+mj-lt"/>
              </a:rPr>
              <a:t>These impacts are experienced over the entire Sustained Operations Period which is longest &amp; most costly data center life cycle phase.</a:t>
            </a:r>
          </a:p>
          <a:p>
            <a:pPr lvl="1"/>
            <a:endParaRPr lang="en-US" dirty="0">
              <a:latin typeface="+mn-lt"/>
              <a:cs typeface="+mn-cs"/>
            </a:endParaRPr>
          </a:p>
          <a:p>
            <a:endParaRPr lang="en-US" dirty="0"/>
          </a:p>
        </p:txBody>
      </p:sp>
      <p:sp>
        <p:nvSpPr>
          <p:cNvPr id="4" name="Slide Number Placeholder 3"/>
          <p:cNvSpPr>
            <a:spLocks noGrp="1"/>
          </p:cNvSpPr>
          <p:nvPr>
            <p:ph type="sldNum" sz="quarter" idx="10"/>
          </p:nvPr>
        </p:nvSpPr>
        <p:spPr/>
        <p:txBody>
          <a:bodyPr/>
          <a:lstStyle/>
          <a:p>
            <a:fld id="{5E03024D-695E-634D-B010-448DEA45BBA3}" type="slidenum">
              <a:rPr lang="en-US" smtClean="0"/>
              <a:pPr/>
              <a:t>3</a:t>
            </a:fld>
            <a:endParaRPr lang="en-US" dirty="0"/>
          </a:p>
        </p:txBody>
      </p:sp>
    </p:spTree>
    <p:extLst>
      <p:ext uri="{BB962C8B-B14F-4D97-AF65-F5344CB8AC3E}">
        <p14:creationId xmlns:p14="http://schemas.microsoft.com/office/powerpoint/2010/main" val="2112049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1038" y="468313"/>
            <a:ext cx="3122612" cy="1757362"/>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Let’s tee</a:t>
            </a:r>
            <a:r>
              <a:rPr lang="en-US" sz="1200" baseline="0" dirty="0" smtClean="0"/>
              <a:t> up the analogy with this </a:t>
            </a:r>
            <a:r>
              <a:rPr lang="en-US" sz="1200" dirty="0" smtClean="0"/>
              <a:t>question:  What is the single most significant factor that has impacted the evolution of the human brain and the DCIM</a:t>
            </a:r>
            <a:r>
              <a:rPr lang="en-US" sz="1200" baseline="0" dirty="0" smtClean="0"/>
              <a:t> </a:t>
            </a:r>
            <a:r>
              <a:rPr lang="en-US" sz="1200" dirty="0" smtClean="0"/>
              <a:t>system? … Do you know the answer?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&lt;click&gt;  </a:t>
            </a:r>
            <a:r>
              <a:rPr lang="en-US" sz="1200" b="0" dirty="0" smtClean="0"/>
              <a:t>The</a:t>
            </a:r>
            <a:r>
              <a:rPr lang="en-US" sz="1200" b="0" baseline="0" dirty="0" smtClean="0"/>
              <a:t> answer is e</a:t>
            </a:r>
            <a:r>
              <a:rPr lang="en-US" sz="1200" dirty="0" smtClean="0"/>
              <a:t>nvironmental instability. Constant 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As we shall see,</a:t>
            </a:r>
            <a:r>
              <a:rPr lang="en-US" sz="1200" baseline="0" dirty="0" smtClean="0"/>
              <a:t> </a:t>
            </a:r>
            <a:r>
              <a:rPr lang="en-US" sz="1200" dirty="0" smtClean="0"/>
              <a:t>a DCIM system is indeed like the brain of a data center.</a:t>
            </a: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03024D-695E-634D-B010-448DEA45BBA3}" type="slidenum">
              <a:rPr lang="en-US" smtClean="0"/>
              <a:t>21</a:t>
            </a:fld>
            <a:endParaRPr lang="en-US" dirty="0"/>
          </a:p>
        </p:txBody>
      </p:sp>
    </p:spTree>
    <p:extLst>
      <p:ext uri="{BB962C8B-B14F-4D97-AF65-F5344CB8AC3E}">
        <p14:creationId xmlns:p14="http://schemas.microsoft.com/office/powerpoint/2010/main" val="2396172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9388" y="446512"/>
            <a:ext cx="2950652" cy="1660585"/>
          </a:xfrm>
        </p:spPr>
      </p:sp>
      <p:sp>
        <p:nvSpPr>
          <p:cNvPr id="3" name="Notes Placeholder 2"/>
          <p:cNvSpPr>
            <a:spLocks noGrp="1"/>
          </p:cNvSpPr>
          <p:nvPr>
            <p:ph type="body" idx="1"/>
          </p:nvPr>
        </p:nvSpPr>
        <p:spPr/>
        <p:txBody>
          <a:bodyPr/>
          <a:lstStyle/>
          <a:p>
            <a:pPr defTabSz="470208">
              <a:defRPr/>
            </a:pPr>
            <a:r>
              <a:rPr lang="en-US" sz="1200" dirty="0" smtClean="0"/>
              <a:t>Some of you may be familiar with the work of Dr. John Medina.</a:t>
            </a:r>
            <a:r>
              <a:rPr lang="en-US" sz="1200" baseline="0" dirty="0" smtClean="0"/>
              <a:t> He’s a</a:t>
            </a:r>
            <a:r>
              <a:rPr lang="en-US" sz="1200" dirty="0" smtClean="0"/>
              <a:t> developmental molecular biologist</a:t>
            </a:r>
            <a:r>
              <a:rPr lang="en-US" sz="1200" baseline="0" dirty="0" smtClean="0"/>
              <a:t> </a:t>
            </a:r>
            <a:r>
              <a:rPr lang="en-US" sz="1200" dirty="0" smtClean="0"/>
              <a:t> who studies how the mind reacts and organizes information. In his New York Times best seller, </a:t>
            </a:r>
            <a:r>
              <a:rPr lang="en-US" sz="1200" i="1" dirty="0" smtClean="0"/>
              <a:t>Brain Rules</a:t>
            </a:r>
            <a:r>
              <a:rPr lang="en-US" sz="1200" dirty="0" smtClean="0"/>
              <a:t>, he explains that “Environmental instability has led to the </a:t>
            </a:r>
            <a:r>
              <a:rPr lang="en-US" sz="1200" u="sng" dirty="0" smtClean="0"/>
              <a:t>extremely flexible</a:t>
            </a:r>
            <a:r>
              <a:rPr lang="en-US" sz="1200" u="none" dirty="0" smtClean="0"/>
              <a:t> </a:t>
            </a:r>
            <a:r>
              <a:rPr lang="en-US" sz="1200" dirty="0" smtClean="0"/>
              <a:t>way our brains are wired to solve problems.” </a:t>
            </a:r>
            <a:r>
              <a:rPr lang="en-US" sz="1200" baseline="0" dirty="0" smtClean="0"/>
              <a:t> He</a:t>
            </a:r>
            <a:r>
              <a:rPr lang="en-US" sz="1200" dirty="0" smtClean="0"/>
              <a:t> references the Trinity Model which identifies three </a:t>
            </a:r>
            <a:r>
              <a:rPr lang="en-US" sz="1200" u="sng" dirty="0" smtClean="0"/>
              <a:t>separate but fully integrated systems</a:t>
            </a:r>
            <a:r>
              <a:rPr lang="en-US" sz="1200" dirty="0" smtClean="0"/>
              <a:t> in the brain…</a:t>
            </a:r>
          </a:p>
          <a:p>
            <a:pPr defTabSz="470208">
              <a:defRPr/>
            </a:pPr>
            <a:endParaRPr lang="en-US" sz="1200" dirty="0" smtClean="0"/>
          </a:p>
          <a:p>
            <a:pPr marL="166804" indent="-166804">
              <a:buFont typeface="Arial" panose="020B0604020202020204" pitchFamily="34" charset="0"/>
              <a:buChar char="•"/>
            </a:pPr>
            <a:r>
              <a:rPr lang="en-US" sz="1200" dirty="0" smtClean="0"/>
              <a:t>&lt;click&gt;</a:t>
            </a:r>
            <a:r>
              <a:rPr lang="en-US" sz="1200" baseline="0" dirty="0" smtClean="0"/>
              <a:t> </a:t>
            </a:r>
            <a:r>
              <a:rPr lang="en-US" sz="1200" dirty="0" smtClean="0"/>
              <a:t>The first system, called the Alerting Network, monitors the sensory environment for any unusual activities. If the system detects something unusual, then it sounds an alarm in the brain and transforms our alert</a:t>
            </a:r>
            <a:r>
              <a:rPr lang="en-US" sz="1200" baseline="0" dirty="0" smtClean="0"/>
              <a:t> state </a:t>
            </a:r>
            <a:r>
              <a:rPr lang="en-US" sz="1200" dirty="0" smtClean="0"/>
              <a:t>into specific attention, thereby orienting ourselves to that stimulus…&lt;click&gt;</a:t>
            </a:r>
            <a:r>
              <a:rPr lang="en-US" sz="1200" baseline="0" dirty="0" smtClean="0"/>
              <a:t> </a:t>
            </a:r>
            <a:r>
              <a:rPr lang="en-US" sz="1200" dirty="0" smtClean="0"/>
              <a:t>This</a:t>
            </a:r>
            <a:r>
              <a:rPr lang="en-US" sz="1200" baseline="0" dirty="0" smtClean="0"/>
              <a:t> is similar to a DCIM system, which monitors and collects all kinds of data types from all kinds of components, equipment and systems, including energy consumption and environmental data. The system then normalizes and processes that data for assessment. It will also send an alarm if it detects anything unusual.</a:t>
            </a:r>
            <a:endParaRPr lang="en-US" sz="1200" dirty="0" smtClean="0"/>
          </a:p>
          <a:p>
            <a:pPr marL="166804" indent="-166804">
              <a:buFont typeface="Arial" panose="020B0604020202020204" pitchFamily="34" charset="0"/>
              <a:buChar char="•"/>
            </a:pPr>
            <a:endParaRPr lang="en-US" sz="1200" dirty="0" smtClean="0"/>
          </a:p>
          <a:p>
            <a:pPr marL="166804" indent="-166804">
              <a:buFont typeface="Arial" panose="020B0604020202020204" pitchFamily="34" charset="0"/>
              <a:buChar char="•"/>
            </a:pPr>
            <a:r>
              <a:rPr lang="en-US" sz="1200" dirty="0" smtClean="0"/>
              <a:t>&lt;click&gt;</a:t>
            </a:r>
            <a:r>
              <a:rPr lang="en-US" sz="1200" baseline="0" dirty="0" smtClean="0"/>
              <a:t> </a:t>
            </a:r>
            <a:r>
              <a:rPr lang="en-US" sz="1200" dirty="0" smtClean="0"/>
              <a:t>Next, the Alerting Network triggers the Orienting Network. The purpose of this second system is to gain more information about the stimulus, allowing us to decide what to do… &lt;click&gt;</a:t>
            </a:r>
            <a:r>
              <a:rPr lang="en-US" sz="1200" baseline="0" dirty="0" smtClean="0"/>
              <a:t> </a:t>
            </a:r>
            <a:r>
              <a:rPr lang="en-US" sz="1200" dirty="0" smtClean="0"/>
              <a:t>Sounds like a DCIM system right?</a:t>
            </a:r>
            <a:r>
              <a:rPr lang="en-US" sz="1200" baseline="0" dirty="0" smtClean="0"/>
              <a:t> …</a:t>
            </a:r>
            <a:r>
              <a:rPr lang="en-US" sz="1200" dirty="0" smtClean="0"/>
              <a:t>A</a:t>
            </a:r>
            <a:r>
              <a:rPr lang="en-US" sz="1200" baseline="0" dirty="0" smtClean="0"/>
              <a:t> </a:t>
            </a:r>
            <a:r>
              <a:rPr lang="en-US" sz="1200" dirty="0" smtClean="0"/>
              <a:t>DCIM system will analyze</a:t>
            </a:r>
            <a:r>
              <a:rPr lang="en-US" sz="1200" baseline="0" dirty="0" smtClean="0"/>
              <a:t> and present information</a:t>
            </a:r>
            <a:r>
              <a:rPr lang="en-US" sz="1200" dirty="0" smtClean="0"/>
              <a:t> </a:t>
            </a:r>
            <a:r>
              <a:rPr lang="en-US" sz="1200" baseline="0" dirty="0" smtClean="0"/>
              <a:t>in the form of dashboards and reports, thereby providing visibility and decision support. For example, it can show you in real-time when, where and at what rate energy is being consumed. It can show you, with a single click on the dashboard, contextually relevant information to what is being shown, such as prescriptive instructions, like the sequence of operations or user manuals. </a:t>
            </a:r>
            <a:endParaRPr lang="en-US" sz="1200" dirty="0" smtClean="0"/>
          </a:p>
          <a:p>
            <a:endParaRPr lang="en-US" sz="1200" dirty="0" smtClean="0"/>
          </a:p>
          <a:p>
            <a:pPr marL="166804" marR="0" indent="-16680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&lt;click&gt;</a:t>
            </a:r>
            <a:r>
              <a:rPr lang="en-US" sz="1200" baseline="0" dirty="0" smtClean="0"/>
              <a:t> </a:t>
            </a:r>
            <a:r>
              <a:rPr lang="en-US" sz="1200" dirty="0" smtClean="0"/>
              <a:t>The third system, called the Executive Network, controls behaviors,</a:t>
            </a:r>
            <a:r>
              <a:rPr lang="en-US" sz="1200" baseline="0" dirty="0" smtClean="0"/>
              <a:t> such as </a:t>
            </a:r>
            <a:r>
              <a:rPr lang="en-US" sz="1200" dirty="0" smtClean="0"/>
              <a:t>setting priorities, planning on the fly</a:t>
            </a:r>
            <a:r>
              <a:rPr lang="en-US" sz="1200" baseline="0" dirty="0" smtClean="0"/>
              <a:t>, </a:t>
            </a:r>
            <a:r>
              <a:rPr lang="en-US" sz="1200" dirty="0" smtClean="0"/>
              <a:t>or shifting attention… &lt;click&gt;</a:t>
            </a:r>
            <a:r>
              <a:rPr lang="en-US" sz="1200" baseline="0" dirty="0" smtClean="0"/>
              <a:t> </a:t>
            </a:r>
            <a:r>
              <a:rPr lang="en-US" sz="1200" dirty="0" smtClean="0"/>
              <a:t>Here, a</a:t>
            </a:r>
            <a:r>
              <a:rPr lang="en-US" sz="1200" baseline="0" dirty="0" smtClean="0"/>
              <a:t> DCIM system enables you to take action or even dispatch automation. </a:t>
            </a:r>
            <a:endParaRPr lang="en-US" sz="1200" dirty="0" smtClean="0"/>
          </a:p>
          <a:p>
            <a:pPr marL="166804" indent="-166804">
              <a:buFont typeface="Arial" panose="020B0604020202020204" pitchFamily="34" charset="0"/>
              <a:buChar cha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DCIM system is to the data center what your brain is to you! Various systems working together to collect and assess all kinds of data types</a:t>
            </a:r>
            <a:r>
              <a:rPr lang="en-US" sz="1200" baseline="0" dirty="0" smtClean="0"/>
              <a:t> so you can better manage your data center.  </a:t>
            </a:r>
            <a:r>
              <a:rPr lang="en-US" sz="1200" dirty="0" smtClean="0"/>
              <a:t>A good DCIM system provides</a:t>
            </a:r>
            <a:r>
              <a:rPr lang="en-US" sz="1200" baseline="0" dirty="0" smtClean="0"/>
              <a:t> </a:t>
            </a:r>
            <a:r>
              <a:rPr lang="en-US" sz="1200" dirty="0" smtClean="0"/>
              <a:t> the </a:t>
            </a:r>
            <a:r>
              <a:rPr lang="en-US" sz="1200" u="sng" dirty="0" smtClean="0"/>
              <a:t>contextualized decision support and controls</a:t>
            </a:r>
            <a:r>
              <a:rPr lang="en-US" sz="1200" u="none" dirty="0" smtClean="0"/>
              <a:t> </a:t>
            </a:r>
            <a:r>
              <a:rPr lang="en-US" sz="1200" dirty="0" smtClean="0"/>
              <a:t>to expedite the right behavior from the operations team. The</a:t>
            </a:r>
            <a:r>
              <a:rPr lang="en-US" sz="1200" baseline="0" dirty="0" smtClean="0"/>
              <a:t> fundamental capabilities are:  (1) data collection and normalization, (2) visibility and decision support, and, (3) enablement to perform well—directly or through automation.</a:t>
            </a:r>
            <a:endParaRPr lang="en-US" sz="1200" dirty="0" smtClean="0"/>
          </a:p>
          <a:p>
            <a:pPr defTabSz="470208">
              <a:defRPr/>
            </a:pPr>
            <a:endParaRPr lang="en-US" dirty="0"/>
          </a:p>
        </p:txBody>
      </p:sp>
      <p:sp>
        <p:nvSpPr>
          <p:cNvPr id="4" name="Slide Number Placeholder 3"/>
          <p:cNvSpPr>
            <a:spLocks noGrp="1"/>
          </p:cNvSpPr>
          <p:nvPr>
            <p:ph type="sldNum" sz="quarter" idx="10"/>
          </p:nvPr>
        </p:nvSpPr>
        <p:spPr/>
        <p:txBody>
          <a:bodyPr/>
          <a:lstStyle/>
          <a:p>
            <a:fld id="{5E03024D-695E-634D-B010-448DEA45BBA3}" type="slidenum">
              <a:rPr lang="en-US" smtClean="0"/>
              <a:t>22</a:t>
            </a:fld>
            <a:endParaRPr lang="en-US" dirty="0"/>
          </a:p>
        </p:txBody>
      </p:sp>
    </p:spTree>
    <p:extLst>
      <p:ext uri="{BB962C8B-B14F-4D97-AF65-F5344CB8AC3E}">
        <p14:creationId xmlns:p14="http://schemas.microsoft.com/office/powerpoint/2010/main" val="2396172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0418" y="468313"/>
            <a:ext cx="2911914" cy="1638784"/>
          </a:xfrm>
        </p:spPr>
      </p:sp>
      <p:sp>
        <p:nvSpPr>
          <p:cNvPr id="3" name="Notes Placeholder 2"/>
          <p:cNvSpPr>
            <a:spLocks noGrp="1"/>
          </p:cNvSpPr>
          <p:nvPr>
            <p:ph type="body" idx="1"/>
          </p:nvPr>
        </p:nvSpPr>
        <p:spPr/>
        <p:txBody>
          <a:bodyPr/>
          <a:lstStyle/>
          <a:p>
            <a:r>
              <a:rPr lang="en-US" sz="1200" dirty="0" smtClean="0"/>
              <a:t>Furthering this analogy</a:t>
            </a:r>
            <a:r>
              <a:rPr lang="en-US" sz="1200" baseline="0" dirty="0" smtClean="0"/>
              <a:t>, </a:t>
            </a:r>
            <a:r>
              <a:rPr lang="en-US" sz="1200" dirty="0" smtClean="0"/>
              <a:t> consider that as </a:t>
            </a:r>
            <a:r>
              <a:rPr lang="en-US" sz="1200" dirty="0"/>
              <a:t>our data center operations grow larger and more capable, it </a:t>
            </a:r>
            <a:r>
              <a:rPr lang="en-US" sz="1200" dirty="0" smtClean="0"/>
              <a:t>needs </a:t>
            </a:r>
            <a:r>
              <a:rPr lang="en-US" sz="1200" dirty="0"/>
              <a:t>to overcome environmental instability </a:t>
            </a:r>
            <a:r>
              <a:rPr lang="en-US" sz="1200" dirty="0" smtClean="0"/>
              <a:t>to sustain. </a:t>
            </a:r>
            <a:r>
              <a:rPr lang="en-US" sz="1200" dirty="0"/>
              <a:t>Environmental instability comes in many </a:t>
            </a:r>
            <a:r>
              <a:rPr lang="en-US" sz="1200" dirty="0" smtClean="0"/>
              <a:t>forms--and</a:t>
            </a:r>
            <a:r>
              <a:rPr lang="en-US" sz="1200" baseline="0" dirty="0" smtClean="0"/>
              <a:t> many of these changes are not immediately visible or obvious, such as: </a:t>
            </a:r>
            <a:endParaRPr lang="en-US" sz="1200" dirty="0" smtClean="0"/>
          </a:p>
          <a:p>
            <a:endParaRPr lang="en-US" sz="1200" dirty="0" smtClean="0"/>
          </a:p>
          <a:p>
            <a:pPr marL="166804" indent="-166804">
              <a:buFont typeface="Arial" panose="020B0604020202020204" pitchFamily="34" charset="0"/>
              <a:buChar char="•"/>
            </a:pPr>
            <a:r>
              <a:rPr lang="en-US" sz="1200" dirty="0" smtClean="0"/>
              <a:t>changing compute workloads </a:t>
            </a:r>
            <a:r>
              <a:rPr lang="en-US" sz="1200" dirty="0"/>
              <a:t>that impact HVAC </a:t>
            </a:r>
            <a:r>
              <a:rPr lang="en-US" sz="1200" dirty="0" smtClean="0"/>
              <a:t>systems,</a:t>
            </a:r>
          </a:p>
          <a:p>
            <a:pPr marL="166804" indent="-166804">
              <a:buFont typeface="Arial" panose="020B0604020202020204" pitchFamily="34" charset="0"/>
              <a:buChar char="•"/>
            </a:pPr>
            <a:r>
              <a:rPr lang="en-US" sz="1200" dirty="0" smtClean="0"/>
              <a:t>increasing </a:t>
            </a:r>
            <a:r>
              <a:rPr lang="en-US" sz="1200" dirty="0"/>
              <a:t>energy costs that squeeze operating budgets and curtail </a:t>
            </a:r>
            <a:r>
              <a:rPr lang="en-US" sz="1200" dirty="0" smtClean="0"/>
              <a:t>resources,</a:t>
            </a:r>
          </a:p>
          <a:p>
            <a:pPr marL="166804" indent="-166804">
              <a:buFont typeface="Arial" panose="020B0604020202020204" pitchFamily="34" charset="0"/>
              <a:buChar char="•"/>
            </a:pPr>
            <a:r>
              <a:rPr lang="en-US" sz="1200" dirty="0" smtClean="0"/>
              <a:t>contaminants </a:t>
            </a:r>
            <a:r>
              <a:rPr lang="en-US" sz="1200" dirty="0"/>
              <a:t>that clog and corrode our systems, and </a:t>
            </a:r>
            <a:endParaRPr lang="en-US" sz="1200" dirty="0" smtClean="0"/>
          </a:p>
          <a:p>
            <a:pPr marL="166804" indent="-166804">
              <a:buFont typeface="Arial" panose="020B0604020202020204" pitchFamily="34" charset="0"/>
              <a:buChar char="•"/>
            </a:pPr>
            <a:r>
              <a:rPr lang="en-US" sz="1200" dirty="0" smtClean="0"/>
              <a:t>new </a:t>
            </a:r>
            <a:r>
              <a:rPr lang="en-US" sz="1200" dirty="0"/>
              <a:t>technologies that require integration—without which we can’t continue to evolve</a:t>
            </a:r>
            <a:r>
              <a:rPr lang="en-US" sz="1200" dirty="0" smtClean="0"/>
              <a:t>.</a:t>
            </a:r>
          </a:p>
          <a:p>
            <a:pPr marL="166804" indent="-166804">
              <a:buFont typeface="Arial" panose="020B0604020202020204" pitchFamily="34" charset="0"/>
              <a:buChar char="•"/>
            </a:pPr>
            <a:endParaRPr lang="en-US" sz="1200" dirty="0" smtClean="0"/>
          </a:p>
          <a:p>
            <a:r>
              <a:rPr lang="en-US" sz="1200" dirty="0" smtClean="0"/>
              <a:t>As the data center evolves—whether it’s expanding or consolidating or keeping in step with business demands—there is far more data than we can see and process in our own brains to keep the data center running without a hitch. And the ever-increasing reliance of business on data centers is irrefutable. It’s far too costly simply to “hope” that we have the right information to avoid an unscheduled outage. In short, this is </a:t>
            </a:r>
            <a:r>
              <a:rPr lang="en-US" sz="1200" u="sng" dirty="0" smtClean="0"/>
              <a:t>why</a:t>
            </a:r>
            <a:r>
              <a:rPr lang="en-US" sz="1200" dirty="0" smtClean="0"/>
              <a:t> we are relying more on our DCIM system. </a:t>
            </a:r>
          </a:p>
          <a:p>
            <a:endParaRPr lang="en-US" sz="1200" dirty="0" smtClean="0"/>
          </a:p>
          <a:p>
            <a:r>
              <a:rPr lang="en-US" sz="1200" dirty="0" smtClean="0"/>
              <a:t>Next, let’s take a look at </a:t>
            </a:r>
            <a:r>
              <a:rPr lang="en-US" sz="1200" u="sng" dirty="0" smtClean="0"/>
              <a:t>what</a:t>
            </a:r>
            <a:r>
              <a:rPr lang="en-US" sz="1200" dirty="0" smtClean="0"/>
              <a:t> exactly a DCIM system is and </a:t>
            </a:r>
            <a:r>
              <a:rPr lang="en-US" sz="1200" u="sng" dirty="0" smtClean="0"/>
              <a:t>how</a:t>
            </a:r>
            <a:r>
              <a:rPr lang="en-US" sz="1200" dirty="0" smtClean="0"/>
              <a:t> its</a:t>
            </a:r>
            <a:r>
              <a:rPr lang="en-US" sz="1200" baseline="0" dirty="0" smtClean="0"/>
              <a:t> usage is expanding in the data center.</a:t>
            </a:r>
            <a:endParaRPr lang="en-US" sz="1200" dirty="0" smtClean="0"/>
          </a:p>
          <a:p>
            <a:pPr marL="166804" indent="-166804">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fld id="{5E03024D-695E-634D-B010-448DEA45BBA3}" type="slidenum">
              <a:rPr lang="en-US" smtClean="0"/>
              <a:t>23</a:t>
            </a:fld>
            <a:endParaRPr lang="en-US" dirty="0"/>
          </a:p>
        </p:txBody>
      </p:sp>
    </p:spTree>
    <p:extLst>
      <p:ext uri="{BB962C8B-B14F-4D97-AF65-F5344CB8AC3E}">
        <p14:creationId xmlns:p14="http://schemas.microsoft.com/office/powerpoint/2010/main" val="2396172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755" y="468313"/>
            <a:ext cx="2720064" cy="1530813"/>
          </a:xfrm>
        </p:spPr>
      </p:sp>
      <p:sp>
        <p:nvSpPr>
          <p:cNvPr id="3" name="Notes Placeholder 2"/>
          <p:cNvSpPr>
            <a:spLocks noGrp="1"/>
          </p:cNvSpPr>
          <p:nvPr>
            <p:ph type="body" idx="1"/>
          </p:nvPr>
        </p:nvSpPr>
        <p:spPr/>
        <p:txBody>
          <a:bodyPr/>
          <a:lstStyle/>
          <a:p>
            <a:r>
              <a:rPr lang="en-US" sz="1200" baseline="0" dirty="0" smtClean="0">
                <a:latin typeface="Arial" panose="020B0604020202020204" pitchFamily="34" charset="0"/>
                <a:cs typeface="Arial" panose="020B0604020202020204" pitchFamily="34" charset="0"/>
              </a:rPr>
              <a:t>The term DCIM was coined a few years ago. Leading industry analysts helped define what was material to a DCIM system, and today their </a:t>
            </a:r>
            <a:r>
              <a:rPr lang="en-US" sz="1200" u="sng" baseline="0" dirty="0" smtClean="0">
                <a:latin typeface="Arial" panose="020B0604020202020204" pitchFamily="34" charset="0"/>
                <a:cs typeface="Arial" panose="020B0604020202020204" pitchFamily="34" charset="0"/>
              </a:rPr>
              <a:t>definitions</a:t>
            </a:r>
            <a:r>
              <a:rPr lang="en-US" sz="1200" baseline="0" dirty="0" smtClean="0">
                <a:latin typeface="Arial" panose="020B0604020202020204" pitchFamily="34" charset="0"/>
                <a:cs typeface="Arial" panose="020B0604020202020204" pitchFamily="34" charset="0"/>
              </a:rPr>
              <a:t> haven’t changed much—but the their </a:t>
            </a:r>
            <a:r>
              <a:rPr lang="en-US" sz="1200" u="sng" baseline="0" dirty="0" smtClean="0">
                <a:latin typeface="Arial" panose="020B0604020202020204" pitchFamily="34" charset="0"/>
                <a:cs typeface="Arial" panose="020B0604020202020204" pitchFamily="34" charset="0"/>
              </a:rPr>
              <a:t>models</a:t>
            </a:r>
            <a:r>
              <a:rPr lang="en-US" sz="1200" baseline="0" dirty="0" smtClean="0">
                <a:latin typeface="Arial" panose="020B0604020202020204" pitchFamily="34" charset="0"/>
                <a:cs typeface="Arial" panose="020B0604020202020204" pitchFamily="34" charset="0"/>
              </a:rPr>
              <a:t> have evolved as more optimization services </a:t>
            </a:r>
            <a:r>
              <a:rPr lang="en-US" sz="1200" kern="1200" baseline="0" dirty="0" smtClean="0">
                <a:solidFill>
                  <a:schemeClr val="tx1"/>
                </a:solidFill>
                <a:effectLst/>
                <a:latin typeface="Arial" panose="020B0604020202020204" pitchFamily="34" charset="0"/>
                <a:cs typeface="Arial" panose="020B0604020202020204" pitchFamily="34" charset="0"/>
              </a:rPr>
              <a:t>are used </a:t>
            </a:r>
            <a:r>
              <a:rPr lang="en-US" sz="1200" u="sng" kern="1200" baseline="0" dirty="0" smtClean="0">
                <a:solidFill>
                  <a:schemeClr val="tx1"/>
                </a:solidFill>
                <a:effectLst/>
                <a:latin typeface="Arial" panose="020B0604020202020204" pitchFamily="34" charset="0"/>
                <a:cs typeface="Arial" panose="020B0604020202020204" pitchFamily="34" charset="0"/>
              </a:rPr>
              <a:t>to </a:t>
            </a:r>
            <a:r>
              <a:rPr lang="en-US" sz="1200" u="sng" baseline="0" dirty="0" smtClean="0">
                <a:latin typeface="Arial" panose="020B0604020202020204" pitchFamily="34" charset="0"/>
                <a:cs typeface="Arial" panose="020B0604020202020204" pitchFamily="34" charset="0"/>
              </a:rPr>
              <a:t>help plan and manage constant change</a:t>
            </a:r>
            <a:r>
              <a:rPr lang="en-US" sz="1200" baseline="0" dirty="0" smtClean="0">
                <a:latin typeface="Arial" panose="020B0604020202020204" pitchFamily="34" charset="0"/>
                <a:cs typeface="Arial" panose="020B0604020202020204" pitchFamily="34" charset="0"/>
              </a:rPr>
              <a:t> and </a:t>
            </a:r>
            <a:r>
              <a:rPr lang="en-US" sz="1200" u="sng" baseline="0" dirty="0" smtClean="0">
                <a:latin typeface="Arial" panose="020B0604020202020204" pitchFamily="34" charset="0"/>
                <a:cs typeface="Arial" panose="020B0604020202020204" pitchFamily="34" charset="0"/>
              </a:rPr>
              <a:t>to help automate processes</a:t>
            </a:r>
            <a:r>
              <a:rPr lang="en-US" sz="1200" baseline="0" dirty="0" smtClean="0">
                <a:latin typeface="Arial" panose="020B0604020202020204" pitchFamily="34" charset="0"/>
                <a:cs typeface="Arial" panose="020B0604020202020204" pitchFamily="34" charset="0"/>
              </a:rPr>
              <a:t> in the data center.</a:t>
            </a: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For example, let’s take a quick look at definitions and models from Gartner Research and 451 Research.  In short: </a:t>
            </a:r>
          </a:p>
          <a:p>
            <a:endParaRPr lang="en-US" sz="1200" baseline="0" dirty="0" smtClean="0">
              <a:latin typeface="Arial" panose="020B0604020202020204" pitchFamily="34" charset="0"/>
              <a:cs typeface="Arial" panose="020B0604020202020204" pitchFamily="34" charset="0"/>
            </a:endParaRPr>
          </a:p>
          <a:p>
            <a:pPr marL="176328" indent="-176328">
              <a:buFont typeface="Arial" panose="020B0604020202020204" pitchFamily="34" charset="0"/>
              <a:buChar char="•"/>
            </a:pP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Gartner’s definition is, “…tools that optimize data centers by monitoring and managing IT and facility resources and energy consumption."</a:t>
            </a:r>
          </a:p>
          <a:p>
            <a:pPr marL="176328" indent="-176328">
              <a:buFont typeface="Arial" panose="020B0604020202020204" pitchFamily="34" charset="0"/>
              <a:buChar char="•"/>
            </a:pPr>
            <a:endParaRPr lang="en-US" sz="1200" baseline="0" dirty="0" smtClean="0">
              <a:solidFill>
                <a:schemeClr val="tx1">
                  <a:lumMod val="75000"/>
                  <a:lumOff val="25000"/>
                </a:schemeClr>
              </a:solidFill>
              <a:latin typeface="Arial" panose="020B0604020202020204" pitchFamily="34" charset="0"/>
              <a:cs typeface="Arial" panose="020B0604020202020204" pitchFamily="34" charset="0"/>
            </a:endParaRPr>
          </a:p>
          <a:p>
            <a:pPr marL="176328" indent="-176328">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451’s definition is, “</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a system that collects and manages information about a data center’s assets, resource use and operational status.”</a:t>
            </a:r>
          </a:p>
          <a:p>
            <a:pPr marL="176328" indent="-176328">
              <a:buFont typeface="Arial" panose="020B0604020202020204" pitchFamily="34" charset="0"/>
              <a:buChar char="•"/>
            </a:pPr>
            <a:endParaRPr lang="en-US" sz="1200" baseline="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Both research firms go on to explain that this information is processed, integrated, analyzed and applied in ways that help managers meet business and service-oriented goals while </a:t>
            </a:r>
            <a:r>
              <a:rPr lang="en-US" sz="1200" u="sng" baseline="0" dirty="0" smtClean="0">
                <a:solidFill>
                  <a:schemeClr val="tx1">
                    <a:lumMod val="75000"/>
                    <a:lumOff val="25000"/>
                  </a:schemeClr>
                </a:solidFill>
                <a:latin typeface="Arial" panose="020B0604020202020204" pitchFamily="34" charset="0"/>
                <a:cs typeface="Arial" panose="020B0604020202020204" pitchFamily="34" charset="0"/>
              </a:rPr>
              <a:t>continually optimizing</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 their data center’s performance.</a:t>
            </a:r>
          </a:p>
          <a:p>
            <a:pPr marL="0" indent="0">
              <a:buFont typeface="Arial" panose="020B0604020202020204" pitchFamily="34" charset="0"/>
              <a:buNone/>
            </a:pPr>
            <a:endParaRPr lang="en-US" sz="1200" baseline="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The definitions are nearly identical, but the models look very different. Gartner’s model, introduced around 2011, holds up very well.  It includes a controls component and resembles what we see in the process automation industry. 451 recently introduced this model. It resembles a software stack. </a:t>
            </a:r>
            <a:r>
              <a:rPr lang="en-US" sz="1200" baseline="0" dirty="0" smtClean="0">
                <a:latin typeface="Arial" panose="020B0604020202020204" pitchFamily="34" charset="0"/>
                <a:cs typeface="Arial" panose="020B0604020202020204" pitchFamily="34" charset="0"/>
              </a:rPr>
              <a:t>&lt;click&gt; </a:t>
            </a:r>
            <a:r>
              <a:rPr lang="en-US" sz="1200" baseline="0" dirty="0" smtClean="0">
                <a:solidFill>
                  <a:schemeClr val="tx1">
                    <a:lumMod val="75000"/>
                    <a:lumOff val="25000"/>
                  </a:schemeClr>
                </a:solidFill>
                <a:latin typeface="Arial" panose="020B0604020202020204" pitchFamily="34" charset="0"/>
                <a:cs typeface="Arial" panose="020B0604020202020204" pitchFamily="34" charset="0"/>
              </a:rPr>
              <a:t>Indeed, they are emphasizing SaaS capabilities on top of the DCIM platform.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What is different today are the services that work with a DCIM system for planning and optimization—including automation—such as business planning, service-based costing, service management and energy management. </a:t>
            </a: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These services enable a more agile data center. A DCIM system is no longer “just” about compute, network and storage capacity supported by the physical infrastructure. Now, there is a growing business need for data center operators to account for factors </a:t>
            </a:r>
            <a:r>
              <a:rPr lang="en-US" sz="1200" dirty="0" smtClean="0">
                <a:solidFill>
                  <a:prstClr val="black"/>
                </a:solidFill>
                <a:latin typeface="Arial" panose="020B0604020202020204" pitchFamily="34" charset="0"/>
                <a:cs typeface="Arial" panose="020B0604020202020204" pitchFamily="34" charset="0"/>
              </a:rPr>
              <a:t>independent of the facility.</a:t>
            </a:r>
            <a:r>
              <a:rPr lang="en-US" sz="1200" baseline="0" dirty="0" smtClean="0">
                <a:solidFill>
                  <a:prstClr val="black"/>
                </a:solidFill>
                <a:latin typeface="Arial" panose="020B0604020202020204" pitchFamily="34" charset="0"/>
                <a:cs typeface="Arial" panose="020B0604020202020204" pitchFamily="34" charset="0"/>
              </a:rPr>
              <a:t> For example, </a:t>
            </a:r>
            <a:r>
              <a:rPr lang="en-US" sz="1200" dirty="0" smtClean="0">
                <a:solidFill>
                  <a:prstClr val="black"/>
                </a:solidFill>
                <a:latin typeface="Arial" panose="020B0604020202020204" pitchFamily="34" charset="0"/>
                <a:cs typeface="Arial" panose="020B0604020202020204" pitchFamily="34" charset="0"/>
              </a:rPr>
              <a:t>insight</a:t>
            </a:r>
            <a:r>
              <a:rPr lang="en-US" sz="1200" baseline="0" dirty="0" smtClean="0">
                <a:solidFill>
                  <a:prstClr val="black"/>
                </a:solidFill>
                <a:latin typeface="Arial" panose="020B0604020202020204" pitchFamily="34" charset="0"/>
                <a:cs typeface="Arial" panose="020B0604020202020204" pitchFamily="34" charset="0"/>
              </a:rPr>
              <a:t> into </a:t>
            </a:r>
            <a:r>
              <a:rPr lang="en-US" sz="1200" dirty="0" smtClean="0">
                <a:solidFill>
                  <a:prstClr val="black"/>
                </a:solidFill>
                <a:latin typeface="Arial" panose="020B0604020202020204" pitchFamily="34" charset="0"/>
                <a:cs typeface="Arial" panose="020B0604020202020204" pitchFamily="34" charset="0"/>
              </a:rPr>
              <a:t>highly virtualized environments</a:t>
            </a:r>
            <a:r>
              <a:rPr lang="en-US" sz="1200" baseline="0" dirty="0" smtClean="0">
                <a:solidFill>
                  <a:prstClr val="black"/>
                </a:solidFill>
                <a:latin typeface="Arial" panose="020B0604020202020204" pitchFamily="34" charset="0"/>
                <a:cs typeface="Arial" panose="020B0604020202020204" pitchFamily="34" charset="0"/>
              </a:rPr>
              <a:t>, as well as </a:t>
            </a:r>
            <a:r>
              <a:rPr lang="en-US" sz="1200" dirty="0" smtClean="0">
                <a:solidFill>
                  <a:prstClr val="black"/>
                </a:solidFill>
                <a:latin typeface="Arial" panose="020B0604020202020204" pitchFamily="34" charset="0"/>
                <a:cs typeface="Arial" panose="020B0604020202020204" pitchFamily="34" charset="0"/>
              </a:rPr>
              <a:t>the economics and latency</a:t>
            </a:r>
            <a:r>
              <a:rPr lang="en-US" sz="1200" baseline="0" dirty="0" smtClean="0">
                <a:solidFill>
                  <a:prstClr val="black"/>
                </a:solidFill>
                <a:latin typeface="Arial" panose="020B0604020202020204" pitchFamily="34" charset="0"/>
                <a:cs typeface="Arial" panose="020B0604020202020204" pitchFamily="34" charset="0"/>
              </a:rPr>
              <a:t> of data services. </a:t>
            </a:r>
            <a:endParaRPr lang="en-US" sz="12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03024D-695E-634D-B010-448DEA45BBA3}" type="slidenum">
              <a:rPr lang="en-US" smtClean="0"/>
              <a:t>24</a:t>
            </a:fld>
            <a:endParaRPr lang="en-US" dirty="0"/>
          </a:p>
        </p:txBody>
      </p:sp>
    </p:spTree>
    <p:extLst>
      <p:ext uri="{BB962C8B-B14F-4D97-AF65-F5344CB8AC3E}">
        <p14:creationId xmlns:p14="http://schemas.microsoft.com/office/powerpoint/2010/main" val="3226362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2754" y="549275"/>
            <a:ext cx="2767814" cy="1557888"/>
          </a:xfrm>
        </p:spPr>
      </p:sp>
      <p:sp>
        <p:nvSpPr>
          <p:cNvPr id="3" name="Notes Placeholder 2"/>
          <p:cNvSpPr>
            <a:spLocks noGrp="1"/>
          </p:cNvSpPr>
          <p:nvPr>
            <p:ph type="body" idx="1"/>
          </p:nvPr>
        </p:nvSpPr>
        <p:spPr/>
        <p:txBody>
          <a:bodyPr/>
          <a:lstStyle/>
          <a:p>
            <a:pPr defTabSz="470208">
              <a:defRPr/>
            </a:pPr>
            <a:r>
              <a:rPr lang="en-US" sz="1200" dirty="0" smtClean="0"/>
              <a:t>A</a:t>
            </a:r>
            <a:r>
              <a:rPr lang="en-US" sz="1200" kern="1200" dirty="0" smtClean="0">
                <a:solidFill>
                  <a:schemeClr val="tx1"/>
                </a:solidFill>
                <a:effectLst/>
              </a:rPr>
              <a:t>nother HUGE reason for</a:t>
            </a:r>
            <a:r>
              <a:rPr lang="en-US" sz="1200" kern="1200" baseline="0" dirty="0" smtClean="0">
                <a:solidFill>
                  <a:schemeClr val="tx1"/>
                </a:solidFill>
                <a:effectLst/>
              </a:rPr>
              <a:t> DCIM’s expanding role in the data center is that it helps integrate operations… Let’s take a look at this illustration of a data center landscape to see why.</a:t>
            </a:r>
          </a:p>
          <a:p>
            <a:pPr defTabSz="470208">
              <a:defRPr/>
            </a:pPr>
            <a:endParaRPr lang="en-US" sz="1200" kern="1200" baseline="0" dirty="0" smtClean="0">
              <a:solidFill>
                <a:schemeClr val="tx1"/>
              </a:solidFill>
              <a:effectLst/>
            </a:endParaRPr>
          </a:p>
          <a:p>
            <a:pPr defTabSz="470208">
              <a:defRPr/>
            </a:pPr>
            <a:r>
              <a:rPr lang="en-US" sz="1200" kern="1200" baseline="0" dirty="0" smtClean="0">
                <a:solidFill>
                  <a:schemeClr val="tx1"/>
                </a:solidFill>
                <a:effectLst/>
              </a:rPr>
              <a:t>Here, we see the power chain—from distributed energy sources to servers in the racks. Plus we see the cooling  infrastructure and even a NOC.  Also, the top 10 capabilities necessary to manage a data center are labeled here. Many of us in this room have specific expertise related to one or more of these capabilities. Each area of expertise has its own tools and technologies, for example: </a:t>
            </a:r>
          </a:p>
          <a:p>
            <a:pPr defTabSz="470208">
              <a:defRPr/>
            </a:pPr>
            <a:endParaRPr lang="en-US" sz="1200" kern="1200" baseline="0" dirty="0" smtClean="0">
              <a:solidFill>
                <a:schemeClr val="tx1"/>
              </a:solidFill>
              <a:effectLst/>
            </a:endParaRPr>
          </a:p>
          <a:p>
            <a:pPr marL="176328" indent="-176328" defTabSz="470208">
              <a:buFont typeface="Arial" panose="020B0604020202020204" pitchFamily="34" charset="0"/>
              <a:buChar char="•"/>
              <a:defRPr/>
            </a:pPr>
            <a:r>
              <a:rPr lang="en-US" sz="1200" kern="1200" baseline="0" dirty="0" smtClean="0">
                <a:solidFill>
                  <a:schemeClr val="tx1"/>
                </a:solidFill>
                <a:effectLst/>
              </a:rPr>
              <a:t>&lt;click&gt; Your </a:t>
            </a:r>
            <a:r>
              <a:rPr lang="en-US" sz="1200" baseline="0" dirty="0" smtClean="0"/>
              <a:t>BMS may use BACnet. </a:t>
            </a:r>
          </a:p>
          <a:p>
            <a:pPr marL="176328" indent="-176328" defTabSz="470208">
              <a:buFont typeface="Arial" panose="020B0604020202020204" pitchFamily="34" charset="0"/>
              <a:buChar char="•"/>
              <a:defRPr/>
            </a:pPr>
            <a:r>
              <a:rPr lang="en-US" sz="1200" kern="1200" baseline="0" dirty="0" smtClean="0">
                <a:solidFill>
                  <a:schemeClr val="tx1"/>
                </a:solidFill>
                <a:effectLst/>
              </a:rPr>
              <a:t>&lt;click&gt; </a:t>
            </a:r>
            <a:r>
              <a:rPr lang="en-US" sz="1200" baseline="0" dirty="0" smtClean="0"/>
              <a:t>Your PMS may use Modbus, as well as hardwired I/O.</a:t>
            </a:r>
          </a:p>
          <a:p>
            <a:pPr marL="176328" indent="-176328" defTabSz="470208">
              <a:buFont typeface="Arial" panose="020B0604020202020204" pitchFamily="34" charset="0"/>
              <a:buChar char="•"/>
              <a:defRPr/>
            </a:pPr>
            <a:r>
              <a:rPr lang="en-US" sz="1200" kern="1200" baseline="0" dirty="0" smtClean="0">
                <a:solidFill>
                  <a:schemeClr val="tx1"/>
                </a:solidFill>
                <a:effectLst/>
              </a:rPr>
              <a:t>&lt;click&gt; </a:t>
            </a:r>
            <a:r>
              <a:rPr lang="en-US" sz="1200" baseline="0" dirty="0" smtClean="0"/>
              <a:t>Your EMS may use custom protocols, like ION.  </a:t>
            </a:r>
          </a:p>
          <a:p>
            <a:pPr marL="176328" indent="-176328" defTabSz="470208">
              <a:buFont typeface="Arial" panose="020B0604020202020204" pitchFamily="34" charset="0"/>
              <a:buChar char="•"/>
              <a:defRPr/>
            </a:pPr>
            <a:r>
              <a:rPr lang="en-US" sz="1200" kern="1200" baseline="0" dirty="0" smtClean="0">
                <a:solidFill>
                  <a:schemeClr val="tx1"/>
                </a:solidFill>
                <a:effectLst/>
              </a:rPr>
              <a:t>&lt;click&gt; </a:t>
            </a:r>
            <a:r>
              <a:rPr lang="en-US" sz="1200" baseline="0" dirty="0" smtClean="0"/>
              <a:t>And, your IT systems may use SNMP, IPMI, ILOM, and so on. </a:t>
            </a:r>
          </a:p>
          <a:p>
            <a:pPr defTabSz="470208">
              <a:defRPr/>
            </a:pPr>
            <a:endParaRPr lang="en-US" sz="1200" kern="1200" baseline="0" dirty="0" smtClean="0">
              <a:solidFill>
                <a:schemeClr val="tx1"/>
              </a:solidFill>
              <a:effectLst/>
            </a:endParaRPr>
          </a:p>
          <a:p>
            <a:pPr marL="0" marR="0" indent="0" algn="l" defTabSz="470208"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rPr>
              <a:t>The specialization required to run a mission critical facility can frequently contribute to chaos because of the lack of shared visibility  and integration. Using a DCIM system helps take out the chaos from managing a data center because, f</a:t>
            </a:r>
            <a:r>
              <a:rPr lang="en-US" sz="1200" kern="1200" dirty="0" smtClean="0">
                <a:solidFill>
                  <a:schemeClr val="tx1"/>
                </a:solidFill>
                <a:effectLst/>
              </a:rPr>
              <a:t>undamentally, it is the</a:t>
            </a:r>
            <a:r>
              <a:rPr lang="en-US" sz="1200" kern="1200" baseline="0" dirty="0" smtClean="0">
                <a:solidFill>
                  <a:schemeClr val="tx1"/>
                </a:solidFill>
                <a:effectLst/>
              </a:rPr>
              <a:t> platform that </a:t>
            </a:r>
            <a:r>
              <a:rPr lang="en-US" sz="1200" kern="1200" dirty="0" smtClean="0">
                <a:solidFill>
                  <a:schemeClr val="tx1"/>
                </a:solidFill>
                <a:effectLst/>
              </a:rPr>
              <a:t>enables </a:t>
            </a:r>
            <a:r>
              <a:rPr lang="en-US" sz="1200" kern="1200" baseline="0" dirty="0" smtClean="0">
                <a:solidFill>
                  <a:schemeClr val="tx1"/>
                </a:solidFill>
                <a:effectLst/>
              </a:rPr>
              <a:t>you to have a truly holistic view of your data center operations. A good DCIM system is purpose-built to collect and normalize data from all types of communication protocols.  A holistic view means the data set is complete: In theory, there are no gaps from which to arrive at faulty conclusions because of missing data.. </a:t>
            </a:r>
          </a:p>
          <a:p>
            <a:pPr marL="0" indent="0" defTabSz="470208">
              <a:buFont typeface="Arial" panose="020B0604020202020204" pitchFamily="34" charset="0"/>
              <a:buNone/>
              <a:defRPr/>
            </a:pPr>
            <a:endParaRPr lang="en-US" sz="1200" kern="1200" baseline="0" dirty="0" smtClean="0">
              <a:solidFill>
                <a:schemeClr val="tx1"/>
              </a:solidFill>
              <a:effectLst/>
            </a:endParaRPr>
          </a:p>
          <a:p>
            <a:pPr defTabSz="470208">
              <a:defRPr/>
            </a:pPr>
            <a:r>
              <a:rPr lang="en-US" sz="1200" kern="1200" baseline="0" dirty="0" smtClean="0">
                <a:solidFill>
                  <a:schemeClr val="tx1"/>
                </a:solidFill>
                <a:effectLst/>
              </a:rPr>
              <a:t>What I’ve just explained is not novel, but it does require ‘heavy lifting’ in terms of software development. It’s worthwhile to investigate how effectively this process is managed, including security considerations. Many DCIM system providers claim to do this, but how well its accomplished varies significantly. </a:t>
            </a:r>
          </a:p>
          <a:p>
            <a:pPr defTabSz="470208">
              <a:defRPr/>
            </a:pPr>
            <a:endParaRPr lang="en-US" sz="1200" kern="1200" baseline="0" dirty="0" smtClean="0">
              <a:solidFill>
                <a:schemeClr val="tx1"/>
              </a:solidFill>
              <a:effectLst/>
            </a:endParaRPr>
          </a:p>
          <a:p>
            <a:r>
              <a:rPr lang="en-US" sz="1200" kern="1200" baseline="0" dirty="0" smtClean="0">
                <a:solidFill>
                  <a:schemeClr val="tx1"/>
                </a:solidFill>
                <a:effectLst/>
              </a:rPr>
              <a:t>Equally important:  A DCIM system is the platform from which to</a:t>
            </a:r>
            <a:r>
              <a:rPr lang="en-US" sz="1200" kern="1200" dirty="0" smtClean="0">
                <a:solidFill>
                  <a:schemeClr val="tx1"/>
                </a:solidFill>
                <a:effectLst/>
              </a:rPr>
              <a:t> integrate NEW technologies that will help your</a:t>
            </a:r>
            <a:r>
              <a:rPr lang="en-US" sz="1200" kern="1200" baseline="0" dirty="0" smtClean="0">
                <a:solidFill>
                  <a:schemeClr val="tx1"/>
                </a:solidFill>
                <a:effectLst/>
              </a:rPr>
              <a:t> data center evolve </a:t>
            </a:r>
            <a:r>
              <a:rPr lang="en-US" sz="1200" kern="1200" dirty="0" smtClean="0">
                <a:solidFill>
                  <a:schemeClr val="tx1"/>
                </a:solidFill>
                <a:effectLst/>
              </a:rPr>
              <a:t>and achieve even greater operational benefits down</a:t>
            </a:r>
            <a:r>
              <a:rPr lang="en-US" sz="1200" kern="1200" baseline="0" dirty="0" smtClean="0">
                <a:solidFill>
                  <a:schemeClr val="tx1"/>
                </a:solidFill>
                <a:effectLst/>
              </a:rPr>
              <a:t> the road. It’s </a:t>
            </a:r>
            <a:r>
              <a:rPr lang="en-US" sz="1200" baseline="0" dirty="0" smtClean="0"/>
              <a:t>one </a:t>
            </a:r>
            <a:r>
              <a:rPr lang="en-US" sz="1200" dirty="0" smtClean="0"/>
              <a:t>component of a comprehensive data center management strategy</a:t>
            </a:r>
            <a:r>
              <a:rPr lang="en-US" sz="1200" baseline="0" dirty="0" smtClean="0"/>
              <a:t> that improves reliability and efficiency today and on the horizon.</a:t>
            </a:r>
            <a:endParaRPr lang="en-US" sz="120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25</a:t>
            </a:fld>
            <a:endParaRPr lang="de-CH"/>
          </a:p>
        </p:txBody>
      </p:sp>
    </p:spTree>
    <p:extLst>
      <p:ext uri="{BB962C8B-B14F-4D97-AF65-F5344CB8AC3E}">
        <p14:creationId xmlns:p14="http://schemas.microsoft.com/office/powerpoint/2010/main" val="2633368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4803" y="431800"/>
            <a:ext cx="2841060" cy="1598467"/>
          </a:xfrm>
        </p:spPr>
      </p:sp>
      <p:sp>
        <p:nvSpPr>
          <p:cNvPr id="3" name="Notes Placeholder 2"/>
          <p:cNvSpPr>
            <a:spLocks noGrp="1"/>
          </p:cNvSpPr>
          <p:nvPr>
            <p:ph type="body" idx="1"/>
          </p:nvPr>
        </p:nvSpPr>
        <p:spPr/>
        <p:txBody>
          <a:bodyPr/>
          <a:lstStyle/>
          <a:p>
            <a:r>
              <a:rPr lang="en-US" sz="1200" dirty="0" smtClean="0"/>
              <a:t>The expanding role of DCIM is due in large part because it provides the capabilities to manage constant change throughout the data center life</a:t>
            </a:r>
            <a:r>
              <a:rPr lang="en-US" sz="1200" baseline="0" dirty="0" smtClean="0"/>
              <a:t> cycle</a:t>
            </a:r>
            <a:r>
              <a:rPr lang="en-US" sz="1200" dirty="0" smtClean="0"/>
              <a:t>. Many of these changes impact the 3 Cs in your data center &lt;click&gt;</a:t>
            </a:r>
            <a:r>
              <a:rPr lang="en-US" sz="1200" baseline="0" dirty="0" smtClean="0"/>
              <a:t> </a:t>
            </a:r>
            <a:r>
              <a:rPr lang="en-US" sz="1200" dirty="0" smtClean="0"/>
              <a:t>:</a:t>
            </a:r>
            <a:r>
              <a:rPr lang="en-US" sz="1200" baseline="0" dirty="0" smtClean="0"/>
              <a:t>  cost, capacity and control.</a:t>
            </a:r>
          </a:p>
          <a:p>
            <a:endParaRPr lang="en-US" sz="1200" baseline="0" dirty="0" smtClean="0"/>
          </a:p>
          <a:p>
            <a:r>
              <a:rPr lang="en-US" sz="1200" dirty="0" smtClean="0"/>
              <a:t>&lt;click &gt;</a:t>
            </a:r>
            <a:r>
              <a:rPr lang="en-US" sz="1200" baseline="0" dirty="0" smtClean="0"/>
              <a:t> </a:t>
            </a:r>
            <a:r>
              <a:rPr lang="en-US" sz="1200" dirty="0" smtClean="0"/>
              <a:t>Here </a:t>
            </a:r>
            <a:r>
              <a:rPr lang="en-US" sz="1200" dirty="0"/>
              <a:t>are some of the typical challenges that our customers and prospects have shared with </a:t>
            </a:r>
            <a:r>
              <a:rPr lang="en-US" sz="1200" dirty="0" smtClean="0"/>
              <a:t>us.</a:t>
            </a:r>
            <a:r>
              <a:rPr lang="en-US" sz="1200" baseline="0" dirty="0" smtClean="0"/>
              <a:t> </a:t>
            </a:r>
            <a:r>
              <a:rPr lang="en-US" sz="1200" dirty="0" smtClean="0"/>
              <a:t>You </a:t>
            </a:r>
            <a:r>
              <a:rPr lang="en-US" sz="1200" dirty="0"/>
              <a:t>may have encountered </a:t>
            </a:r>
            <a:r>
              <a:rPr lang="en-US" sz="1200" dirty="0" smtClean="0"/>
              <a:t>these </a:t>
            </a:r>
            <a:r>
              <a:rPr lang="en-US" sz="1200" dirty="0"/>
              <a:t>challenges </a:t>
            </a:r>
            <a:r>
              <a:rPr lang="en-US" sz="1200" dirty="0" smtClean="0"/>
              <a:t>yourself...</a:t>
            </a:r>
            <a:r>
              <a:rPr lang="en-US" sz="1200" baseline="0" dirty="0" smtClean="0"/>
              <a:t> &lt;read slide&gt;</a:t>
            </a:r>
          </a:p>
          <a:p>
            <a:endParaRPr lang="en-US" sz="1200" baseline="0" dirty="0" smtClean="0"/>
          </a:p>
          <a:p>
            <a:pPr marL="0" marR="0" indent="0" algn="l" defTabSz="444810" rtl="0" eaLnBrk="1" fontAlgn="auto" latinLnBrk="0" hangingPunct="1">
              <a:lnSpc>
                <a:spcPct val="100000"/>
              </a:lnSpc>
              <a:spcBef>
                <a:spcPts val="0"/>
              </a:spcBef>
              <a:spcAft>
                <a:spcPts val="0"/>
              </a:spcAft>
              <a:buClrTx/>
              <a:buSzTx/>
              <a:buFontTx/>
              <a:buNone/>
              <a:tabLst/>
              <a:defRPr/>
            </a:pPr>
            <a:r>
              <a:rPr lang="en-US" sz="1200" baseline="0" dirty="0" smtClean="0"/>
              <a:t>Now let’s jump in to a few real-world examples. In the following 3 ‘Example’ slides, you won’t be able to see the details. That’s OK. What’s important is to have a general understanding of what is being shown. In each example, I’ll describe the data center team’s challenge, their approach to overcoming the challenge, factors they identified as critical to success, and the results. </a:t>
            </a:r>
          </a:p>
          <a:p>
            <a:pPr defTabSz="444810"/>
            <a:endParaRPr lang="en-US" sz="1200" dirty="0"/>
          </a:p>
          <a:p>
            <a:endParaRPr lang="en-US" sz="120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26</a:t>
            </a:fld>
            <a:endParaRPr lang="de-CH"/>
          </a:p>
        </p:txBody>
      </p:sp>
    </p:spTree>
    <p:extLst>
      <p:ext uri="{BB962C8B-B14F-4D97-AF65-F5344CB8AC3E}">
        <p14:creationId xmlns:p14="http://schemas.microsoft.com/office/powerpoint/2010/main" val="697572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 </a:t>
            </a:r>
            <a:r>
              <a:rPr lang="en-US" sz="1050" baseline="0" dirty="0" smtClean="0"/>
              <a:t>Example #1 addresses cost—and it can be applied from the design phase through sustained operations. It’s based on the experiences of a colo and managed hosting provider. </a:t>
            </a:r>
          </a:p>
          <a:p>
            <a:endParaRPr lang="en-US" sz="1050" baseline="0" dirty="0" smtClean="0"/>
          </a:p>
          <a:p>
            <a:r>
              <a:rPr lang="en-US" sz="1050" baseline="0" dirty="0" smtClean="0"/>
              <a:t>This slide shows two dashboards from a DCIM system:</a:t>
            </a:r>
          </a:p>
          <a:p>
            <a:endParaRPr lang="en-US" sz="1050" baseline="0" dirty="0" smtClean="0"/>
          </a:p>
          <a:p>
            <a:pPr marL="171450" indent="-171450">
              <a:buFont typeface="Arial" panose="020B0604020202020204" pitchFamily="34" charset="0"/>
              <a:buChar char="•"/>
            </a:pPr>
            <a:r>
              <a:rPr lang="en-US" sz="1050" baseline="0" dirty="0" smtClean="0"/>
              <a:t>The left dashboard shows a high level overview of the power chain from the input feed to the rack:  the generator, the switchgear, the branch circuits, the UPSs, etc. You can drill down on any component to see more detail. </a:t>
            </a:r>
            <a:r>
              <a:rPr lang="en-US" sz="1050" dirty="0" smtClean="0"/>
              <a:t>For example, by clicking on a component you can see context-sensitive documentation, such as warranties and procedures.</a:t>
            </a:r>
            <a:endParaRPr lang="en-US" sz="1050" baseline="0" dirty="0" smtClean="0"/>
          </a:p>
          <a:p>
            <a:endParaRPr lang="en-US" sz="1050" baseline="0" dirty="0" smtClean="0"/>
          </a:p>
          <a:p>
            <a:pPr marL="171450" indent="-171450">
              <a:buFont typeface="Arial" panose="020B0604020202020204" pitchFamily="34" charset="0"/>
              <a:buChar char="•"/>
            </a:pPr>
            <a:r>
              <a:rPr lang="en-US" sz="1050" dirty="0" smtClean="0"/>
              <a:t>The right dashboard</a:t>
            </a:r>
            <a:r>
              <a:rPr lang="en-US" sz="1050" baseline="0" dirty="0" smtClean="0"/>
              <a:t> shows a high level overview of the cooling chain. This screen shows the Glycol loop for this data center, including a summary displaying the status of each unit, plus its leak and valve status. Again, you can drill down and see details.</a:t>
            </a:r>
            <a:r>
              <a:rPr lang="en-US" sz="1050" dirty="0" smtClean="0"/>
              <a:t> For example, if a ball-bearing in a pump degrades and the system becomes less efficient,</a:t>
            </a:r>
            <a:r>
              <a:rPr lang="en-US" sz="1050" baseline="0" dirty="0" smtClean="0"/>
              <a:t> </a:t>
            </a:r>
            <a:r>
              <a:rPr lang="en-US" sz="1050" dirty="0" smtClean="0"/>
              <a:t>you’ll quickly see the issue and can have it remedied before it turns into an expensive problem.</a:t>
            </a:r>
          </a:p>
          <a:p>
            <a:endParaRPr lang="en-US" sz="1050" dirty="0" smtClean="0"/>
          </a:p>
          <a:p>
            <a:r>
              <a:rPr lang="en-US" sz="1050" baseline="0" dirty="0" smtClean="0"/>
              <a:t>The value of seeing a high level overview of your data center infrastructure is so you can easily understand what’s impacted before you decide to make a change. For instance, if a component within a system is compromised, then you can quickly see and correct what’s been impacted. On the other hand, if you don’t have real-time visibility,  then it’s difficult to manage—and you certainly can’t control anything—including costs…</a:t>
            </a:r>
          </a:p>
          <a:p>
            <a:endParaRPr lang="en-US" sz="1050" baseline="0" dirty="0" smtClean="0">
              <a:solidFill>
                <a:srgbClr val="FF0000"/>
              </a:solidFill>
            </a:endParaRPr>
          </a:p>
          <a:p>
            <a:r>
              <a:rPr lang="en-US" sz="1050" b="1" dirty="0" smtClean="0"/>
              <a:t>Challenge: </a:t>
            </a:r>
            <a:r>
              <a:rPr lang="en-US" sz="1050" b="1" baseline="0" dirty="0" smtClean="0"/>
              <a:t> </a:t>
            </a:r>
            <a:r>
              <a:rPr lang="en-US" sz="1050" dirty="0" smtClean="0"/>
              <a:t>This customer relied on their ‘top-shelf’</a:t>
            </a:r>
            <a:r>
              <a:rPr lang="en-US" sz="1050" baseline="0" dirty="0" smtClean="0"/>
              <a:t> data center </a:t>
            </a:r>
            <a:r>
              <a:rPr lang="en-US" sz="1050" dirty="0" smtClean="0"/>
              <a:t>staff to manage each facility separately. As their business grew,</a:t>
            </a:r>
            <a:r>
              <a:rPr lang="en-US" sz="1050" baseline="0" dirty="0" smtClean="0"/>
              <a:t> the number of data centers grew, and their services required a more sophisticated approach to managing their operations. Faced with managing over a dozen facilities, they realized they needed to mange their operations—all of their data centers—as an integrated system of networks so they could better utilize their resources and manage cost. They also needed a way to quickly and easily report key efficiency and performance metrics to their customers and executive leadership team.</a:t>
            </a:r>
          </a:p>
          <a:p>
            <a:endParaRPr lang="en-US" sz="1050" b="1" baseline="0" dirty="0" smtClean="0"/>
          </a:p>
          <a:p>
            <a:r>
              <a:rPr lang="en-US" sz="1050" b="1" dirty="0" smtClean="0"/>
              <a:t>Approach: </a:t>
            </a:r>
            <a:r>
              <a:rPr lang="en-US" sz="1050" b="1" baseline="0" dirty="0" smtClean="0"/>
              <a:t> </a:t>
            </a:r>
            <a:r>
              <a:rPr lang="en-US" sz="1050" dirty="0" smtClean="0"/>
              <a:t>One component of their strategy</a:t>
            </a:r>
            <a:r>
              <a:rPr lang="en-US" sz="1050" baseline="0" dirty="0" smtClean="0"/>
              <a:t> was to </a:t>
            </a:r>
            <a:r>
              <a:rPr lang="en-US" sz="1050" dirty="0" smtClean="0"/>
              <a:t>implement a DCIM system </a:t>
            </a:r>
            <a:r>
              <a:rPr lang="en-US" sz="1050" baseline="0" dirty="0" smtClean="0"/>
              <a:t>as a </a:t>
            </a:r>
            <a:r>
              <a:rPr lang="en-US" sz="1050" u="sng" baseline="0" dirty="0" smtClean="0"/>
              <a:t>global visualization tool</a:t>
            </a:r>
            <a:r>
              <a:rPr lang="en-US" sz="1050" dirty="0" smtClean="0"/>
              <a:t>. They elected to roll-out their DCIM system capabilities in phases, beginning with gaining visibility of all of their building management systems. </a:t>
            </a:r>
          </a:p>
          <a:p>
            <a:endParaRPr lang="en-US" sz="1050" baseline="0" dirty="0" smtClean="0"/>
          </a:p>
          <a:p>
            <a:r>
              <a:rPr lang="en-US" sz="1050" b="1" dirty="0" smtClean="0"/>
              <a:t>Critical to success:  </a:t>
            </a:r>
            <a:r>
              <a:rPr lang="en-US" sz="1050" b="0" dirty="0" smtClean="0"/>
              <a:t>They</a:t>
            </a:r>
            <a:r>
              <a:rPr lang="en-US" sz="1050" b="0" baseline="0" dirty="0" smtClean="0"/>
              <a:t> required b</a:t>
            </a:r>
            <a:r>
              <a:rPr lang="en-US" sz="1050" dirty="0" smtClean="0"/>
              <a:t>uilt-in colo client-management software</a:t>
            </a:r>
            <a:r>
              <a:rPr lang="en-US" sz="1050" baseline="0" dirty="0" smtClean="0"/>
              <a:t> and they had a host of metrics they needed to report,</a:t>
            </a:r>
            <a:r>
              <a:rPr lang="en-US" sz="1050" dirty="0" smtClean="0"/>
              <a:t> such real-</a:t>
            </a:r>
            <a:r>
              <a:rPr lang="en-US" sz="1050" baseline="0" dirty="0" smtClean="0"/>
              <a:t>time PUE.</a:t>
            </a:r>
            <a:endParaRPr lang="en-US" sz="1050" b="1" baseline="0" dirty="0" smtClean="0"/>
          </a:p>
          <a:p>
            <a:pPr defTabSz="470208">
              <a:defRPr/>
            </a:pPr>
            <a:endParaRPr lang="en-US" sz="1050" b="1" baseline="0" dirty="0" smtClean="0"/>
          </a:p>
          <a:p>
            <a:pPr defTabSz="470208">
              <a:defRPr/>
            </a:pPr>
            <a:r>
              <a:rPr lang="en-US" sz="1050" b="1" baseline="0" dirty="0" smtClean="0"/>
              <a:t>Results:  </a:t>
            </a:r>
            <a:r>
              <a:rPr lang="en-US" sz="1050" b="0" baseline="0" dirty="0" smtClean="0"/>
              <a:t>Today they are m</a:t>
            </a:r>
            <a:r>
              <a:rPr lang="en-US" sz="1050" b="0" dirty="0" smtClean="0"/>
              <a:t>onitoring </a:t>
            </a:r>
            <a:r>
              <a:rPr lang="en-US" sz="1050" dirty="0" smtClean="0"/>
              <a:t>operations of all equipment. They can detect as early as possible when performance is not up to spec. Decide how and when failures might occur.</a:t>
            </a:r>
            <a:r>
              <a:rPr lang="en-US" sz="1050" baseline="0" dirty="0" smtClean="0"/>
              <a:t> A</a:t>
            </a:r>
            <a:r>
              <a:rPr lang="en-US" sz="1050" dirty="0" smtClean="0"/>
              <a:t>nd use proactive</a:t>
            </a:r>
            <a:r>
              <a:rPr lang="en-US" sz="1050" baseline="0" dirty="0" smtClean="0"/>
              <a:t> and </a:t>
            </a:r>
            <a:r>
              <a:rPr lang="en-US" sz="1050" dirty="0" smtClean="0"/>
              <a:t>predictive maintenance. The built-in reports make it much easier to provide their customers with the</a:t>
            </a:r>
            <a:r>
              <a:rPr lang="en-US" sz="1050" baseline="0" dirty="0" smtClean="0"/>
              <a:t> information and transparency they need to manage their operations.</a:t>
            </a:r>
            <a:endParaRPr lang="en-US" sz="1050" dirty="0" smtClean="0"/>
          </a:p>
          <a:p>
            <a:endParaRPr lang="en-US" sz="1050" dirty="0" smtClean="0"/>
          </a:p>
        </p:txBody>
      </p:sp>
      <p:sp>
        <p:nvSpPr>
          <p:cNvPr id="4" name="Slide Number Placeholder 3"/>
          <p:cNvSpPr>
            <a:spLocks noGrp="1"/>
          </p:cNvSpPr>
          <p:nvPr>
            <p:ph type="sldNum" sz="quarter" idx="10"/>
          </p:nvPr>
        </p:nvSpPr>
        <p:spPr/>
        <p:txBody>
          <a:bodyPr/>
          <a:lstStyle/>
          <a:p>
            <a:fld id="{5E03024D-695E-634D-B010-448DEA45BBA3}" type="slidenum">
              <a:rPr lang="en-US" smtClean="0"/>
              <a:t>27</a:t>
            </a:fld>
            <a:endParaRPr lang="en-US" dirty="0"/>
          </a:p>
        </p:txBody>
      </p:sp>
    </p:spTree>
    <p:extLst>
      <p:ext uri="{BB962C8B-B14F-4D97-AF65-F5344CB8AC3E}">
        <p14:creationId xmlns:p14="http://schemas.microsoft.com/office/powerpoint/2010/main" val="1479366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t>Example #2 addresses capacity. It’s based on the experiences a very l</a:t>
            </a:r>
            <a:r>
              <a:rPr lang="en-US" sz="1100" dirty="0" smtClean="0"/>
              <a:t>arge</a:t>
            </a:r>
            <a:r>
              <a:rPr lang="en-US" sz="1100" baseline="0" dirty="0" smtClean="0"/>
              <a:t> enterprise in the Banking &amp; Finance industry.</a:t>
            </a:r>
          </a:p>
          <a:p>
            <a:endParaRPr lang="en-US" sz="1100" baseline="0" dirty="0" smtClean="0"/>
          </a:p>
          <a:p>
            <a:r>
              <a:rPr lang="en-US" sz="1100" b="1" baseline="0" dirty="0" smtClean="0"/>
              <a:t>Challenge:  </a:t>
            </a:r>
            <a:r>
              <a:rPr lang="en-US" sz="1100" baseline="0" dirty="0" smtClean="0"/>
              <a:t>This</a:t>
            </a:r>
            <a:r>
              <a:rPr lang="en-US" sz="1100" dirty="0" smtClean="0"/>
              <a:t> customer </a:t>
            </a:r>
            <a:r>
              <a:rPr lang="en-US" sz="1100" baseline="0" dirty="0" smtClean="0"/>
              <a:t>had been managing their IT operations with standard desktop productivity tools, such as Visio and Excel spreadsheets. These tools prevented their team from attaining real-time information because the data had to be imported into spreadsheets, or documents had to be manually updated and archived on a collaboration site. Plus, information sharing was more reactive than proactive. That is, if an IT operations manager wanted to see power and cooling information, then he would need to ask for it. </a:t>
            </a:r>
          </a:p>
          <a:p>
            <a:endParaRPr lang="en-US" sz="1100" baseline="0" dirty="0" smtClean="0"/>
          </a:p>
          <a:p>
            <a:r>
              <a:rPr lang="en-US" sz="1100" baseline="0" dirty="0" smtClean="0"/>
              <a:t>Consequently, their capacity forecasting relied on wide margins of error. That worked for a while—until their business experienced market pressures that invited scrutiny of their operational effectiveness and web service capabilities. They needed to modernize their data center </a:t>
            </a:r>
            <a:r>
              <a:rPr lang="en-US" sz="1100" u="sng" baseline="0" dirty="0" smtClean="0"/>
              <a:t>and</a:t>
            </a:r>
            <a:r>
              <a:rPr lang="en-US" sz="1100" baseline="0" dirty="0" smtClean="0"/>
              <a:t> their operations to keep up with changing business demands</a:t>
            </a:r>
            <a:r>
              <a:rPr lang="en-US" sz="1100" dirty="0" smtClean="0"/>
              <a:t>.</a:t>
            </a:r>
            <a:endParaRPr lang="en-US" sz="1100" baseline="0" dirty="0" smtClean="0"/>
          </a:p>
          <a:p>
            <a:endParaRPr lang="en-US" sz="1100" baseline="0" dirty="0" smtClean="0"/>
          </a:p>
          <a:p>
            <a:r>
              <a:rPr lang="en-US" sz="1100" b="1" baseline="0" dirty="0" smtClean="0"/>
              <a:t>Approach:  </a:t>
            </a:r>
            <a:r>
              <a:rPr lang="en-US" sz="1100" baseline="0" dirty="0" smtClean="0"/>
              <a:t>One component of their new data center strategy was to streamline their operations using one tool—a single operational environment—that provided real-time power and cooling information for IT asset management. Plus, it was very important to this customer to ensure both their CMDB data and ticketing system were integrated into their workflow using this tool. Furthermore, they desired a system they could maintain themselves—just like they had been doing with their spreadsheets. </a:t>
            </a:r>
            <a:endParaRPr lang="en-US" sz="1100" dirty="0" smtClean="0"/>
          </a:p>
          <a:p>
            <a:endParaRPr lang="en-US" sz="1100" dirty="0" smtClean="0"/>
          </a:p>
          <a:p>
            <a:pPr defTabSz="470208">
              <a:defRPr/>
            </a:pPr>
            <a:r>
              <a:rPr lang="en-US" sz="1100" b="1" dirty="0" smtClean="0"/>
              <a:t>Critical</a:t>
            </a:r>
            <a:r>
              <a:rPr lang="en-US" sz="1100" b="1" baseline="0" dirty="0" smtClean="0"/>
              <a:t> to success:  </a:t>
            </a:r>
            <a:r>
              <a:rPr lang="en-US" sz="1100" baseline="0" dirty="0" smtClean="0"/>
              <a:t>Their data must be transferred to the asset planning environment, and transformed if required. Integration included: </a:t>
            </a:r>
          </a:p>
          <a:p>
            <a:pPr marL="166804" indent="-166804" defTabSz="470208">
              <a:buFont typeface="Arial" panose="020B0604020202020204" pitchFamily="34" charset="0"/>
              <a:buChar char="•"/>
              <a:defRPr/>
            </a:pPr>
            <a:r>
              <a:rPr lang="en-US" sz="1100" baseline="0" dirty="0" smtClean="0"/>
              <a:t>Server power and temperature data</a:t>
            </a:r>
          </a:p>
          <a:p>
            <a:pPr marL="166804" indent="-166804" defTabSz="470208">
              <a:buFont typeface="Arial" panose="020B0604020202020204" pitchFamily="34" charset="0"/>
              <a:buChar char="•"/>
              <a:defRPr/>
            </a:pPr>
            <a:r>
              <a:rPr lang="en-US" sz="1100" baseline="0" dirty="0" smtClean="0"/>
              <a:t>IT asset tracking data</a:t>
            </a:r>
          </a:p>
          <a:p>
            <a:pPr marL="166804" indent="-166804" defTabSz="470208">
              <a:buFont typeface="Arial" panose="020B0604020202020204" pitchFamily="34" charset="0"/>
              <a:buChar char="•"/>
              <a:defRPr/>
            </a:pPr>
            <a:r>
              <a:rPr lang="en-US" sz="1100" baseline="0" dirty="0" smtClean="0"/>
              <a:t>Third-party BMS, PMS and EMS system data</a:t>
            </a:r>
          </a:p>
          <a:p>
            <a:pPr marL="166804" indent="-166804" defTabSz="470208">
              <a:buFont typeface="Arial" panose="020B0604020202020204" pitchFamily="34" charset="0"/>
              <a:buChar char="•"/>
              <a:defRPr/>
            </a:pPr>
            <a:r>
              <a:rPr lang="en-US" sz="1100" dirty="0" smtClean="0"/>
              <a:t>And</a:t>
            </a:r>
            <a:r>
              <a:rPr lang="en-US" sz="1100" baseline="0" dirty="0" smtClean="0"/>
              <a:t> a key threshold:  Their colleagues on the f</a:t>
            </a:r>
            <a:r>
              <a:rPr lang="en-US" sz="1100" dirty="0" smtClean="0"/>
              <a:t>acility operations</a:t>
            </a:r>
            <a:r>
              <a:rPr lang="en-US" sz="1100" baseline="0" dirty="0" smtClean="0"/>
              <a:t> team must also embrace the tool…</a:t>
            </a:r>
            <a:endParaRPr lang="en-US" sz="1100" dirty="0" smtClean="0"/>
          </a:p>
          <a:p>
            <a:pPr defTabSz="470208">
              <a:defRPr/>
            </a:pPr>
            <a:endParaRPr lang="en-US" sz="1100" dirty="0" smtClean="0"/>
          </a:p>
          <a:p>
            <a:pPr defTabSz="470208">
              <a:defRPr/>
            </a:pPr>
            <a:r>
              <a:rPr lang="en-US" sz="1100" b="1" dirty="0" smtClean="0"/>
              <a:t>Results:</a:t>
            </a:r>
          </a:p>
          <a:p>
            <a:pPr marL="166804" indent="-166804" defTabSz="470208">
              <a:buFont typeface="Arial" panose="020B0604020202020204" pitchFamily="34" charset="0"/>
              <a:buChar char="•"/>
              <a:defRPr/>
            </a:pPr>
            <a:r>
              <a:rPr lang="en-US" sz="1100" dirty="0" smtClean="0"/>
              <a:t>They are able to integrate their existing monitoring solutions (e.g.,</a:t>
            </a:r>
            <a:r>
              <a:rPr lang="en-US" sz="1100" baseline="0" dirty="0" smtClean="0"/>
              <a:t> BMS, PMS, EMS) </a:t>
            </a:r>
            <a:r>
              <a:rPr lang="en-US" sz="1100" dirty="0" smtClean="0"/>
              <a:t>with other IT management tools,</a:t>
            </a:r>
            <a:r>
              <a:rPr lang="en-US" sz="1100" baseline="0" dirty="0" smtClean="0"/>
              <a:t> such as ticketing systems and service management tools </a:t>
            </a:r>
            <a:r>
              <a:rPr lang="en-US" sz="1100" dirty="0" smtClean="0"/>
              <a:t>through their DCIM system.</a:t>
            </a:r>
          </a:p>
          <a:p>
            <a:pPr marL="166804" indent="-166804" defTabSz="470208">
              <a:buFont typeface="Arial" panose="020B0604020202020204" pitchFamily="34" charset="0"/>
              <a:buChar char="•"/>
              <a:defRPr/>
            </a:pPr>
            <a:r>
              <a:rPr lang="en-US" sz="1100" dirty="0" smtClean="0"/>
              <a:t>They now have </a:t>
            </a:r>
            <a:r>
              <a:rPr lang="en-US" sz="1100" dirty="0"/>
              <a:t>a real-time, interactive tool to proactively </a:t>
            </a:r>
            <a:r>
              <a:rPr lang="en-US" sz="1100" dirty="0" smtClean="0"/>
              <a:t>provide </a:t>
            </a:r>
            <a:r>
              <a:rPr lang="en-US" sz="1100" dirty="0"/>
              <a:t>oversight of their data center operations. </a:t>
            </a:r>
            <a:r>
              <a:rPr lang="en-US" sz="1100" dirty="0" smtClean="0"/>
              <a:t>A</a:t>
            </a:r>
            <a:r>
              <a:rPr lang="en-US" sz="1100" baseline="0" dirty="0" smtClean="0"/>
              <a:t>s a result, they have more complete information that allows them to focus on advancing service delivery rather than chasing the information to resolve maintenance issues.</a:t>
            </a:r>
            <a:endParaRPr lang="en-US" sz="1100" dirty="0" smtClean="0"/>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03024D-695E-634D-B010-448DEA45BBA3}" type="slidenum">
              <a:rPr lang="en-US" smtClean="0"/>
              <a:t>28</a:t>
            </a:fld>
            <a:endParaRPr lang="en-US" dirty="0"/>
          </a:p>
        </p:txBody>
      </p:sp>
    </p:spTree>
    <p:extLst>
      <p:ext uri="{BB962C8B-B14F-4D97-AF65-F5344CB8AC3E}">
        <p14:creationId xmlns:p14="http://schemas.microsoft.com/office/powerpoint/2010/main" val="1479366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smtClean="0"/>
              <a:t>Example #3 addresses controls. It’s based on a current project with a large</a:t>
            </a:r>
            <a:r>
              <a:rPr lang="en-US" sz="1200" baseline="0" dirty="0" smtClean="0"/>
              <a:t> technology enterprise.</a:t>
            </a:r>
            <a:endParaRPr lang="en-US" sz="1200" dirty="0" smtClean="0"/>
          </a:p>
          <a:p>
            <a:pPr>
              <a:defRPr/>
            </a:pPr>
            <a:endParaRPr lang="en-US" sz="1200" dirty="0" smtClean="0"/>
          </a:p>
          <a:p>
            <a:pPr>
              <a:defRPr/>
            </a:pPr>
            <a:r>
              <a:rPr lang="en-US" sz="1200" dirty="0" smtClean="0"/>
              <a:t>In</a:t>
            </a:r>
            <a:r>
              <a:rPr lang="en-US" sz="1200" baseline="0" dirty="0" smtClean="0"/>
              <a:t> this example we </a:t>
            </a:r>
            <a:r>
              <a:rPr lang="en-US" sz="1200" dirty="0" smtClean="0"/>
              <a:t>introduce to data centers what has been used in other industrial facilities for decades:  Controls</a:t>
            </a:r>
            <a:r>
              <a:rPr lang="en-US" sz="1200" baseline="0" dirty="0" smtClean="0"/>
              <a:t>. </a:t>
            </a:r>
            <a:r>
              <a:rPr lang="en-US" sz="1200" dirty="0" smtClean="0"/>
              <a:t>Automation. </a:t>
            </a:r>
          </a:p>
          <a:p>
            <a:endParaRPr lang="en-US" sz="1200" baseline="0" dirty="0" smtClean="0"/>
          </a:p>
          <a:p>
            <a:r>
              <a:rPr lang="en-US" sz="1200" b="1" baseline="0" dirty="0" smtClean="0"/>
              <a:t>Challenge:  </a:t>
            </a:r>
            <a:r>
              <a:rPr lang="en-US" sz="1200" baseline="0" dirty="0" smtClean="0"/>
              <a:t>This customer has an impressive data center operations—very mature with respect to their web services delivery and how they support their business goals. Their limitation had been that they focused strictly on what was going on inside the walled garden of their data centers. At the time, they were well-versed in disaster recovery, but only theoretically. They were aware that their disaster recovery plan wasn’t up to the same technological standards as the rest of their operations. After hearing about the many experiences from ‘Super Storm Sandy’, they decided they couldn’t afford to rely on a checklist of emergency procedures and simply hope for the best. Instead, they took a hard and close look at their ride-through time, as well as their compute workloads,  and decided the most practical way to protect their business data and web services was to automate their emergency procedures. (</a:t>
            </a:r>
            <a:r>
              <a:rPr lang="en-US" sz="1200" dirty="0"/>
              <a:t>The time between a failure of the data center cooing system and the IT equipment reaching critical temperatures is called the ride-through time and is typically in the range of two minutes or less</a:t>
            </a:r>
            <a:r>
              <a:rPr lang="en-US" sz="1200" dirty="0" smtClean="0"/>
              <a:t>.) </a:t>
            </a:r>
            <a:endParaRPr lang="en-US" sz="1200" baseline="0" dirty="0" smtClean="0"/>
          </a:p>
          <a:p>
            <a:endParaRPr lang="en-US" sz="1200" baseline="0" dirty="0" smtClean="0"/>
          </a:p>
          <a:p>
            <a:r>
              <a:rPr lang="en-US" sz="1200" b="1" baseline="0" dirty="0" smtClean="0"/>
              <a:t>Approach:  </a:t>
            </a:r>
            <a:r>
              <a:rPr lang="en-US" sz="1200" b="0" baseline="0" dirty="0" smtClean="0"/>
              <a:t>Their approach was to design and install a comprehensive DCIM</a:t>
            </a:r>
            <a:r>
              <a:rPr lang="en-US" sz="1200" b="0" dirty="0" smtClean="0"/>
              <a:t> system with automation capabilities</a:t>
            </a:r>
            <a:r>
              <a:rPr lang="en-US" sz="1200" b="0" baseline="0" dirty="0" smtClean="0"/>
              <a:t>. By ‘automate’ we mean both workflow processes and physical infrastructure processes. </a:t>
            </a:r>
            <a:endParaRPr lang="en-US" sz="1200" dirty="0" smtClean="0"/>
          </a:p>
          <a:p>
            <a:endParaRPr lang="en-US" sz="1200" dirty="0" smtClean="0"/>
          </a:p>
          <a:p>
            <a:pPr defTabSz="470208">
              <a:defRPr/>
            </a:pPr>
            <a:r>
              <a:rPr lang="en-US" sz="1200" b="1" dirty="0" smtClean="0"/>
              <a:t>Critical</a:t>
            </a:r>
            <a:r>
              <a:rPr lang="en-US" sz="1200" b="1" baseline="0" dirty="0" smtClean="0"/>
              <a:t> to success: </a:t>
            </a:r>
            <a:endParaRPr lang="en-US" sz="1200" baseline="0" dirty="0" smtClean="0"/>
          </a:p>
          <a:p>
            <a:pPr marL="166804" indent="-166804" defTabSz="470208">
              <a:buFont typeface="Arial" panose="020B0604020202020204" pitchFamily="34" charset="0"/>
              <a:buChar char="•"/>
              <a:defRPr/>
            </a:pPr>
            <a:r>
              <a:rPr lang="en-US" sz="1200" baseline="0" dirty="0" smtClean="0"/>
              <a:t>Fully redundant DICM system, i.e., redundancy with the controls and with the application itself</a:t>
            </a:r>
          </a:p>
          <a:p>
            <a:pPr marL="166804" indent="-166804" defTabSz="470208">
              <a:buFont typeface="Arial" panose="020B0604020202020204" pitchFamily="34" charset="0"/>
              <a:buChar char="•"/>
              <a:defRPr/>
            </a:pPr>
            <a:r>
              <a:rPr lang="en-US" sz="1200" baseline="0" dirty="0" smtClean="0"/>
              <a:t>Integration of weather station data into their emergency operation procedures</a:t>
            </a:r>
          </a:p>
          <a:p>
            <a:pPr marL="166804" indent="-166804" defTabSz="470208">
              <a:buFont typeface="Arial" panose="020B0604020202020204" pitchFamily="34" charset="0"/>
              <a:buChar char="•"/>
              <a:defRPr/>
            </a:pPr>
            <a:r>
              <a:rPr lang="en-US" sz="1200" baseline="0" dirty="0" smtClean="0"/>
              <a:t>Instrumenting</a:t>
            </a:r>
            <a:r>
              <a:rPr lang="en-US" sz="1200" dirty="0" smtClean="0"/>
              <a:t> their data center with </a:t>
            </a:r>
            <a:r>
              <a:rPr lang="en-US" sz="1200" baseline="0" dirty="0" smtClean="0"/>
              <a:t>flow meters and gas analyzers,</a:t>
            </a:r>
            <a:r>
              <a:rPr lang="en-US" sz="1200" dirty="0" smtClean="0"/>
              <a:t> also integrated with their DCIM system.</a:t>
            </a:r>
            <a:endParaRPr lang="en-US" sz="1200" baseline="0" dirty="0" smtClean="0"/>
          </a:p>
          <a:p>
            <a:pPr marL="0" indent="0" defTabSz="470208">
              <a:buFont typeface="Arial" panose="020B0604020202020204" pitchFamily="34" charset="0"/>
              <a:buNone/>
              <a:defRPr/>
            </a:pPr>
            <a:endParaRPr lang="en-US" sz="1200" dirty="0" smtClean="0"/>
          </a:p>
          <a:p>
            <a:pPr defTabSz="470208">
              <a:defRPr/>
            </a:pPr>
            <a:r>
              <a:rPr lang="en-US" sz="1200" b="1" dirty="0" smtClean="0"/>
              <a:t>Results:</a:t>
            </a:r>
            <a:r>
              <a:rPr lang="en-US" sz="1200" b="1" baseline="0" dirty="0" smtClean="0"/>
              <a:t>  </a:t>
            </a:r>
            <a:r>
              <a:rPr lang="en-US" sz="1200" dirty="0" smtClean="0"/>
              <a:t>Similar to Examples</a:t>
            </a:r>
            <a:r>
              <a:rPr lang="en-US" sz="1200" baseline="0" dirty="0" smtClean="0"/>
              <a:t> 1 &amp; 2, they will </a:t>
            </a:r>
            <a:r>
              <a:rPr lang="en-US" sz="1200" dirty="0" smtClean="0"/>
              <a:t>have a real-time, interactive </a:t>
            </a:r>
            <a:r>
              <a:rPr lang="en-US" sz="1200" baseline="0" dirty="0" smtClean="0"/>
              <a:t>tool to</a:t>
            </a:r>
            <a:r>
              <a:rPr lang="en-US" sz="1200" dirty="0" smtClean="0"/>
              <a:t> </a:t>
            </a:r>
            <a:r>
              <a:rPr lang="en-US" sz="1200" baseline="0" dirty="0" smtClean="0"/>
              <a:t>proactively provide oversight of their</a:t>
            </a:r>
            <a:r>
              <a:rPr lang="en-US" sz="1200" dirty="0" smtClean="0"/>
              <a:t> data cente</a:t>
            </a:r>
            <a:r>
              <a:rPr lang="en-US" sz="1200" baseline="0" dirty="0" smtClean="0"/>
              <a:t>r operations. Moreover, they will have the tools to begin building state-of-the-art,</a:t>
            </a:r>
            <a:r>
              <a:rPr lang="en-US" sz="1200" dirty="0" smtClean="0"/>
              <a:t> technology-driven </a:t>
            </a:r>
            <a:r>
              <a:rPr lang="en-US" sz="1200" baseline="0" dirty="0" smtClean="0"/>
              <a:t>methods of procedures for emergencies and disaster recovery</a:t>
            </a:r>
            <a:r>
              <a:rPr lang="en-US" baseline="0" dirty="0" smtClean="0"/>
              <a:t>.</a:t>
            </a:r>
            <a:r>
              <a:rPr lang="en-US" dirty="0" smtClean="0"/>
              <a:t> </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03024D-695E-634D-B010-448DEA45BBA3}" type="slidenum">
              <a:rPr lang="en-US" smtClean="0"/>
              <a:t>29</a:t>
            </a:fld>
            <a:endParaRPr lang="en-US" dirty="0"/>
          </a:p>
        </p:txBody>
      </p:sp>
    </p:spTree>
    <p:extLst>
      <p:ext uri="{BB962C8B-B14F-4D97-AF65-F5344CB8AC3E}">
        <p14:creationId xmlns:p14="http://schemas.microsoft.com/office/powerpoint/2010/main" val="3373888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5046" y="468313"/>
            <a:ext cx="2815480" cy="1584512"/>
          </a:xfrm>
        </p:spPr>
      </p:sp>
      <p:sp>
        <p:nvSpPr>
          <p:cNvPr id="3" name="Notes Placeholder 2"/>
          <p:cNvSpPr>
            <a:spLocks noGrp="1"/>
          </p:cNvSpPr>
          <p:nvPr>
            <p:ph type="body" idx="1"/>
          </p:nvPr>
        </p:nvSpPr>
        <p:spPr/>
        <p:txBody>
          <a:bodyPr/>
          <a:lstStyle/>
          <a:p>
            <a:pPr marL="0" marR="0" indent="0" algn="l" defTabSz="470208" rtl="0" eaLnBrk="1" fontAlgn="auto" latinLnBrk="0" hangingPunct="1">
              <a:lnSpc>
                <a:spcPct val="100000"/>
              </a:lnSpc>
              <a:spcBef>
                <a:spcPts val="0"/>
              </a:spcBef>
              <a:spcAft>
                <a:spcPts val="0"/>
              </a:spcAft>
              <a:buClrTx/>
              <a:buSzTx/>
              <a:buFontTx/>
              <a:buNone/>
              <a:tabLst/>
              <a:defRPr/>
            </a:pPr>
            <a:r>
              <a:rPr lang="en-US" sz="1200" baseline="0" dirty="0" smtClean="0"/>
              <a:t>That’s a lot to digest… Here’s a summary that’s easier to remember:  </a:t>
            </a:r>
          </a:p>
          <a:p>
            <a:pPr marL="0" marR="0" indent="0" algn="l" defTabSz="470208"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endParaRPr>
          </a:p>
          <a:p>
            <a:pPr marL="171450" marR="0" indent="-171450" algn="l" defTabSz="4702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rPr>
              <a:t>A </a:t>
            </a:r>
            <a:r>
              <a:rPr lang="en-US" sz="1200" kern="1200" dirty="0" smtClean="0">
                <a:solidFill>
                  <a:schemeClr val="tx1"/>
                </a:solidFill>
                <a:effectLst/>
              </a:rPr>
              <a:t>DCIM system provides the </a:t>
            </a:r>
            <a:r>
              <a:rPr lang="en-US" sz="1200" b="1" kern="1200" dirty="0" smtClean="0">
                <a:solidFill>
                  <a:schemeClr val="tx1"/>
                </a:solidFill>
                <a:effectLst/>
              </a:rPr>
              <a:t>visibility, decision support, and automation </a:t>
            </a:r>
            <a:r>
              <a:rPr lang="en-US" sz="1200" kern="1200" dirty="0" smtClean="0">
                <a:solidFill>
                  <a:schemeClr val="tx1"/>
                </a:solidFill>
                <a:effectLst/>
              </a:rPr>
              <a:t>to effectively manage a </a:t>
            </a:r>
            <a:r>
              <a:rPr lang="en-US" sz="1200" b="1" kern="1200" dirty="0" smtClean="0">
                <a:solidFill>
                  <a:schemeClr val="tx1"/>
                </a:solidFill>
                <a:effectLst/>
              </a:rPr>
              <a:t>flexible network </a:t>
            </a:r>
            <a:r>
              <a:rPr lang="en-US" sz="1200" kern="1200" dirty="0" smtClean="0">
                <a:solidFill>
                  <a:schemeClr val="tx1"/>
                </a:solidFill>
                <a:effectLst/>
              </a:rPr>
              <a:t>of power, cooling and IT systems.</a:t>
            </a:r>
          </a:p>
          <a:p>
            <a:pPr marL="0" marR="0" indent="0" algn="l" defTabSz="470208" rtl="0" eaLnBrk="1" fontAlgn="auto" latinLnBrk="0" hangingPunct="1">
              <a:lnSpc>
                <a:spcPct val="100000"/>
              </a:lnSpc>
              <a:spcBef>
                <a:spcPts val="0"/>
              </a:spcBef>
              <a:spcAft>
                <a:spcPts val="0"/>
              </a:spcAft>
              <a:buClrTx/>
              <a:buSzTx/>
              <a:buFontTx/>
              <a:buNone/>
              <a:tabLst/>
              <a:defRPr/>
            </a:pPr>
            <a:endParaRPr lang="en-US" sz="1200" b="0" kern="1200" dirty="0" smtClean="0">
              <a:effectLst/>
            </a:endParaRPr>
          </a:p>
          <a:p>
            <a:pPr marL="171450" marR="0" indent="-171450" algn="l" defTabSz="47020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effectLst/>
              </a:rPr>
              <a:t>A DCIM system is </a:t>
            </a:r>
            <a:r>
              <a:rPr lang="en-US" sz="1200" b="0" baseline="0" dirty="0" smtClean="0"/>
              <a:t>the platform for services that provide </a:t>
            </a:r>
            <a:r>
              <a:rPr lang="en-US" sz="1200" b="0" dirty="0" smtClean="0"/>
              <a:t>insight into</a:t>
            </a:r>
            <a:r>
              <a:rPr lang="en-US" sz="1200" b="0" baseline="0" dirty="0" smtClean="0"/>
              <a:t> factors outside of the physical layer, such as </a:t>
            </a:r>
            <a:r>
              <a:rPr lang="en-US" sz="1200" b="0" dirty="0" smtClean="0"/>
              <a:t>highly virtualized environments</a:t>
            </a:r>
            <a:r>
              <a:rPr lang="en-US" sz="1200" b="0" baseline="0" dirty="0" smtClean="0"/>
              <a:t> and the</a:t>
            </a:r>
            <a:r>
              <a:rPr lang="en-US" sz="1200" b="0" dirty="0" smtClean="0"/>
              <a:t> economics and latency</a:t>
            </a:r>
            <a:r>
              <a:rPr lang="en-US" sz="1200" b="0" baseline="0" dirty="0" smtClean="0"/>
              <a:t> of data services.</a:t>
            </a:r>
            <a:endParaRPr lang="en-US" sz="1200" b="0" dirty="0" smtClean="0"/>
          </a:p>
          <a:p>
            <a:pPr defTabSz="470208">
              <a:defRPr/>
            </a:pPr>
            <a:endParaRPr lang="en-US" sz="1200" kern="1200" dirty="0" smtClean="0">
              <a:effectLst/>
            </a:endParaRPr>
          </a:p>
          <a:p>
            <a:pPr marL="171450" indent="-171450" defTabSz="470208">
              <a:buFont typeface="Arial" panose="020B0604020202020204" pitchFamily="34" charset="0"/>
              <a:buChar char="•"/>
              <a:defRPr/>
            </a:pPr>
            <a:r>
              <a:rPr lang="en-US" sz="1200" dirty="0" smtClean="0"/>
              <a:t>The use of a DCIM system is expanding in data centers from design through sustained operations—not just for ongoing improvements to efficiency and reliability, but also for deeper integration, including integrating with new technologies, without which we can’t continue to evolve</a:t>
            </a:r>
            <a:r>
              <a:rPr lang="en-US" sz="1200" dirty="0" smtClean="0">
                <a:solidFill>
                  <a:schemeClr val="accent5">
                    <a:lumMod val="50000"/>
                  </a:schemeClr>
                </a:solidFill>
              </a:rPr>
              <a:t>. </a:t>
            </a:r>
            <a:endParaRPr lang="en-US" sz="12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5E03024D-695E-634D-B010-448DEA45BBA3}" type="slidenum">
              <a:rPr lang="en-US" smtClean="0"/>
              <a:t>30</a:t>
            </a:fld>
            <a:endParaRPr lang="en-US" dirty="0"/>
          </a:p>
        </p:txBody>
      </p:sp>
    </p:spTree>
    <p:extLst>
      <p:ext uri="{BB962C8B-B14F-4D97-AF65-F5344CB8AC3E}">
        <p14:creationId xmlns:p14="http://schemas.microsoft.com/office/powerpoint/2010/main" val="1822294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949450" y="468313"/>
            <a:ext cx="3124200" cy="1757362"/>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70230">
              <a:defRPr/>
            </a:pPr>
            <a:r>
              <a:rPr lang="en-US" sz="1900" dirty="0">
                <a:latin typeface="+mn-lt"/>
                <a:cs typeface="+mn-cs"/>
              </a:rPr>
              <a:t>We identified the key challenges to better OpDoc as:</a:t>
            </a:r>
          </a:p>
          <a:p>
            <a:pPr defTabSz="470230">
              <a:defRPr/>
            </a:pPr>
            <a:r>
              <a:rPr lang="en-US" sz="1900" dirty="0"/>
              <a:t>- Lack of Ops focus during design</a:t>
            </a:r>
          </a:p>
          <a:p>
            <a:pPr defTabSz="470230">
              <a:buFontTx/>
              <a:buChar char="-"/>
              <a:defRPr/>
            </a:pPr>
            <a:r>
              <a:rPr lang="en-US" sz="1900" dirty="0">
                <a:latin typeface="+mn-lt"/>
                <a:cs typeface="+mn-cs"/>
              </a:rPr>
              <a:t> Loss of field generated data during Construction</a:t>
            </a:r>
          </a:p>
          <a:p>
            <a:pPr defTabSz="470230">
              <a:buFontTx/>
              <a:buChar char="-"/>
              <a:defRPr/>
            </a:pPr>
            <a:r>
              <a:rPr lang="en-US" sz="1900" dirty="0"/>
              <a:t> Changes in the work</a:t>
            </a:r>
            <a:endParaRPr lang="en-US" sz="1900" dirty="0">
              <a:latin typeface="+mn-lt"/>
              <a:cs typeface="+mn-cs"/>
            </a:endParaRPr>
          </a:p>
          <a:p>
            <a:pPr defTabSz="470230">
              <a:defRPr/>
            </a:pPr>
            <a:endParaRPr lang="en-US" sz="1900" dirty="0">
              <a:latin typeface="+mn-lt"/>
              <a:cs typeface="+mn-cs"/>
            </a:endParaRPr>
          </a:p>
          <a:p>
            <a:pPr defTabSz="470230">
              <a:defRPr/>
            </a:pPr>
            <a:r>
              <a:rPr lang="en-US" sz="1900" dirty="0">
                <a:latin typeface="+mn-lt"/>
                <a:cs typeface="+mn-cs"/>
              </a:rPr>
              <a:t>To address the documentation problem, we determined that we had to ‘change the industry’ by developing and implementing a process for delivering efficient, reliable data centers to our FO teams at ‘Go Live”;  and maintain a high-reliability status by effectively managing change throughout the data center lifecycle.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C04C671A-C928-4201-81C4-54BF6DE2D8E2}" type="slidenum">
              <a:rPr lang="en-US" altLang="en-US" sz="1200"/>
              <a:pPr eaLnBrk="1" hangingPunct="1">
                <a:spcBef>
                  <a:spcPct val="0"/>
                </a:spcBef>
              </a:pPr>
              <a:t>4</a:t>
            </a:fld>
            <a:endParaRPr lang="en-US" altLang="en-US" sz="1200" dirty="0"/>
          </a:p>
        </p:txBody>
      </p:sp>
    </p:spTree>
    <p:extLst>
      <p:ext uri="{BB962C8B-B14F-4D97-AF65-F5344CB8AC3E}">
        <p14:creationId xmlns:p14="http://schemas.microsoft.com/office/powerpoint/2010/main" val="277471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defRPr/>
            </a:pPr>
            <a:r>
              <a:rPr lang="en-US" sz="1200" dirty="0" smtClean="0"/>
              <a:t>Thank you for your</a:t>
            </a:r>
            <a:r>
              <a:rPr lang="en-US" sz="1200" baseline="0" dirty="0" smtClean="0"/>
              <a:t> attention. </a:t>
            </a:r>
            <a:endParaRPr lang="en-US" sz="1200"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cs typeface="Arial" charset="0"/>
              </a:defRPr>
            </a:lvl1pPr>
            <a:lvl2pPr marL="743688" indent="-286034" eaLnBrk="0" hangingPunct="0">
              <a:spcBef>
                <a:spcPct val="30000"/>
              </a:spcBef>
              <a:defRPr sz="1100">
                <a:solidFill>
                  <a:schemeClr val="tx1"/>
                </a:solidFill>
                <a:latin typeface="Arial" charset="0"/>
                <a:cs typeface="Arial" charset="0"/>
              </a:defRPr>
            </a:lvl2pPr>
            <a:lvl3pPr marL="1144135" indent="-228827" eaLnBrk="0" hangingPunct="0">
              <a:spcBef>
                <a:spcPct val="30000"/>
              </a:spcBef>
              <a:defRPr sz="1100">
                <a:solidFill>
                  <a:schemeClr val="tx1"/>
                </a:solidFill>
                <a:latin typeface="Arial" charset="0"/>
                <a:cs typeface="Arial" charset="0"/>
              </a:defRPr>
            </a:lvl3pPr>
            <a:lvl4pPr marL="1601789" indent="-228827" eaLnBrk="0" hangingPunct="0">
              <a:spcBef>
                <a:spcPct val="30000"/>
              </a:spcBef>
              <a:defRPr sz="1100">
                <a:solidFill>
                  <a:schemeClr val="tx1"/>
                </a:solidFill>
                <a:latin typeface="Arial" charset="0"/>
                <a:cs typeface="Arial" charset="0"/>
              </a:defRPr>
            </a:lvl4pPr>
            <a:lvl5pPr marL="2059443" indent="-228827" eaLnBrk="0" hangingPunct="0">
              <a:spcBef>
                <a:spcPct val="30000"/>
              </a:spcBef>
              <a:defRPr sz="1100">
                <a:solidFill>
                  <a:schemeClr val="tx1"/>
                </a:solidFill>
                <a:latin typeface="Arial" charset="0"/>
                <a:cs typeface="Arial" charset="0"/>
              </a:defRPr>
            </a:lvl5pPr>
            <a:lvl6pPr marL="2517097" indent="-228827" eaLnBrk="0" fontAlgn="base" hangingPunct="0">
              <a:spcBef>
                <a:spcPct val="30000"/>
              </a:spcBef>
              <a:spcAft>
                <a:spcPct val="0"/>
              </a:spcAft>
              <a:defRPr sz="1100">
                <a:solidFill>
                  <a:schemeClr val="tx1"/>
                </a:solidFill>
                <a:latin typeface="Arial" charset="0"/>
                <a:cs typeface="Arial" charset="0"/>
              </a:defRPr>
            </a:lvl6pPr>
            <a:lvl7pPr marL="2974751" indent="-228827" eaLnBrk="0" fontAlgn="base" hangingPunct="0">
              <a:spcBef>
                <a:spcPct val="30000"/>
              </a:spcBef>
              <a:spcAft>
                <a:spcPct val="0"/>
              </a:spcAft>
              <a:defRPr sz="1100">
                <a:solidFill>
                  <a:schemeClr val="tx1"/>
                </a:solidFill>
                <a:latin typeface="Arial" charset="0"/>
                <a:cs typeface="Arial" charset="0"/>
              </a:defRPr>
            </a:lvl7pPr>
            <a:lvl8pPr marL="3432405" indent="-228827" eaLnBrk="0" fontAlgn="base" hangingPunct="0">
              <a:spcBef>
                <a:spcPct val="30000"/>
              </a:spcBef>
              <a:spcAft>
                <a:spcPct val="0"/>
              </a:spcAft>
              <a:defRPr sz="1100">
                <a:solidFill>
                  <a:schemeClr val="tx1"/>
                </a:solidFill>
                <a:latin typeface="Arial" charset="0"/>
                <a:cs typeface="Arial" charset="0"/>
              </a:defRPr>
            </a:lvl8pPr>
            <a:lvl9pPr marL="3890058" indent="-228827"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213CEAEB-A4FC-4CEA-9256-9E4720C19570}" type="slidenum">
              <a:rPr lang="en-US" altLang="en-US" sz="1300"/>
              <a:pPr eaLnBrk="1" hangingPunct="1">
                <a:spcBef>
                  <a:spcPct val="0"/>
                </a:spcBef>
              </a:pPr>
              <a:t>31</a:t>
            </a:fld>
            <a:endParaRPr lang="en-US" altLang="en-US" sz="1300" dirty="0"/>
          </a:p>
        </p:txBody>
      </p:sp>
    </p:spTree>
    <p:extLst>
      <p:ext uri="{BB962C8B-B14F-4D97-AF65-F5344CB8AC3E}">
        <p14:creationId xmlns:p14="http://schemas.microsoft.com/office/powerpoint/2010/main" val="1975614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1038" y="468313"/>
            <a:ext cx="3122612" cy="17573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3024D-695E-634D-B010-448DEA45BBA3}" type="slidenum">
              <a:rPr lang="en-US" smtClean="0"/>
              <a:t>32</a:t>
            </a:fld>
            <a:endParaRPr lang="en-US" dirty="0"/>
          </a:p>
        </p:txBody>
      </p:sp>
    </p:spTree>
    <p:extLst>
      <p:ext uri="{BB962C8B-B14F-4D97-AF65-F5344CB8AC3E}">
        <p14:creationId xmlns:p14="http://schemas.microsoft.com/office/powerpoint/2010/main" val="77428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951038" y="468313"/>
            <a:ext cx="3122612" cy="1757362"/>
          </a:xfrm>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cs typeface="Arial" charset="0"/>
              </a:defRPr>
            </a:lvl1pPr>
            <a:lvl2pPr marL="743688" indent="-286034" eaLnBrk="0" hangingPunct="0">
              <a:spcBef>
                <a:spcPct val="30000"/>
              </a:spcBef>
              <a:defRPr sz="1100">
                <a:solidFill>
                  <a:schemeClr val="tx1"/>
                </a:solidFill>
                <a:latin typeface="Arial" charset="0"/>
                <a:cs typeface="Arial" charset="0"/>
              </a:defRPr>
            </a:lvl2pPr>
            <a:lvl3pPr marL="1144135" indent="-228827" eaLnBrk="0" hangingPunct="0">
              <a:spcBef>
                <a:spcPct val="30000"/>
              </a:spcBef>
              <a:defRPr sz="1100">
                <a:solidFill>
                  <a:schemeClr val="tx1"/>
                </a:solidFill>
                <a:latin typeface="Arial" charset="0"/>
                <a:cs typeface="Arial" charset="0"/>
              </a:defRPr>
            </a:lvl3pPr>
            <a:lvl4pPr marL="1601789" indent="-228827" eaLnBrk="0" hangingPunct="0">
              <a:spcBef>
                <a:spcPct val="30000"/>
              </a:spcBef>
              <a:defRPr sz="1100">
                <a:solidFill>
                  <a:schemeClr val="tx1"/>
                </a:solidFill>
                <a:latin typeface="Arial" charset="0"/>
                <a:cs typeface="Arial" charset="0"/>
              </a:defRPr>
            </a:lvl4pPr>
            <a:lvl5pPr marL="2059443" indent="-228827" eaLnBrk="0" hangingPunct="0">
              <a:spcBef>
                <a:spcPct val="30000"/>
              </a:spcBef>
              <a:defRPr sz="1100">
                <a:solidFill>
                  <a:schemeClr val="tx1"/>
                </a:solidFill>
                <a:latin typeface="Arial" charset="0"/>
                <a:cs typeface="Arial" charset="0"/>
              </a:defRPr>
            </a:lvl5pPr>
            <a:lvl6pPr marL="2517097" indent="-228827" eaLnBrk="0" fontAlgn="base" hangingPunct="0">
              <a:spcBef>
                <a:spcPct val="30000"/>
              </a:spcBef>
              <a:spcAft>
                <a:spcPct val="0"/>
              </a:spcAft>
              <a:defRPr sz="1100">
                <a:solidFill>
                  <a:schemeClr val="tx1"/>
                </a:solidFill>
                <a:latin typeface="Arial" charset="0"/>
                <a:cs typeface="Arial" charset="0"/>
              </a:defRPr>
            </a:lvl6pPr>
            <a:lvl7pPr marL="2974751" indent="-228827" eaLnBrk="0" fontAlgn="base" hangingPunct="0">
              <a:spcBef>
                <a:spcPct val="30000"/>
              </a:spcBef>
              <a:spcAft>
                <a:spcPct val="0"/>
              </a:spcAft>
              <a:defRPr sz="1100">
                <a:solidFill>
                  <a:schemeClr val="tx1"/>
                </a:solidFill>
                <a:latin typeface="Arial" charset="0"/>
                <a:cs typeface="Arial" charset="0"/>
              </a:defRPr>
            </a:lvl7pPr>
            <a:lvl8pPr marL="3432405" indent="-228827" eaLnBrk="0" fontAlgn="base" hangingPunct="0">
              <a:spcBef>
                <a:spcPct val="30000"/>
              </a:spcBef>
              <a:spcAft>
                <a:spcPct val="0"/>
              </a:spcAft>
              <a:defRPr sz="1100">
                <a:solidFill>
                  <a:schemeClr val="tx1"/>
                </a:solidFill>
                <a:latin typeface="Arial" charset="0"/>
                <a:cs typeface="Arial" charset="0"/>
              </a:defRPr>
            </a:lvl8pPr>
            <a:lvl9pPr marL="3890058" indent="-228827"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F31397C8-0715-442D-9B01-1B8830A67804}" type="slidenum">
              <a:rPr lang="en-US" altLang="en-US" sz="1300"/>
              <a:pPr eaLnBrk="1" hangingPunct="1">
                <a:spcBef>
                  <a:spcPct val="0"/>
                </a:spcBef>
              </a:pPr>
              <a:t>33</a:t>
            </a:fld>
            <a:endParaRPr lang="en-US" altLang="en-US" sz="1300" dirty="0"/>
          </a:p>
        </p:txBody>
      </p:sp>
    </p:spTree>
    <p:extLst>
      <p:ext uri="{BB962C8B-B14F-4D97-AF65-F5344CB8AC3E}">
        <p14:creationId xmlns:p14="http://schemas.microsoft.com/office/powerpoint/2010/main" val="1449037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949450" y="468313"/>
            <a:ext cx="3124200" cy="1757362"/>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70230">
              <a:defRPr/>
            </a:pPr>
            <a:r>
              <a:rPr lang="en-US" sz="1900" dirty="0">
                <a:latin typeface="+mn-lt"/>
                <a:cs typeface="+mn-cs"/>
              </a:rPr>
              <a:t>The culmination of our work can be found in WP 52 which:</a:t>
            </a:r>
          </a:p>
          <a:p>
            <a:pPr defTabSz="470230">
              <a:buFontTx/>
              <a:buChar char="-"/>
              <a:defRPr/>
            </a:pPr>
            <a:r>
              <a:rPr lang="en-US" sz="1900" dirty="0"/>
              <a:t> Provides listing of key OpDocs</a:t>
            </a:r>
          </a:p>
          <a:p>
            <a:pPr defTabSz="470230">
              <a:buFontTx/>
              <a:buChar char="-"/>
              <a:defRPr/>
            </a:pPr>
            <a:r>
              <a:rPr lang="en-US" sz="1900" dirty="0"/>
              <a:t> Recommends including the Cx Consultant early in Design</a:t>
            </a:r>
          </a:p>
          <a:p>
            <a:pPr defTabSz="470230">
              <a:buFontTx/>
              <a:buChar char="-"/>
              <a:defRPr/>
            </a:pPr>
            <a:r>
              <a:rPr lang="en-US" sz="1900" dirty="0"/>
              <a:t> Defines SOO Manual &amp; provides the “how-to” to achieve it</a:t>
            </a:r>
          </a:p>
          <a:p>
            <a:pPr defTabSz="470230">
              <a:defRPr/>
            </a:pPr>
            <a:endParaRPr lang="en-US" sz="1900" dirty="0"/>
          </a:p>
          <a:p>
            <a:pPr defTabSz="470230">
              <a:defRPr/>
            </a:pPr>
            <a:r>
              <a:rPr lang="en-US" sz="1900" dirty="0"/>
              <a:t>Process involved:</a:t>
            </a:r>
          </a:p>
          <a:p>
            <a:pPr defTabSz="470230">
              <a:defRPr/>
            </a:pPr>
            <a:r>
              <a:rPr lang="en-US" sz="1900" dirty="0">
                <a:latin typeface="+mn-lt"/>
                <a:cs typeface="+mn-cs"/>
              </a:rPr>
              <a:t>First identifying and compiling a list of documents required to fully understand the facility, including the equipment line-up, operational sequences, and inter-system interoperability.  </a:t>
            </a:r>
          </a:p>
          <a:p>
            <a:pPr defTabSz="470230">
              <a:defRPr/>
            </a:pPr>
            <a:endParaRPr lang="en-US" sz="1900" dirty="0"/>
          </a:p>
          <a:p>
            <a:pPr defTabSz="470230">
              <a:defRPr/>
            </a:pPr>
            <a:r>
              <a:rPr lang="en-US" sz="1900" dirty="0">
                <a:latin typeface="+mn-lt"/>
                <a:cs typeface="+mn-cs"/>
              </a:rPr>
              <a:t>We then determined the point of time in the DC lifecycle when these documents were developed and could be collected.  </a:t>
            </a:r>
          </a:p>
          <a:p>
            <a:pPr defTabSz="470230">
              <a:defRPr/>
            </a:pPr>
            <a:endParaRPr lang="en-US" sz="1900" dirty="0"/>
          </a:p>
          <a:p>
            <a:pPr defTabSz="470230">
              <a:defRPr/>
            </a:pPr>
            <a:r>
              <a:rPr lang="en-US" sz="1900" dirty="0">
                <a:latin typeface="+mn-lt"/>
                <a:cs typeface="+mn-cs"/>
              </a:rPr>
              <a:t>We also realized that the Commissioning Consultant should be a key member of the Design team and prepare the Cx Plan prior to construction.</a:t>
            </a:r>
          </a:p>
          <a:p>
            <a:pPr defTabSz="470230">
              <a:defRPr/>
            </a:pPr>
            <a:endParaRPr lang="en-US" sz="1900" dirty="0">
              <a:latin typeface="+mn-lt"/>
              <a:cs typeface="+mn-cs"/>
            </a:endParaRPr>
          </a:p>
          <a:p>
            <a:pPr defTabSz="470230">
              <a:defRPr/>
            </a:pPr>
            <a:r>
              <a:rPr lang="en-US" sz="1900" dirty="0">
                <a:latin typeface="+mn-lt"/>
                <a:cs typeface="+mn-cs"/>
              </a:rPr>
              <a:t>The following chart illustrates some of our findings.</a:t>
            </a:r>
          </a:p>
          <a:p>
            <a:endParaRPr lang="en-US" altLang="en-US" sz="1900"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213CEAEB-A4FC-4CEA-9256-9E4720C19570}" type="slidenum">
              <a:rPr lang="en-US" altLang="en-US" sz="1200"/>
              <a:pPr eaLnBrk="1" hangingPunct="1">
                <a:spcBef>
                  <a:spcPct val="0"/>
                </a:spcBef>
              </a:pPr>
              <a:t>5</a:t>
            </a:fld>
            <a:endParaRPr lang="en-US" altLang="en-US" sz="1200" dirty="0"/>
          </a:p>
        </p:txBody>
      </p:sp>
    </p:spTree>
    <p:extLst>
      <p:ext uri="{BB962C8B-B14F-4D97-AF65-F5344CB8AC3E}">
        <p14:creationId xmlns:p14="http://schemas.microsoft.com/office/powerpoint/2010/main" val="115719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949450" y="468313"/>
            <a:ext cx="3124200" cy="1757362"/>
          </a:xfrm>
          <a:ln/>
        </p:spPr>
      </p:sp>
      <p:sp>
        <p:nvSpPr>
          <p:cNvPr id="3" name="Notes Placeholder 2"/>
          <p:cNvSpPr>
            <a:spLocks noGrp="1"/>
          </p:cNvSpPr>
          <p:nvPr>
            <p:ph type="body" idx="1"/>
          </p:nvPr>
        </p:nvSpPr>
        <p:spPr/>
        <p:txBody>
          <a:bodyPr/>
          <a:lstStyle/>
          <a:p>
            <a:r>
              <a:rPr lang="en-US" sz="1900" dirty="0">
                <a:latin typeface="+mn-lt"/>
                <a:cs typeface="+mn-cs"/>
              </a:rPr>
              <a:t>FACILITY LIFE CYCLE &amp; OPERATIONAL DOCS</a:t>
            </a:r>
          </a:p>
          <a:p>
            <a:pPr lvl="0"/>
            <a:r>
              <a:rPr lang="en-US" sz="1900" dirty="0"/>
              <a:t>S</a:t>
            </a:r>
            <a:r>
              <a:rPr lang="en-US" sz="1900" dirty="0">
                <a:latin typeface="+mn-lt"/>
                <a:cs typeface="+mn-cs"/>
              </a:rPr>
              <a:t>ubtitle is: SOO &amp; the Data Center Lifecycle (today’s focus)</a:t>
            </a:r>
          </a:p>
          <a:p>
            <a:pPr lvl="0"/>
            <a:r>
              <a:rPr lang="en-US" sz="1900" dirty="0">
                <a:latin typeface="+mn-lt"/>
                <a:cs typeface="+mn-cs"/>
              </a:rPr>
              <a:t>- The multicolored horizontal arrow chronologically lists the   phases of the DC life cycle.</a:t>
            </a:r>
          </a:p>
          <a:p>
            <a:pPr lvl="0"/>
            <a:r>
              <a:rPr lang="en-US" sz="1900" dirty="0">
                <a:latin typeface="+mn-lt"/>
                <a:cs typeface="+mn-cs"/>
              </a:rPr>
              <a:t>- The color-corresponding boxes below each arrow contain the names of the required OpDocs developed during each phase. </a:t>
            </a:r>
          </a:p>
          <a:p>
            <a:pPr lvl="0"/>
            <a:r>
              <a:rPr lang="en-US" sz="1900" dirty="0">
                <a:latin typeface="+mn-lt"/>
                <a:cs typeface="+mn-cs"/>
              </a:rPr>
              <a:t>- The black arrows between boxes illustrate the development of the facility-wide operational sequences which will become the </a:t>
            </a:r>
            <a:r>
              <a:rPr lang="en-US" sz="1900" dirty="0"/>
              <a:t>facility </a:t>
            </a:r>
            <a:r>
              <a:rPr lang="en-US" sz="1900" dirty="0">
                <a:latin typeface="+mn-lt"/>
                <a:cs typeface="+mn-cs"/>
              </a:rPr>
              <a:t>Operations &amp; Maintenance manual during Turnover.</a:t>
            </a:r>
          </a:p>
          <a:p>
            <a:pPr lvl="0"/>
            <a:endParaRPr lang="en-US" sz="1900" dirty="0">
              <a:latin typeface="+mn-lt"/>
              <a:cs typeface="+mn-cs"/>
            </a:endParaRPr>
          </a:p>
          <a:p>
            <a:r>
              <a:rPr lang="en-US" sz="1900" dirty="0">
                <a:latin typeface="+mn-lt"/>
                <a:cs typeface="+mn-cs"/>
              </a:rPr>
              <a:t>The next few slides provide a brief overview of operational Integration considerations during the Design, Construction, </a:t>
            </a:r>
            <a:r>
              <a:rPr lang="en-US" sz="1900" dirty="0"/>
              <a:t>and Commissioning phases of the data center lifecycle. Because of time constraints, I won’t drill too deeply into Design or any of the lifecycle phases for that matter.  However, WP-52 offers in depth look at the team interactions, processes, and deliverables of each lifecycle phase as they relate to Operations integration.  I encourage you download it from TGG website for the full story.  Today I will only emphasize a few key points made in the paper.  </a:t>
            </a:r>
          </a:p>
          <a:p>
            <a:endParaRPr lang="en-US" dirty="0">
              <a:latin typeface="+mn-lt"/>
              <a:cs typeface="+mn-cs"/>
            </a:endParaRPr>
          </a:p>
          <a:p>
            <a:pPr marL="174494" indent="-174494">
              <a:defRPr/>
            </a:pPr>
            <a:endParaRPr lang="en-US" dirty="0" smtClean="0"/>
          </a:p>
          <a:p>
            <a:pPr>
              <a:defRPr/>
            </a:pPr>
            <a:endParaRPr 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2C434AC1-F7AD-4531-8CD7-0CBDD500AB97}" type="slidenum">
              <a:rPr lang="en-US" altLang="en-US" sz="1200"/>
              <a:pPr eaLnBrk="1" hangingPunct="1">
                <a:spcBef>
                  <a:spcPct val="0"/>
                </a:spcBef>
              </a:pPr>
              <a:t>6</a:t>
            </a:fld>
            <a:endParaRPr lang="en-US" altLang="en-US" sz="1200" dirty="0"/>
          </a:p>
        </p:txBody>
      </p:sp>
    </p:spTree>
    <p:extLst>
      <p:ext uri="{BB962C8B-B14F-4D97-AF65-F5344CB8AC3E}">
        <p14:creationId xmlns:p14="http://schemas.microsoft.com/office/powerpoint/2010/main" val="4210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68313"/>
            <a:ext cx="3124200" cy="1757362"/>
          </a:xfrm>
        </p:spPr>
      </p:sp>
      <p:sp>
        <p:nvSpPr>
          <p:cNvPr id="3" name="Notes Placeholder 2"/>
          <p:cNvSpPr>
            <a:spLocks noGrp="1"/>
          </p:cNvSpPr>
          <p:nvPr>
            <p:ph type="body" idx="1"/>
          </p:nvPr>
        </p:nvSpPr>
        <p:spPr/>
        <p:txBody>
          <a:bodyPr>
            <a:normAutofit/>
          </a:bodyPr>
          <a:lstStyle/>
          <a:p>
            <a:r>
              <a:rPr lang="en-US" sz="1900" dirty="0">
                <a:latin typeface="+mn-lt"/>
                <a:cs typeface="+mn-cs"/>
              </a:rPr>
              <a:t>Let’s start with the DESIGN PHASE:</a:t>
            </a:r>
          </a:p>
          <a:p>
            <a:r>
              <a:rPr lang="en-US" sz="1900" dirty="0">
                <a:latin typeface="+mn-lt"/>
                <a:cs typeface="+mn-cs"/>
              </a:rPr>
              <a:t>A summary of the formal design process is presented here with key Operational milestones of each.  </a:t>
            </a:r>
          </a:p>
          <a:p>
            <a:endParaRPr lang="en-US" sz="1900" dirty="0">
              <a:latin typeface="+mn-lt"/>
              <a:cs typeface="+mn-cs"/>
            </a:endParaRPr>
          </a:p>
          <a:p>
            <a:r>
              <a:rPr lang="en-US" sz="1900" dirty="0">
                <a:latin typeface="+mn-lt"/>
                <a:cs typeface="+mn-cs"/>
              </a:rPr>
              <a:t>Today’s programming and design process is fairly standardized; however, it lacks an Operational focus.  To counter this deficiency, we recommend that the CxA join the design team early in the design process and stay engaged through project turn-over.  The Cx Consultant’s contributions are applicable to the following  deliverables listed on the slide:</a:t>
            </a:r>
          </a:p>
          <a:p>
            <a:endParaRPr lang="en-US" sz="1900" dirty="0">
              <a:latin typeface="+mn-lt"/>
              <a:cs typeface="+mn-cs"/>
            </a:endParaRPr>
          </a:p>
          <a:p>
            <a:pPr lvl="0"/>
            <a:r>
              <a:rPr lang="en-US" sz="1900" dirty="0">
                <a:latin typeface="+mn-lt"/>
                <a:cs typeface="+mn-cs"/>
              </a:rPr>
              <a:t>SD-	Systems to be commissioned identified early</a:t>
            </a:r>
          </a:p>
          <a:p>
            <a:pPr lvl="0"/>
            <a:r>
              <a:rPr lang="en-US" sz="1900" dirty="0">
                <a:latin typeface="+mn-lt"/>
                <a:cs typeface="+mn-cs"/>
              </a:rPr>
              <a:t>DD-	Primary critical infrastructure systems </a:t>
            </a:r>
            <a:r>
              <a:rPr lang="en-US" sz="1900" dirty="0"/>
              <a:t>&amp; monitoring &amp; 	control systems are selected </a:t>
            </a:r>
            <a:endParaRPr lang="en-US" sz="1900" dirty="0">
              <a:latin typeface="+mn-lt"/>
              <a:cs typeface="+mn-cs"/>
            </a:endParaRPr>
          </a:p>
          <a:p>
            <a:pPr lvl="0"/>
            <a:r>
              <a:rPr lang="en-US" sz="1900" dirty="0"/>
              <a:t>CD-</a:t>
            </a:r>
            <a:r>
              <a:rPr lang="en-US" sz="1900" dirty="0">
                <a:latin typeface="+mn-lt"/>
                <a:cs typeface="+mn-cs"/>
              </a:rPr>
              <a:t>	Ops sequences identified &amp; Cx plan completed </a:t>
            </a:r>
          </a:p>
          <a:p>
            <a:pPr lvl="0"/>
            <a:endParaRPr lang="en-US" sz="1900" dirty="0">
              <a:latin typeface="+mn-lt"/>
              <a:cs typeface="+mn-cs"/>
            </a:endParaRPr>
          </a:p>
        </p:txBody>
      </p:sp>
      <p:sp>
        <p:nvSpPr>
          <p:cNvPr id="4" name="Slide Number Placeholder 3"/>
          <p:cNvSpPr>
            <a:spLocks noGrp="1"/>
          </p:cNvSpPr>
          <p:nvPr>
            <p:ph type="sldNum" sz="quarter" idx="10"/>
          </p:nvPr>
        </p:nvSpPr>
        <p:spPr/>
        <p:txBody>
          <a:bodyPr/>
          <a:lstStyle/>
          <a:p>
            <a:fld id="{5E03024D-695E-634D-B010-448DEA45BBA3}" type="slidenum">
              <a:rPr lang="en-US" smtClean="0"/>
              <a:pPr/>
              <a:t>7</a:t>
            </a:fld>
            <a:endParaRPr lang="en-US" dirty="0"/>
          </a:p>
        </p:txBody>
      </p:sp>
    </p:spTree>
    <p:extLst>
      <p:ext uri="{BB962C8B-B14F-4D97-AF65-F5344CB8AC3E}">
        <p14:creationId xmlns:p14="http://schemas.microsoft.com/office/powerpoint/2010/main" val="107069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949450" y="468313"/>
            <a:ext cx="3124200" cy="1757362"/>
          </a:xfrm>
          <a:ln/>
        </p:spPr>
      </p:sp>
      <p:sp>
        <p:nvSpPr>
          <p:cNvPr id="47107" name="Notes Placeholder 2"/>
          <p:cNvSpPr>
            <a:spLocks noGrp="1"/>
          </p:cNvSpPr>
          <p:nvPr>
            <p:ph type="body" idx="1"/>
          </p:nvPr>
        </p:nvSpPr>
        <p:spPr>
          <a:xfrm>
            <a:off x="472439" y="2375846"/>
            <a:ext cx="6427153" cy="647581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500" dirty="0">
                <a:latin typeface="+mn-lt"/>
                <a:cs typeface="+mn-cs"/>
              </a:rPr>
              <a:t>COMMISSIONING (CX) PLAN</a:t>
            </a:r>
          </a:p>
          <a:p>
            <a:r>
              <a:rPr lang="en-US" sz="1500" dirty="0">
                <a:latin typeface="+mn-lt"/>
                <a:cs typeface="+mn-cs"/>
              </a:rPr>
              <a:t>The Cx consultant, works under the Lead Designer, and prepares the Cx plan consisting of testing scripts (step-by-step instructions) to assure as-designed performance of all equipment, each individual system, and all systems working together as a whole (integrated fashion). </a:t>
            </a:r>
          </a:p>
          <a:p>
            <a:r>
              <a:rPr lang="en-US" sz="1500" dirty="0">
                <a:latin typeface="+mn-lt"/>
                <a:cs typeface="+mn-cs"/>
              </a:rPr>
              <a:t> </a:t>
            </a:r>
          </a:p>
          <a:p>
            <a:r>
              <a:rPr lang="en-US" sz="1500" dirty="0">
                <a:latin typeface="+mn-lt"/>
                <a:cs typeface="+mn-cs"/>
              </a:rPr>
              <a:t>Although Commissioning of some sort is currently universal, the Cx consultant is typically injected into most projects at 60% construction completion.  We recommend that their involvement begin in late schematics or early Design Development. To drive home the importance of the this point, I’d like to read a quote from the National institute of Building Science – US Green Building Council’s - Whole Building Design Guide  (LEED):  </a:t>
            </a:r>
          </a:p>
          <a:p>
            <a:endParaRPr lang="en-US" sz="1500" dirty="0">
              <a:latin typeface="+mn-lt"/>
              <a:cs typeface="+mn-cs"/>
            </a:endParaRPr>
          </a:p>
          <a:p>
            <a:pPr defTabSz="470230">
              <a:defRPr/>
            </a:pPr>
            <a:r>
              <a:rPr lang="en-US" sz="1500" dirty="0"/>
              <a:t>“It is important to start the commissioning process early and to bring the commissioning agent (CxA) on board during or before schematic design. This early involvement is critical for the timely and useful development of the Owner's Project Requirements (OPR), the subsequent design team Basis of Design (BOD) and the beginning of the Operations and Maintenance (O&amp;M) manual. If these tasks are left until later in the process and "reverse engineered" to match the design, their usefulness as catalysts for dialog and quality tracking tools is lost.” </a:t>
            </a:r>
            <a:endParaRPr lang="en-US" sz="1500" dirty="0">
              <a:latin typeface="+mn-lt"/>
              <a:cs typeface="+mn-cs"/>
            </a:endParaRPr>
          </a:p>
          <a:p>
            <a:r>
              <a:rPr lang="en-US" sz="1500" dirty="0">
                <a:latin typeface="+mn-lt"/>
                <a:cs typeface="+mn-cs"/>
              </a:rPr>
              <a:t> </a:t>
            </a:r>
          </a:p>
          <a:p>
            <a:r>
              <a:rPr lang="en-US" sz="1500" dirty="0">
                <a:latin typeface="+mn-lt"/>
                <a:cs typeface="+mn-cs"/>
              </a:rPr>
              <a:t>WP-52 also recommend a separate Commissioning Specification section be included in the Project Manual to clearly define commissioning requirements prior to bidding and contracting. </a:t>
            </a:r>
          </a:p>
          <a:p>
            <a:endParaRPr lang="en-US" dirty="0">
              <a:latin typeface="+mn-lt"/>
              <a:cs typeface="+mn-cs"/>
            </a:endParaRPr>
          </a:p>
          <a:p>
            <a:endParaRPr lang="en-US" dirty="0">
              <a:latin typeface="+mn-lt"/>
              <a:cs typeface="+mn-cs"/>
            </a:endParaRPr>
          </a:p>
          <a:p>
            <a:endParaRPr lang="en-US" alt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E15BAF0F-0331-479B-93CC-13D95343D95A}" type="slidenum">
              <a:rPr lang="en-US" altLang="en-US" sz="1200"/>
              <a:pPr eaLnBrk="1" hangingPunct="1">
                <a:spcBef>
                  <a:spcPct val="0"/>
                </a:spcBef>
              </a:pPr>
              <a:t>8</a:t>
            </a:fld>
            <a:endParaRPr lang="en-US" altLang="en-US" sz="1200" dirty="0"/>
          </a:p>
        </p:txBody>
      </p:sp>
    </p:spTree>
    <p:extLst>
      <p:ext uri="{BB962C8B-B14F-4D97-AF65-F5344CB8AC3E}">
        <p14:creationId xmlns:p14="http://schemas.microsoft.com/office/powerpoint/2010/main" val="335965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9450" y="468313"/>
            <a:ext cx="3124200" cy="1757362"/>
          </a:xfrm>
        </p:spPr>
      </p:sp>
      <p:sp>
        <p:nvSpPr>
          <p:cNvPr id="3" name="Notes Placeholder 2"/>
          <p:cNvSpPr>
            <a:spLocks noGrp="1"/>
          </p:cNvSpPr>
          <p:nvPr>
            <p:ph type="body" idx="1"/>
          </p:nvPr>
        </p:nvSpPr>
        <p:spPr/>
        <p:txBody>
          <a:bodyPr>
            <a:normAutofit fontScale="92500" lnSpcReduction="20000"/>
          </a:bodyPr>
          <a:lstStyle/>
          <a:p>
            <a:r>
              <a:rPr lang="en-US" sz="1900" dirty="0"/>
              <a:t>OK, let’s jump to Construction:</a:t>
            </a:r>
          </a:p>
          <a:p>
            <a:endParaRPr lang="en-US" sz="1900" dirty="0"/>
          </a:p>
          <a:p>
            <a:r>
              <a:rPr lang="en-US" sz="1900" dirty="0"/>
              <a:t>The two key areas of concern during Construction are Field-generated Data Collection &amp; Changes in the work.</a:t>
            </a:r>
          </a:p>
          <a:p>
            <a:endParaRPr lang="en-US" sz="1900" dirty="0"/>
          </a:p>
          <a:p>
            <a:r>
              <a:rPr lang="en-US" sz="1900" dirty="0"/>
              <a:t>The term “Change Order” is synonymous with Construction.  Change Orders aren’t necessarily bad.  The most important aspect of Change orders from an operations perspective:</a:t>
            </a:r>
          </a:p>
          <a:p>
            <a:pPr>
              <a:buFont typeface="Arial" pitchFamily="34" charset="0"/>
              <a:buChar char="•"/>
            </a:pPr>
            <a:r>
              <a:rPr lang="en-US" sz="1900" dirty="0"/>
              <a:t>  They must be vetted against </a:t>
            </a:r>
            <a:r>
              <a:rPr lang="en-US" altLang="en-US" sz="1900" dirty="0">
                <a:cs typeface="Arial" charset="0"/>
              </a:rPr>
              <a:t>BOD and Cx Plan</a:t>
            </a:r>
            <a:endParaRPr lang="en-US" sz="1900" dirty="0"/>
          </a:p>
          <a:p>
            <a:pPr>
              <a:buFont typeface="Arial" pitchFamily="34" charset="0"/>
              <a:buChar char="•"/>
            </a:pPr>
            <a:r>
              <a:rPr lang="en-US" sz="1900" dirty="0"/>
              <a:t>  approved by the project sponsor</a:t>
            </a:r>
          </a:p>
          <a:p>
            <a:pPr>
              <a:buFont typeface="Arial" pitchFamily="34" charset="0"/>
              <a:buChar char="•"/>
            </a:pPr>
            <a:r>
              <a:rPr lang="en-US" sz="1900" dirty="0"/>
              <a:t>  all affected documents must be revised to reflect the 	changed condition, and </a:t>
            </a:r>
          </a:p>
          <a:p>
            <a:pPr>
              <a:buFont typeface="Arial" pitchFamily="34" charset="0"/>
              <a:buChar char="•"/>
            </a:pPr>
            <a:r>
              <a:rPr lang="en-US" sz="1900" dirty="0"/>
              <a:t>  distributed to all.</a:t>
            </a:r>
          </a:p>
          <a:p>
            <a:endParaRPr lang="en-US" sz="1900" dirty="0"/>
          </a:p>
          <a:p>
            <a:r>
              <a:rPr lang="en-US" sz="1900" dirty="0"/>
              <a:t>Field Data Loss:</a:t>
            </a:r>
          </a:p>
          <a:p>
            <a:r>
              <a:rPr lang="en-US" sz="1900" dirty="0"/>
              <a:t>Contractors develop and collect a lot of data during the course of Construction. However, because there is no standard format for data collection, or software compatibility standards; vital equipment information, although submitted by Contractors, often doesn’t make it into the project record.</a:t>
            </a:r>
          </a:p>
          <a:p>
            <a:r>
              <a:rPr lang="en-US" sz="1900" dirty="0"/>
              <a:t> </a:t>
            </a:r>
          </a:p>
          <a:p>
            <a:r>
              <a:rPr lang="en-US" sz="1900" dirty="0"/>
              <a:t>WP-52 goes in depth discussing tools for overcoming this challenge such as:</a:t>
            </a:r>
          </a:p>
          <a:p>
            <a:pPr>
              <a:buFont typeface="Arial" pitchFamily="34" charset="0"/>
              <a:buChar char="•"/>
            </a:pPr>
            <a:r>
              <a:rPr lang="en-US" sz="1900" dirty="0"/>
              <a:t> COBie (Construction Operations Building Information 	Exchange) developed by the USAEC</a:t>
            </a:r>
          </a:p>
          <a:p>
            <a:pPr>
              <a:buFont typeface="Arial" pitchFamily="34" charset="0"/>
              <a:buChar char="•"/>
            </a:pPr>
            <a:r>
              <a:rPr lang="en-US" sz="1900" dirty="0"/>
              <a:t> BIM (Building Information Models) pioneered by Stanford 	University --- but due to timing, we won’t cover those now. </a:t>
            </a:r>
          </a:p>
          <a:p>
            <a:endParaRPr lang="en-US" sz="1900"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E03024D-695E-634D-B010-448DEA45BBA3}" type="slidenum">
              <a:rPr lang="en-US" smtClean="0"/>
              <a:pPr/>
              <a:t>9</a:t>
            </a:fld>
            <a:endParaRPr lang="en-US" dirty="0"/>
          </a:p>
        </p:txBody>
      </p:sp>
    </p:spTree>
    <p:extLst>
      <p:ext uri="{BB962C8B-B14F-4D97-AF65-F5344CB8AC3E}">
        <p14:creationId xmlns:p14="http://schemas.microsoft.com/office/powerpoint/2010/main" val="267419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949450" y="468313"/>
            <a:ext cx="3124200" cy="1757362"/>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900" dirty="0">
                <a:latin typeface="Arial" charset="0"/>
                <a:cs typeface="Arial" charset="0"/>
              </a:rPr>
              <a:t>Because Cx is sometimes defined differently, here’s how WP-52 presents the Five Cx Stages of Cx</a:t>
            </a:r>
          </a:p>
          <a:p>
            <a:pPr>
              <a:defRPr/>
            </a:pPr>
            <a:endParaRPr lang="en-US" sz="1900" dirty="0">
              <a:latin typeface="Arial" charset="0"/>
              <a:cs typeface="Arial" charset="0"/>
            </a:endParaRPr>
          </a:p>
          <a:p>
            <a:pPr lvl="1">
              <a:defRPr/>
            </a:pPr>
            <a:r>
              <a:rPr lang="en-US" sz="1900" dirty="0">
                <a:latin typeface="Arial" charset="0"/>
                <a:cs typeface="Arial" charset="0"/>
              </a:rPr>
              <a:t>1: Document review  - Cx Scripts are prepared by 	the CxA</a:t>
            </a:r>
          </a:p>
          <a:p>
            <a:pPr lvl="1">
              <a:defRPr/>
            </a:pPr>
            <a:r>
              <a:rPr lang="en-US" sz="1900" dirty="0">
                <a:latin typeface="Arial" charset="0"/>
                <a:cs typeface="Arial" charset="0"/>
              </a:rPr>
              <a:t>2: Post construction field inspections – Insures the 	installation conforms to Plans and Specs. </a:t>
            </a:r>
          </a:p>
          <a:p>
            <a:pPr lvl="1">
              <a:defRPr/>
            </a:pPr>
            <a:r>
              <a:rPr lang="en-US" sz="1900" dirty="0">
                <a:latin typeface="Arial" charset="0"/>
                <a:cs typeface="Arial" charset="0"/>
              </a:rPr>
              <a:t>3: Start-up equipment - By Contractor using 	manufacturer’s checklists simply to confirm that 	they are working</a:t>
            </a:r>
          </a:p>
          <a:p>
            <a:pPr lvl="1">
              <a:defRPr/>
            </a:pPr>
            <a:endParaRPr lang="en-US" sz="1900" dirty="0">
              <a:latin typeface="Arial" charset="0"/>
              <a:cs typeface="Arial" charset="0"/>
            </a:endParaRPr>
          </a:p>
          <a:p>
            <a:pPr lvl="1">
              <a:defRPr/>
            </a:pPr>
            <a:r>
              <a:rPr lang="en-US" sz="1900" dirty="0">
                <a:latin typeface="Arial" charset="0"/>
                <a:cs typeface="Arial" charset="0"/>
              </a:rPr>
              <a:t>4: Functionally test equipment - Each individual 	mode of operation of each piece of equipment 	tested by the Contractor using CxA scripts</a:t>
            </a:r>
          </a:p>
          <a:p>
            <a:pPr lvl="1">
              <a:defRPr/>
            </a:pPr>
            <a:r>
              <a:rPr lang="en-US" sz="1900" dirty="0">
                <a:latin typeface="Arial" charset="0"/>
                <a:cs typeface="Arial" charset="0"/>
              </a:rPr>
              <a:t>5: Integrated Systems Test – Simultaneous tests of 	all systems to assure holistic or integrated 	performance (Big daddy)</a:t>
            </a:r>
          </a:p>
          <a:p>
            <a:pPr lvl="1">
              <a:defRPr/>
            </a:pPr>
            <a:endParaRPr lang="en-US" sz="1900" dirty="0">
              <a:latin typeface="Arial" charset="0"/>
              <a:cs typeface="Arial" charset="0"/>
            </a:endParaRPr>
          </a:p>
          <a:p>
            <a:pPr lvl="1">
              <a:defRPr/>
            </a:pPr>
            <a:r>
              <a:rPr lang="en-US" sz="1900" dirty="0">
                <a:latin typeface="Arial" charset="0"/>
                <a:cs typeface="Arial" charset="0"/>
              </a:rPr>
              <a:t>WP-52 recommends that Facilities Ops team participate in IST (no risk training exercise during actual failure scenarios)</a:t>
            </a:r>
          </a:p>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000">
                <a:solidFill>
                  <a:schemeClr val="tx1"/>
                </a:solidFill>
                <a:latin typeface="Arial" charset="0"/>
                <a:cs typeface="Arial" charset="0"/>
              </a:defRPr>
            </a:lvl1pPr>
            <a:lvl2pPr marL="743722" indent="-286046" eaLnBrk="0" hangingPunct="0">
              <a:spcBef>
                <a:spcPct val="30000"/>
              </a:spcBef>
              <a:defRPr sz="1000">
                <a:solidFill>
                  <a:schemeClr val="tx1"/>
                </a:solidFill>
                <a:latin typeface="Arial" charset="0"/>
                <a:cs typeface="Arial" charset="0"/>
              </a:defRPr>
            </a:lvl2pPr>
            <a:lvl3pPr marL="1144188" indent="-228837" eaLnBrk="0" hangingPunct="0">
              <a:spcBef>
                <a:spcPct val="30000"/>
              </a:spcBef>
              <a:defRPr sz="1000">
                <a:solidFill>
                  <a:schemeClr val="tx1"/>
                </a:solidFill>
                <a:latin typeface="Arial" charset="0"/>
                <a:cs typeface="Arial" charset="0"/>
              </a:defRPr>
            </a:lvl3pPr>
            <a:lvl4pPr marL="1601863" indent="-228837" eaLnBrk="0" hangingPunct="0">
              <a:spcBef>
                <a:spcPct val="30000"/>
              </a:spcBef>
              <a:defRPr sz="1000">
                <a:solidFill>
                  <a:schemeClr val="tx1"/>
                </a:solidFill>
                <a:latin typeface="Arial" charset="0"/>
                <a:cs typeface="Arial" charset="0"/>
              </a:defRPr>
            </a:lvl4pPr>
            <a:lvl5pPr marL="2059537" indent="-228837" eaLnBrk="0" hangingPunct="0">
              <a:spcBef>
                <a:spcPct val="30000"/>
              </a:spcBef>
              <a:defRPr sz="1000">
                <a:solidFill>
                  <a:schemeClr val="tx1"/>
                </a:solidFill>
                <a:latin typeface="Arial" charset="0"/>
                <a:cs typeface="Arial" charset="0"/>
              </a:defRPr>
            </a:lvl5pPr>
            <a:lvl6pPr marL="2517213" indent="-228837" eaLnBrk="0" fontAlgn="base" hangingPunct="0">
              <a:spcBef>
                <a:spcPct val="30000"/>
              </a:spcBef>
              <a:spcAft>
                <a:spcPct val="0"/>
              </a:spcAft>
              <a:defRPr sz="1000">
                <a:solidFill>
                  <a:schemeClr val="tx1"/>
                </a:solidFill>
                <a:latin typeface="Arial" charset="0"/>
                <a:cs typeface="Arial" charset="0"/>
              </a:defRPr>
            </a:lvl6pPr>
            <a:lvl7pPr marL="2974888" indent="-228837" eaLnBrk="0" fontAlgn="base" hangingPunct="0">
              <a:spcBef>
                <a:spcPct val="30000"/>
              </a:spcBef>
              <a:spcAft>
                <a:spcPct val="0"/>
              </a:spcAft>
              <a:defRPr sz="1000">
                <a:solidFill>
                  <a:schemeClr val="tx1"/>
                </a:solidFill>
                <a:latin typeface="Arial" charset="0"/>
                <a:cs typeface="Arial" charset="0"/>
              </a:defRPr>
            </a:lvl7pPr>
            <a:lvl8pPr marL="3432563" indent="-228837" eaLnBrk="0" fontAlgn="base" hangingPunct="0">
              <a:spcBef>
                <a:spcPct val="30000"/>
              </a:spcBef>
              <a:spcAft>
                <a:spcPct val="0"/>
              </a:spcAft>
              <a:defRPr sz="1000">
                <a:solidFill>
                  <a:schemeClr val="tx1"/>
                </a:solidFill>
                <a:latin typeface="Arial" charset="0"/>
                <a:cs typeface="Arial" charset="0"/>
              </a:defRPr>
            </a:lvl8pPr>
            <a:lvl9pPr marL="3890237" indent="-228837" eaLnBrk="0" fontAlgn="base" hangingPunct="0">
              <a:spcBef>
                <a:spcPct val="30000"/>
              </a:spcBef>
              <a:spcAft>
                <a:spcPct val="0"/>
              </a:spcAft>
              <a:defRPr sz="1000">
                <a:solidFill>
                  <a:schemeClr val="tx1"/>
                </a:solidFill>
                <a:latin typeface="Arial" charset="0"/>
                <a:cs typeface="Arial" charset="0"/>
              </a:defRPr>
            </a:lvl9pPr>
          </a:lstStyle>
          <a:p>
            <a:pPr eaLnBrk="1" hangingPunct="1">
              <a:spcBef>
                <a:spcPct val="0"/>
              </a:spcBef>
            </a:pPr>
            <a:fld id="{C4EE7DD6-B672-47A1-BB86-E8DF4B804501}" type="slidenum">
              <a:rPr lang="en-US" altLang="en-US" sz="1200"/>
              <a:pPr eaLnBrk="1" hangingPunct="1">
                <a:spcBef>
                  <a:spcPct val="0"/>
                </a:spcBef>
              </a:pPr>
              <a:t>10</a:t>
            </a:fld>
            <a:endParaRPr lang="en-US" altLang="en-US" sz="1200" dirty="0"/>
          </a:p>
        </p:txBody>
      </p:sp>
    </p:spTree>
    <p:extLst>
      <p:ext uri="{BB962C8B-B14F-4D97-AF65-F5344CB8AC3E}">
        <p14:creationId xmlns:p14="http://schemas.microsoft.com/office/powerpoint/2010/main" val="241029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3764" y="1598614"/>
            <a:ext cx="7564437" cy="1101725"/>
          </a:xfrm>
          <a:prstGeom prst="rect">
            <a:avLst/>
          </a:prstGeom>
        </p:spPr>
        <p:txBody>
          <a:bodyPr/>
          <a:lstStyle>
            <a:lvl1pPr algn="l">
              <a:defRPr>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93763" y="2700338"/>
            <a:ext cx="6400800" cy="1259977"/>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Box 3"/>
          <p:cNvSpPr txBox="1"/>
          <p:nvPr userDrawn="1"/>
        </p:nvSpPr>
        <p:spPr>
          <a:xfrm>
            <a:off x="82296" y="4654296"/>
            <a:ext cx="3749040" cy="369332"/>
          </a:xfrm>
          <a:prstGeom prst="rect">
            <a:avLst/>
          </a:prstGeom>
          <a:noFill/>
        </p:spPr>
        <p:txBody>
          <a:bodyPr wrap="square" rtlCol="0">
            <a:spAutoFit/>
          </a:bodyPr>
          <a:lstStyle/>
          <a:p>
            <a:r>
              <a:rPr lang="en-US" dirty="0" smtClean="0">
                <a:solidFill>
                  <a:schemeClr val="bg1"/>
                </a:solidFill>
              </a:rPr>
              <a:t>The Green Grid Forum 2014</a:t>
            </a:r>
            <a:endParaRPr lang="en-US" dirty="0">
              <a:solidFill>
                <a:schemeClr val="bg1"/>
              </a:solidFill>
            </a:endParaRPr>
          </a:p>
        </p:txBody>
      </p:sp>
    </p:spTree>
    <p:extLst>
      <p:ext uri="{BB962C8B-B14F-4D97-AF65-F5344CB8AC3E}">
        <p14:creationId xmlns:p14="http://schemas.microsoft.com/office/powerpoint/2010/main" val="13549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655"/>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91664"/>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01804"/>
            <a:ext cx="2895600" cy="274637"/>
          </a:xfrm>
          <a:prstGeom prst="rect">
            <a:avLst/>
          </a:prstGeom>
        </p:spPr>
        <p:txBody>
          <a:bodyPr/>
          <a:lstStyle/>
          <a:p>
            <a:r>
              <a:rPr lang="en-US" dirty="0" smtClean="0"/>
              <a:t>Copyright © 2013, The Green Grid</a:t>
            </a:r>
            <a:endParaRPr lang="en-US" dirty="0"/>
          </a:p>
        </p:txBody>
      </p:sp>
      <p:sp>
        <p:nvSpPr>
          <p:cNvPr id="7" name="Rectangle 6"/>
          <p:cNvSpPr/>
          <p:nvPr userDrawn="1"/>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Tree>
    <p:extLst>
      <p:ext uri="{BB962C8B-B14F-4D97-AF65-F5344CB8AC3E}">
        <p14:creationId xmlns:p14="http://schemas.microsoft.com/office/powerpoint/2010/main" val="57231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sz="1050"/>
            </a:lvl1pPr>
          </a:lstStyle>
          <a:p>
            <a:r>
              <a:rPr lang="en-US" dirty="0" smtClean="0"/>
              <a:t>Copyright © 2013, The Green Grid</a:t>
            </a:r>
            <a:endParaRPr lang="en-US" dirty="0"/>
          </a:p>
        </p:txBody>
      </p:sp>
      <p:sp>
        <p:nvSpPr>
          <p:cNvPr id="6" name="Rectangle 5"/>
          <p:cNvSpPr/>
          <p:nvPr userDrawn="1"/>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Tree>
    <p:extLst>
      <p:ext uri="{BB962C8B-B14F-4D97-AF65-F5344CB8AC3E}">
        <p14:creationId xmlns:p14="http://schemas.microsoft.com/office/powerpoint/2010/main" val="423463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2013, The Green Grid</a:t>
            </a:r>
            <a:endParaRPr lang="en-US" dirty="0"/>
          </a:p>
        </p:txBody>
      </p:sp>
      <p:sp>
        <p:nvSpPr>
          <p:cNvPr id="7" name="Rectangle 6"/>
          <p:cNvSpPr/>
          <p:nvPr userDrawn="1"/>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Tree>
    <p:extLst>
      <p:ext uri="{BB962C8B-B14F-4D97-AF65-F5344CB8AC3E}">
        <p14:creationId xmlns:p14="http://schemas.microsoft.com/office/powerpoint/2010/main" val="57231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solidFill>
            <a:schemeClr val="bg1"/>
          </a:solidFill>
        </p:spPr>
        <p:txBody>
          <a:bodyPr/>
          <a:lstStyle/>
          <a:p>
            <a:r>
              <a:rPr lang="en-US" dirty="0" smtClean="0"/>
              <a:t>Copyright © 2013, The Green Grid</a:t>
            </a:r>
            <a:endParaRPr lang="en-US" dirty="0"/>
          </a:p>
        </p:txBody>
      </p:sp>
      <p:sp>
        <p:nvSpPr>
          <p:cNvPr id="5" name="Rectangle 4"/>
          <p:cNvSpPr/>
          <p:nvPr userDrawn="1"/>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Tree>
    <p:extLst>
      <p:ext uri="{BB962C8B-B14F-4D97-AF65-F5344CB8AC3E}">
        <p14:creationId xmlns:p14="http://schemas.microsoft.com/office/powerpoint/2010/main" val="192333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194197"/>
            <a:ext cx="8712200" cy="3456384"/>
          </a:xfrm>
        </p:spPr>
        <p:txBody>
          <a:bodyPr vert="horz" lIns="0" tIns="0" rIns="0" bIns="0" rtlCol="0">
            <a:noAutofit/>
          </a:bodyPr>
          <a:lstStyle>
            <a:lvl1pPr>
              <a:defRPr lang="de-DE" dirty="0" smtClean="0"/>
            </a:lvl1pPr>
          </a:lstStyle>
          <a:p>
            <a:pPr lvl="0"/>
            <a:r>
              <a:rPr lang="en-US" smtClean="0"/>
              <a:t>Click to edit Master text styles</a:t>
            </a:r>
          </a:p>
        </p:txBody>
      </p:sp>
      <p:sp>
        <p:nvSpPr>
          <p:cNvPr id="11" name="Titel 1"/>
          <p:cNvSpPr>
            <a:spLocks noGrp="1"/>
          </p:cNvSpPr>
          <p:nvPr>
            <p:ph type="title"/>
          </p:nvPr>
        </p:nvSpPr>
        <p:spPr>
          <a:xfrm>
            <a:off x="0" y="0"/>
            <a:ext cx="9144000" cy="871424"/>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004B7A"/>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521100"/>
            <a:ext cx="9144000" cy="350324"/>
          </a:xfrm>
        </p:spPr>
        <p:txBody>
          <a:bodyPr vert="horz" lIns="187200" tIns="0" rIns="216000" bIns="0" rtlCol="0" anchor="t" anchorCtr="0">
            <a:noAutofit/>
          </a:bodyPr>
          <a:lstStyle>
            <a:lvl1pPr marL="0" indent="0" algn="l" defTabSz="914400" rtl="0" eaLnBrk="1" latinLnBrk="0" hangingPunct="1">
              <a:lnSpc>
                <a:spcPct val="90000"/>
              </a:lnSpc>
              <a:spcBef>
                <a:spcPct val="0"/>
              </a:spcBef>
              <a:buNone/>
              <a:defRPr lang="de-DE" sz="2800" kern="1200" dirty="0">
                <a:solidFill>
                  <a:srgbClr val="0076B7"/>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5" name="Footer Placeholder 3"/>
          <p:cNvSpPr>
            <a:spLocks noGrp="1"/>
          </p:cNvSpPr>
          <p:nvPr>
            <p:ph type="ftr" sz="quarter" idx="11"/>
          </p:nvPr>
        </p:nvSpPr>
        <p:spPr>
          <a:xfrm>
            <a:off x="138023" y="4756166"/>
            <a:ext cx="2808288" cy="336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r>
              <a:rPr lang="en-US" sz="600" dirty="0" smtClean="0">
                <a:solidFill>
                  <a:srgbClr val="666666"/>
                </a:solidFill>
              </a:rPr>
              <a:t>Copyright © 2013, The Green Grid</a:t>
            </a:r>
            <a:endParaRPr lang="en-US" sz="600" dirty="0">
              <a:solidFill>
                <a:srgbClr val="666666"/>
              </a:solidFill>
            </a:endParaRPr>
          </a:p>
        </p:txBody>
      </p:sp>
    </p:spTree>
    <p:extLst>
      <p:ext uri="{BB962C8B-B14F-4D97-AF65-F5344CB8AC3E}">
        <p14:creationId xmlns:p14="http://schemas.microsoft.com/office/powerpoint/2010/main" val="41138202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0"/>
            <a:ext cx="9144000" cy="871424"/>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004B7A"/>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Inhaltsplatzhalter 3"/>
          <p:cNvSpPr>
            <a:spLocks noGrp="1"/>
          </p:cNvSpPr>
          <p:nvPr>
            <p:ph sz="half" idx="2"/>
          </p:nvPr>
        </p:nvSpPr>
        <p:spPr>
          <a:xfrm>
            <a:off x="1476375" y="1194197"/>
            <a:ext cx="6191251" cy="3456384"/>
          </a:xfrm>
        </p:spPr>
        <p:txBody>
          <a:bodyPr>
            <a:no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Inhaltsplatzhalter 3"/>
          <p:cNvSpPr>
            <a:spLocks noGrp="1"/>
          </p:cNvSpPr>
          <p:nvPr>
            <p:ph sz="half" idx="11"/>
          </p:nvPr>
        </p:nvSpPr>
        <p:spPr>
          <a:xfrm>
            <a:off x="215901" y="1194197"/>
            <a:ext cx="1116013" cy="3456384"/>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a:p>
            <a:pPr marL="0" marR="0" lvl="1"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Second level</a:t>
            </a:r>
          </a:p>
        </p:txBody>
      </p:sp>
      <p:sp>
        <p:nvSpPr>
          <p:cNvPr id="23" name="Untertitel 2"/>
          <p:cNvSpPr>
            <a:spLocks noGrp="1"/>
          </p:cNvSpPr>
          <p:nvPr>
            <p:ph type="subTitle" idx="1"/>
          </p:nvPr>
        </p:nvSpPr>
        <p:spPr>
          <a:xfrm>
            <a:off x="0" y="521100"/>
            <a:ext cx="9144000" cy="350324"/>
          </a:xfrm>
        </p:spPr>
        <p:txBody>
          <a:bodyPr vert="horz" lIns="187200" tIns="0" rIns="216000" bIns="0" rtlCol="0" anchor="t" anchorCtr="0">
            <a:no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rgbClr val="0076B7"/>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2" name="Footer Placeholder 3"/>
          <p:cNvSpPr>
            <a:spLocks noGrp="1"/>
          </p:cNvSpPr>
          <p:nvPr>
            <p:ph type="ftr" sz="quarter" idx="10"/>
          </p:nvPr>
        </p:nvSpPr>
        <p:spPr>
          <a:xfrm>
            <a:off x="138023" y="4756166"/>
            <a:ext cx="2808288" cy="336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r>
              <a:rPr lang="en-US" sz="600" dirty="0" smtClean="0">
                <a:solidFill>
                  <a:srgbClr val="666666"/>
                </a:solidFill>
              </a:rPr>
              <a:t>Copyright © 2013, The Green Grid</a:t>
            </a:r>
            <a:endParaRPr lang="en-US" sz="600" dirty="0">
              <a:solidFill>
                <a:srgbClr val="666666"/>
              </a:solidFill>
            </a:endParaRPr>
          </a:p>
        </p:txBody>
      </p:sp>
    </p:spTree>
    <p:extLst>
      <p:ext uri="{BB962C8B-B14F-4D97-AF65-F5344CB8AC3E}">
        <p14:creationId xmlns:p14="http://schemas.microsoft.com/office/powerpoint/2010/main" val="16806402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Section title pages</a:t>
            </a:r>
            <a:endParaRPr lang="en-US" dirty="0"/>
          </a:p>
        </p:txBody>
      </p:sp>
      <p:sp>
        <p:nvSpPr>
          <p:cNvPr id="4" name="Footer Placeholder 3"/>
          <p:cNvSpPr>
            <a:spLocks noGrp="1"/>
          </p:cNvSpPr>
          <p:nvPr>
            <p:ph type="ftr" sz="quarter" idx="11"/>
          </p:nvPr>
        </p:nvSpPr>
        <p:spPr/>
        <p:txBody>
          <a:bodyPr/>
          <a:lstStyle/>
          <a:p>
            <a:r>
              <a:rPr lang="en-US" dirty="0" smtClean="0"/>
              <a:t>Copyright © 2013, The Green Grid</a:t>
            </a:r>
            <a:endParaRPr lang="en-US" dirty="0"/>
          </a:p>
        </p:txBody>
      </p:sp>
      <p:sp>
        <p:nvSpPr>
          <p:cNvPr id="5" name="Rectangle 4"/>
          <p:cNvSpPr/>
          <p:nvPr userDrawn="1"/>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Tree>
    <p:extLst>
      <p:ext uri="{BB962C8B-B14F-4D97-AF65-F5344CB8AC3E}">
        <p14:creationId xmlns:p14="http://schemas.microsoft.com/office/powerpoint/2010/main" val="147696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Section title pages</a:t>
            </a:r>
            <a:endParaRPr lang="en-US" dirty="0"/>
          </a:p>
        </p:txBody>
      </p:sp>
      <p:sp>
        <p:nvSpPr>
          <p:cNvPr id="4" name="Footer Placeholder 3"/>
          <p:cNvSpPr>
            <a:spLocks noGrp="1"/>
          </p:cNvSpPr>
          <p:nvPr>
            <p:ph type="ftr" sz="quarter" idx="11"/>
          </p:nvPr>
        </p:nvSpPr>
        <p:spPr/>
        <p:txBody>
          <a:bodyPr/>
          <a:lstStyle/>
          <a:p>
            <a:r>
              <a:rPr lang="en-US" dirty="0" smtClean="0"/>
              <a:t>Copyright © 2013, The Green Grid</a:t>
            </a:r>
            <a:endParaRPr lang="en-US" dirty="0"/>
          </a:p>
        </p:txBody>
      </p:sp>
      <p:sp>
        <p:nvSpPr>
          <p:cNvPr id="5" name="Rectangle 4"/>
          <p:cNvSpPr/>
          <p:nvPr userDrawn="1"/>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Tree>
    <p:extLst>
      <p:ext uri="{BB962C8B-B14F-4D97-AF65-F5344CB8AC3E}">
        <p14:creationId xmlns:p14="http://schemas.microsoft.com/office/powerpoint/2010/main" val="26185307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3" name="TextBox 2"/>
          <p:cNvSpPr txBox="1"/>
          <p:nvPr/>
        </p:nvSpPr>
        <p:spPr>
          <a:xfrm>
            <a:off x="82296" y="4654296"/>
            <a:ext cx="3749040" cy="369332"/>
          </a:xfrm>
          <a:prstGeom prst="rect">
            <a:avLst/>
          </a:prstGeom>
          <a:noFill/>
        </p:spPr>
        <p:txBody>
          <a:bodyPr wrap="square" rtlCol="0">
            <a:spAutoFit/>
          </a:bodyPr>
          <a:lstStyle/>
          <a:p>
            <a:r>
              <a:rPr lang="en-US" dirty="0" smtClean="0">
                <a:solidFill>
                  <a:schemeClr val="bg1"/>
                </a:solidFill>
              </a:rPr>
              <a:t>The Green Grid Forum 2014</a:t>
            </a:r>
            <a:endParaRPr lang="en-US" dirty="0">
              <a:solidFill>
                <a:schemeClr val="bg1"/>
              </a:solidFill>
            </a:endParaRPr>
          </a:p>
        </p:txBody>
      </p:sp>
    </p:spTree>
    <p:extLst>
      <p:ext uri="{BB962C8B-B14F-4D97-AF65-F5344CB8AC3E}">
        <p14:creationId xmlns:p14="http://schemas.microsoft.com/office/powerpoint/2010/main" val="1181720598"/>
      </p:ext>
    </p:extLst>
  </p:cSld>
  <p:clrMap bg1="lt1" tx1="dk1" bg2="lt2" tx2="dk2" accent1="accent1" accent2="accent2" accent3="accent3" accent4="accent4" accent5="accent5" accent6="accent6" hlink="hlink" folHlink="folHlink"/>
  <p:sldLayoutIdLst>
    <p:sldLayoutId id="2147483669" r:id="rId1"/>
    <p:sldLayoutId id="2147483691"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2995"/>
            <a:ext cx="9144000" cy="1143748"/>
          </a:xfrm>
          <a:prstGeom prst="rect">
            <a:avLst/>
          </a:prstGeom>
        </p:spPr>
      </p:pic>
      <p:sp>
        <p:nvSpPr>
          <p:cNvPr id="2" name="Title Placeholder 1"/>
          <p:cNvSpPr>
            <a:spLocks noGrp="1"/>
          </p:cNvSpPr>
          <p:nvPr>
            <p:ph type="title"/>
          </p:nvPr>
        </p:nvSpPr>
        <p:spPr>
          <a:xfrm>
            <a:off x="457200" y="11565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0862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691664"/>
            <a:ext cx="2133600" cy="274637"/>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01804"/>
            <a:ext cx="2895600" cy="274637"/>
          </a:xfrm>
          <a:prstGeom prst="rect">
            <a:avLst/>
          </a:prstGeom>
        </p:spPr>
        <p:txBody>
          <a:bodyPr vert="horz" lIns="91440" tIns="45720" rIns="91440" bIns="45720" rtlCol="0" anchor="ctr"/>
          <a:lstStyle>
            <a:lvl1pPr algn="ctr">
              <a:defRPr sz="1050">
                <a:solidFill>
                  <a:schemeClr val="tx1">
                    <a:tint val="75000"/>
                  </a:schemeClr>
                </a:solidFill>
              </a:defRPr>
            </a:lvl1pPr>
          </a:lstStyle>
          <a:p>
            <a:r>
              <a:rPr lang="en-US" dirty="0" smtClean="0"/>
              <a:t>Copyright © 2013, The Green Grid</a:t>
            </a:r>
            <a:endParaRPr lang="en-US" dirty="0"/>
          </a:p>
        </p:txBody>
      </p: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71466" y="4363396"/>
            <a:ext cx="1918272" cy="548078"/>
          </a:xfrm>
          <a:prstGeom prst="rect">
            <a:avLst/>
          </a:prstGeom>
        </p:spPr>
      </p:pic>
      <p:sp>
        <p:nvSpPr>
          <p:cNvPr id="8" name="Rectangle 7"/>
          <p:cNvSpPr/>
          <p:nvPr/>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
        <p:nvSpPr>
          <p:cNvPr id="9" name="TextBox 8"/>
          <p:cNvSpPr txBox="1"/>
          <p:nvPr/>
        </p:nvSpPr>
        <p:spPr>
          <a:xfrm>
            <a:off x="82296" y="4654296"/>
            <a:ext cx="3749040" cy="369332"/>
          </a:xfrm>
          <a:prstGeom prst="rect">
            <a:avLst/>
          </a:prstGeom>
          <a:noFill/>
        </p:spPr>
        <p:txBody>
          <a:bodyPr wrap="square" rtlCol="0">
            <a:spAutoFit/>
          </a:bodyPr>
          <a:lstStyle/>
          <a:p>
            <a:r>
              <a:rPr lang="en-US" dirty="0" smtClean="0"/>
              <a:t>The Green Grid Forum 2014</a:t>
            </a:r>
            <a:endParaRPr lang="en-US" dirty="0"/>
          </a:p>
        </p:txBody>
      </p:sp>
    </p:spTree>
    <p:extLst>
      <p:ext uri="{BB962C8B-B14F-4D97-AF65-F5344CB8AC3E}">
        <p14:creationId xmlns:p14="http://schemas.microsoft.com/office/powerpoint/2010/main" val="1625138510"/>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6" r:id="rId3"/>
    <p:sldLayoutId id="2147483687" r:id="rId4"/>
    <p:sldLayoutId id="2147483688" r:id="rId5"/>
  </p:sldLayoutIdLst>
  <p:hf sldNum="0"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5" name="Footer Placeholder 4"/>
          <p:cNvSpPr>
            <a:spLocks noGrp="1"/>
          </p:cNvSpPr>
          <p:nvPr>
            <p:ph type="ftr" sz="quarter" idx="3"/>
          </p:nvPr>
        </p:nvSpPr>
        <p:spPr>
          <a:xfrm>
            <a:off x="3124200" y="4701804"/>
            <a:ext cx="2895600" cy="274637"/>
          </a:xfrm>
          <a:prstGeom prst="rect">
            <a:avLst/>
          </a:prstGeom>
          <a:ln>
            <a:noFill/>
          </a:ln>
        </p:spPr>
        <p:txBody>
          <a:bodyPr vert="horz" lIns="91440" tIns="45720" rIns="91440" bIns="45720" rtlCol="0" anchor="ctr"/>
          <a:lstStyle>
            <a:lvl1pPr algn="ctr">
              <a:defRPr sz="1050">
                <a:solidFill>
                  <a:schemeClr val="tx1">
                    <a:tint val="75000"/>
                  </a:schemeClr>
                </a:solidFill>
              </a:defRPr>
            </a:lvl1pPr>
          </a:lstStyle>
          <a:p>
            <a:r>
              <a:rPr lang="en-US" dirty="0" smtClean="0"/>
              <a:t>Copyright © 2013, The Green Grid</a:t>
            </a:r>
            <a:endParaRPr lang="en-US" dirty="0"/>
          </a:p>
        </p:txBody>
      </p:sp>
      <p:sp>
        <p:nvSpPr>
          <p:cNvPr id="2" name="Title Placeholder 1"/>
          <p:cNvSpPr>
            <a:spLocks noGrp="1"/>
          </p:cNvSpPr>
          <p:nvPr>
            <p:ph type="title"/>
          </p:nvPr>
        </p:nvSpPr>
        <p:spPr>
          <a:xfrm>
            <a:off x="893762" y="1466827"/>
            <a:ext cx="7793037" cy="857250"/>
          </a:xfrm>
          <a:prstGeom prst="rect">
            <a:avLst/>
          </a:prstGeom>
        </p:spPr>
        <p:txBody>
          <a:bodyPr vert="horz" lIns="91440" tIns="45720" rIns="91440" bIns="45720" rtlCol="0" anchor="ctr">
            <a:normAutofit/>
          </a:bodyPr>
          <a:lstStyle/>
          <a:p>
            <a:r>
              <a:rPr lang="en-US" dirty="0" smtClean="0"/>
              <a:t>Click to edit Section title page</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1466" y="4363396"/>
            <a:ext cx="1918272" cy="548078"/>
          </a:xfrm>
          <a:prstGeom prst="rect">
            <a:avLst/>
          </a:prstGeom>
        </p:spPr>
      </p:pic>
      <p:sp>
        <p:nvSpPr>
          <p:cNvPr id="8" name="Rectangle 7"/>
          <p:cNvSpPr/>
          <p:nvPr/>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
        <p:nvSpPr>
          <p:cNvPr id="9" name="TextBox 8"/>
          <p:cNvSpPr txBox="1"/>
          <p:nvPr/>
        </p:nvSpPr>
        <p:spPr>
          <a:xfrm>
            <a:off x="109784" y="4604796"/>
            <a:ext cx="3749040" cy="369332"/>
          </a:xfrm>
          <a:prstGeom prst="rect">
            <a:avLst/>
          </a:prstGeom>
          <a:noFill/>
        </p:spPr>
        <p:txBody>
          <a:bodyPr wrap="square" rtlCol="0">
            <a:spAutoFit/>
          </a:bodyPr>
          <a:lstStyle/>
          <a:p>
            <a:r>
              <a:rPr lang="en-US" dirty="0" smtClean="0"/>
              <a:t>The Green Grid Forum 2014</a:t>
            </a:r>
            <a:endParaRPr lang="en-US" dirty="0"/>
          </a:p>
        </p:txBody>
      </p:sp>
    </p:spTree>
    <p:extLst>
      <p:ext uri="{BB962C8B-B14F-4D97-AF65-F5344CB8AC3E}">
        <p14:creationId xmlns:p14="http://schemas.microsoft.com/office/powerpoint/2010/main" val="3365603798"/>
      </p:ext>
    </p:extLst>
  </p:cSld>
  <p:clrMap bg1="lt1" tx1="dk1" bg2="lt2" tx2="dk2" accent1="accent1" accent2="accent2" accent3="accent3" accent4="accent4" accent5="accent5" accent6="accent6" hlink="hlink" folHlink="folHlink"/>
  <p:sldLayoutIdLst>
    <p:sldLayoutId id="2147483684" r:id="rId1"/>
  </p:sldLayoutIdLst>
  <p:hf sldNum="0"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Graphic Section Brea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Footer Placeholder 4"/>
          <p:cNvSpPr>
            <a:spLocks noGrp="1"/>
          </p:cNvSpPr>
          <p:nvPr>
            <p:ph type="ftr" sz="quarter" idx="3"/>
          </p:nvPr>
        </p:nvSpPr>
        <p:spPr>
          <a:xfrm>
            <a:off x="3124200" y="4701804"/>
            <a:ext cx="28956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Copyright © 2013, The Green Grid</a:t>
            </a:r>
            <a:endParaRPr lang="en-US" dirty="0"/>
          </a:p>
        </p:txBody>
      </p:sp>
      <p:sp>
        <p:nvSpPr>
          <p:cNvPr id="2" name="Title Placeholder 1"/>
          <p:cNvSpPr>
            <a:spLocks noGrp="1"/>
          </p:cNvSpPr>
          <p:nvPr>
            <p:ph type="title"/>
          </p:nvPr>
        </p:nvSpPr>
        <p:spPr>
          <a:xfrm>
            <a:off x="893762" y="1466827"/>
            <a:ext cx="7793037" cy="857250"/>
          </a:xfrm>
          <a:prstGeom prst="rect">
            <a:avLst/>
          </a:prstGeom>
        </p:spPr>
        <p:txBody>
          <a:bodyPr vert="horz" lIns="91440" tIns="45720" rIns="91440" bIns="45720" rtlCol="0" anchor="ctr">
            <a:normAutofit/>
          </a:bodyPr>
          <a:lstStyle/>
          <a:p>
            <a:r>
              <a:rPr lang="en-US" dirty="0" smtClean="0"/>
              <a:t>Click to edit Section title page</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1466" y="4363396"/>
            <a:ext cx="1918272" cy="548078"/>
          </a:xfrm>
          <a:prstGeom prst="rect">
            <a:avLst/>
          </a:prstGeom>
        </p:spPr>
      </p:pic>
      <p:sp>
        <p:nvSpPr>
          <p:cNvPr id="8" name="Rectangle 7"/>
          <p:cNvSpPr/>
          <p:nvPr/>
        </p:nvSpPr>
        <p:spPr>
          <a:xfrm>
            <a:off x="3124200" y="4691664"/>
            <a:ext cx="2895600" cy="284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solidFill>
                  <a:schemeClr val="bg1">
                    <a:lumMod val="50000"/>
                  </a:schemeClr>
                </a:solidFill>
                <a:effectLst/>
              </a:rPr>
              <a:t>Copyright</a:t>
            </a:r>
            <a:r>
              <a:rPr lang="en-US" sz="1100" baseline="0" dirty="0" smtClean="0">
                <a:solidFill>
                  <a:schemeClr val="bg1">
                    <a:lumMod val="50000"/>
                  </a:schemeClr>
                </a:solidFill>
                <a:effectLst/>
              </a:rPr>
              <a:t> © 2014, The Green Grid</a:t>
            </a:r>
            <a:endParaRPr lang="en-US" sz="1100" dirty="0">
              <a:solidFill>
                <a:schemeClr val="bg1">
                  <a:lumMod val="50000"/>
                </a:schemeClr>
              </a:solidFill>
              <a:effectLst/>
            </a:endParaRPr>
          </a:p>
        </p:txBody>
      </p:sp>
      <p:sp>
        <p:nvSpPr>
          <p:cNvPr id="9" name="TextBox 8"/>
          <p:cNvSpPr txBox="1"/>
          <p:nvPr/>
        </p:nvSpPr>
        <p:spPr>
          <a:xfrm>
            <a:off x="0" y="4681819"/>
            <a:ext cx="3749040" cy="369332"/>
          </a:xfrm>
          <a:prstGeom prst="rect">
            <a:avLst/>
          </a:prstGeom>
          <a:noFill/>
        </p:spPr>
        <p:txBody>
          <a:bodyPr wrap="square" rtlCol="0">
            <a:spAutoFit/>
          </a:bodyPr>
          <a:lstStyle/>
          <a:p>
            <a:r>
              <a:rPr lang="en-US" dirty="0" smtClean="0"/>
              <a:t>The Green Grid Forum 2014</a:t>
            </a:r>
            <a:endParaRPr lang="en-US" dirty="0"/>
          </a:p>
        </p:txBody>
      </p:sp>
    </p:spTree>
    <p:extLst>
      <p:ext uri="{BB962C8B-B14F-4D97-AF65-F5344CB8AC3E}">
        <p14:creationId xmlns:p14="http://schemas.microsoft.com/office/powerpoint/2010/main" val="1861549423"/>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ftr="0" dt="0"/>
  <p:txStyles>
    <p:titleStyle>
      <a:lvl1pPr algn="l"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bwMode="auto">
          <a:xfrm>
            <a:off x="338667" y="1314450"/>
            <a:ext cx="8636000" cy="1257300"/>
          </a:xfrm>
          <a:noFill/>
          <a:ln>
            <a:miter lim="800000"/>
            <a:headEnd/>
            <a:tailEnd/>
          </a:ln>
        </p:spPr>
        <p:txBody>
          <a:bodyPr vert="horz" wrap="square" lIns="91440" tIns="45720" rIns="91440" bIns="45720" numCol="1" anchor="t" anchorCtr="0" compatLnSpc="1">
            <a:prstTxWarp prst="textNoShape">
              <a:avLst/>
            </a:prstTxWarp>
          </a:bodyPr>
          <a:lstStyle/>
          <a:p>
            <a:r>
              <a:rPr lang="en-US" sz="3600" i="1" dirty="0" smtClean="0"/>
              <a:t>An Integrated Approach to Operational Efficiency &amp; Reliability</a:t>
            </a:r>
          </a:p>
        </p:txBody>
      </p:sp>
      <p:sp>
        <p:nvSpPr>
          <p:cNvPr id="6147" name="Subtitle 2"/>
          <p:cNvSpPr>
            <a:spLocks noGrp="1"/>
          </p:cNvSpPr>
          <p:nvPr>
            <p:ph type="subTitle" idx="1"/>
          </p:nvPr>
        </p:nvSpPr>
        <p:spPr bwMode="auto">
          <a:xfrm>
            <a:off x="338667" y="2559392"/>
            <a:ext cx="6650418" cy="915199"/>
          </a:xfrm>
          <a:noFill/>
          <a:ln>
            <a:miter lim="800000"/>
            <a:headEnd/>
            <a:tailEnd/>
          </a:ln>
        </p:spPr>
        <p:txBody>
          <a:bodyPr vert="horz" wrap="square" lIns="91440" tIns="45720" rIns="91440" bIns="45720" numCol="1" anchor="t" anchorCtr="0" compatLnSpc="1">
            <a:prstTxWarp prst="textNoShape">
              <a:avLst/>
            </a:prstTxWarp>
          </a:bodyPr>
          <a:lstStyle/>
          <a:p>
            <a:pPr>
              <a:buClr>
                <a:srgbClr val="454545"/>
              </a:buClr>
            </a:pPr>
            <a:r>
              <a:rPr lang="en-US" sz="1600" dirty="0" smtClean="0">
                <a:solidFill>
                  <a:srgbClr val="A6A6A6"/>
                </a:solidFill>
              </a:rPr>
              <a:t>Achieving operational excellence at every step of  the data center life cycle, from design through sustained operations.</a:t>
            </a:r>
          </a:p>
          <a:p>
            <a:pPr>
              <a:buClr>
                <a:srgbClr val="454545"/>
              </a:buClr>
            </a:pPr>
            <a:endParaRPr lang="en-US" sz="1600" dirty="0">
              <a:solidFill>
                <a:srgbClr val="A6A6A6"/>
              </a:solidFill>
            </a:endParaRPr>
          </a:p>
        </p:txBody>
      </p:sp>
      <p:sp>
        <p:nvSpPr>
          <p:cNvPr id="4" name="Subtitle 2"/>
          <p:cNvSpPr txBox="1">
            <a:spLocks/>
          </p:cNvSpPr>
          <p:nvPr/>
        </p:nvSpPr>
        <p:spPr bwMode="auto">
          <a:xfrm>
            <a:off x="234211" y="3238099"/>
            <a:ext cx="3698599" cy="9151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buClr>
                <a:srgbClr val="454545"/>
              </a:buClr>
            </a:pPr>
            <a:r>
              <a:rPr lang="en-US" sz="1600" dirty="0" smtClean="0">
                <a:solidFill>
                  <a:srgbClr val="A6A6A6"/>
                </a:solidFill>
              </a:rPr>
              <a:t>James Bartone</a:t>
            </a:r>
          </a:p>
          <a:p>
            <a:pPr>
              <a:spcBef>
                <a:spcPts val="0"/>
              </a:spcBef>
              <a:buClr>
                <a:srgbClr val="454545"/>
              </a:buClr>
            </a:pPr>
            <a:r>
              <a:rPr lang="en-US" sz="1600" dirty="0" smtClean="0">
                <a:solidFill>
                  <a:srgbClr val="A6A6A6"/>
                </a:solidFill>
              </a:rPr>
              <a:t>Global Technical Committee Member</a:t>
            </a:r>
          </a:p>
          <a:p>
            <a:pPr>
              <a:spcBef>
                <a:spcPts val="0"/>
              </a:spcBef>
              <a:buClr>
                <a:srgbClr val="454545"/>
              </a:buClr>
            </a:pPr>
            <a:r>
              <a:rPr lang="en-US" sz="1600" dirty="0" smtClean="0">
                <a:solidFill>
                  <a:srgbClr val="A6A6A6"/>
                </a:solidFill>
              </a:rPr>
              <a:t>Schneider Electric</a:t>
            </a:r>
          </a:p>
          <a:p>
            <a:pPr>
              <a:buClr>
                <a:srgbClr val="454545"/>
              </a:buClr>
            </a:pPr>
            <a:endParaRPr lang="en-US" sz="1600" dirty="0">
              <a:solidFill>
                <a:srgbClr val="A6A6A6"/>
              </a:solidFill>
            </a:endParaRPr>
          </a:p>
        </p:txBody>
      </p:sp>
      <p:sp>
        <p:nvSpPr>
          <p:cNvPr id="5" name="Subtitle 2"/>
          <p:cNvSpPr txBox="1">
            <a:spLocks/>
          </p:cNvSpPr>
          <p:nvPr/>
        </p:nvSpPr>
        <p:spPr bwMode="auto">
          <a:xfrm>
            <a:off x="3932811" y="3225796"/>
            <a:ext cx="3056274" cy="91519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buClr>
                <a:srgbClr val="454545"/>
              </a:buClr>
            </a:pPr>
            <a:r>
              <a:rPr lang="en-US" sz="1600" dirty="0" smtClean="0">
                <a:solidFill>
                  <a:srgbClr val="A6A6A6"/>
                </a:solidFill>
              </a:rPr>
              <a:t>Marina Thiry</a:t>
            </a:r>
          </a:p>
          <a:p>
            <a:pPr>
              <a:spcBef>
                <a:spcPts val="0"/>
              </a:spcBef>
              <a:buClr>
                <a:srgbClr val="454545"/>
              </a:buClr>
            </a:pPr>
            <a:r>
              <a:rPr lang="en-US" sz="1600" dirty="0" smtClean="0">
                <a:solidFill>
                  <a:srgbClr val="A6A6A6"/>
                </a:solidFill>
              </a:rPr>
              <a:t>Operations Work Group Chair</a:t>
            </a:r>
          </a:p>
          <a:p>
            <a:pPr>
              <a:spcBef>
                <a:spcPts val="0"/>
              </a:spcBef>
              <a:buClr>
                <a:srgbClr val="454545"/>
              </a:buClr>
            </a:pPr>
            <a:r>
              <a:rPr lang="en-US" sz="1600" dirty="0" smtClean="0">
                <a:solidFill>
                  <a:srgbClr val="A6A6A6"/>
                </a:solidFill>
              </a:rPr>
              <a:t>ABB</a:t>
            </a:r>
          </a:p>
          <a:p>
            <a:pPr>
              <a:buClr>
                <a:srgbClr val="454545"/>
              </a:buClr>
            </a:pPr>
            <a:endParaRPr lang="en-US" sz="1600" dirty="0">
              <a:solidFill>
                <a:srgbClr val="A6A6A6"/>
              </a:solidFill>
            </a:endParaRPr>
          </a:p>
        </p:txBody>
      </p:sp>
    </p:spTree>
    <p:extLst>
      <p:ext uri="{BB962C8B-B14F-4D97-AF65-F5344CB8AC3E}">
        <p14:creationId xmlns:p14="http://schemas.microsoft.com/office/powerpoint/2010/main" val="391417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latin typeface="Arial" charset="0"/>
                <a:cs typeface="Arial" charset="0"/>
              </a:rPr>
              <a:t>Cx Report and its Uses</a:t>
            </a:r>
          </a:p>
        </p:txBody>
      </p:sp>
      <p:sp>
        <p:nvSpPr>
          <p:cNvPr id="23555" name="Content Placeholder 2"/>
          <p:cNvSpPr>
            <a:spLocks noGrp="1"/>
          </p:cNvSpPr>
          <p:nvPr>
            <p:ph idx="1"/>
          </p:nvPr>
        </p:nvSpPr>
        <p:spPr>
          <a:xfrm>
            <a:off x="457200" y="1200150"/>
            <a:ext cx="8229600" cy="3555917"/>
          </a:xfrm>
        </p:spPr>
        <p:txBody>
          <a:bodyPr>
            <a:normAutofit fontScale="25000" lnSpcReduction="20000"/>
          </a:bodyPr>
          <a:lstStyle/>
          <a:p>
            <a:r>
              <a:rPr lang="en-US" altLang="en-US" sz="8000" dirty="0">
                <a:latin typeface="Arial" charset="0"/>
                <a:cs typeface="Arial" charset="0"/>
              </a:rPr>
              <a:t>Cx report contents</a:t>
            </a:r>
          </a:p>
          <a:p>
            <a:pPr lvl="1">
              <a:lnSpc>
                <a:spcPct val="120000"/>
              </a:lnSpc>
            </a:pPr>
            <a:r>
              <a:rPr lang="en-US" altLang="en-US" sz="6400" dirty="0">
                <a:latin typeface="Arial" charset="0"/>
                <a:cs typeface="Arial" charset="0"/>
              </a:rPr>
              <a:t>Test  scripts (step-by-step instructions)</a:t>
            </a:r>
          </a:p>
          <a:p>
            <a:pPr lvl="1">
              <a:lnSpc>
                <a:spcPct val="120000"/>
              </a:lnSpc>
            </a:pPr>
            <a:r>
              <a:rPr lang="en-US" altLang="en-US" sz="6400" dirty="0">
                <a:latin typeface="Arial" charset="0"/>
                <a:cs typeface="Arial" charset="0"/>
              </a:rPr>
              <a:t>Test results and data</a:t>
            </a:r>
          </a:p>
          <a:p>
            <a:pPr lvl="1">
              <a:lnSpc>
                <a:spcPct val="120000"/>
              </a:lnSpc>
            </a:pPr>
            <a:r>
              <a:rPr lang="en-US" altLang="en-US" sz="6400" dirty="0">
                <a:latin typeface="Arial" charset="0"/>
                <a:cs typeface="Arial" charset="0"/>
              </a:rPr>
              <a:t>Component error log</a:t>
            </a:r>
          </a:p>
          <a:p>
            <a:pPr lvl="1">
              <a:lnSpc>
                <a:spcPct val="120000"/>
              </a:lnSpc>
            </a:pPr>
            <a:r>
              <a:rPr lang="en-US" altLang="en-US" sz="6400" dirty="0">
                <a:latin typeface="Arial" charset="0"/>
                <a:cs typeface="Arial" charset="0"/>
              </a:rPr>
              <a:t>Trending reports</a:t>
            </a:r>
          </a:p>
          <a:p>
            <a:pPr lvl="1">
              <a:lnSpc>
                <a:spcPct val="120000"/>
              </a:lnSpc>
            </a:pPr>
            <a:r>
              <a:rPr lang="en-US" altLang="en-US" sz="6400" dirty="0">
                <a:latin typeface="Arial" charset="0"/>
                <a:cs typeface="Arial" charset="0"/>
              </a:rPr>
              <a:t>Basis of DCIM assumptions</a:t>
            </a:r>
          </a:p>
          <a:p>
            <a:pPr lvl="1">
              <a:buNone/>
            </a:pPr>
            <a:endParaRPr lang="en-US" altLang="en-US" sz="4800" dirty="0">
              <a:latin typeface="Arial" charset="0"/>
              <a:cs typeface="Arial" charset="0"/>
            </a:endParaRPr>
          </a:p>
          <a:p>
            <a:r>
              <a:rPr lang="en-US" altLang="en-US" sz="8000" dirty="0">
                <a:latin typeface="Arial" charset="0"/>
                <a:cs typeface="Arial" charset="0"/>
              </a:rPr>
              <a:t>Cx report uses</a:t>
            </a:r>
          </a:p>
          <a:p>
            <a:pPr lvl="1">
              <a:lnSpc>
                <a:spcPct val="120000"/>
              </a:lnSpc>
            </a:pPr>
            <a:r>
              <a:rPr lang="en-US" altLang="en-US" sz="6400" dirty="0">
                <a:latin typeface="Arial" charset="0"/>
                <a:cs typeface="Arial" charset="0"/>
              </a:rPr>
              <a:t>Benchmarking future data center performance</a:t>
            </a:r>
          </a:p>
          <a:p>
            <a:pPr lvl="1">
              <a:lnSpc>
                <a:spcPct val="120000"/>
              </a:lnSpc>
            </a:pPr>
            <a:r>
              <a:rPr lang="en-US" altLang="en-US" sz="6400" dirty="0">
                <a:latin typeface="Arial" charset="0"/>
                <a:cs typeface="Arial" charset="0"/>
              </a:rPr>
              <a:t>Predicting results of unplanned events</a:t>
            </a:r>
          </a:p>
          <a:p>
            <a:pPr lvl="1">
              <a:lnSpc>
                <a:spcPct val="120000"/>
              </a:lnSpc>
            </a:pPr>
            <a:r>
              <a:rPr lang="en-US" altLang="en-US" sz="6400" dirty="0">
                <a:latin typeface="Arial" charset="0"/>
                <a:cs typeface="Arial" charset="0"/>
              </a:rPr>
              <a:t>Assessing risk prior to making changes</a:t>
            </a:r>
          </a:p>
          <a:p>
            <a:pPr lvl="1">
              <a:lnSpc>
                <a:spcPct val="120000"/>
              </a:lnSpc>
            </a:pPr>
            <a:r>
              <a:rPr lang="en-US" altLang="en-US" sz="6400" dirty="0">
                <a:latin typeface="Arial" charset="0"/>
                <a:cs typeface="Arial" charset="0"/>
              </a:rPr>
              <a:t>Basis of SOO Manual</a:t>
            </a:r>
          </a:p>
          <a:p>
            <a:pPr lvl="1"/>
            <a:endParaRPr lang="en-US" altLang="en-US" dirty="0" smtClean="0">
              <a:latin typeface="Arial" charset="0"/>
              <a:cs typeface="Arial" charset="0"/>
            </a:endParaRPr>
          </a:p>
          <a:p>
            <a:pPr lvl="1"/>
            <a:endParaRPr lang="en-US" alt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ltLang="en-US" sz="2900" dirty="0" smtClean="0">
                <a:latin typeface="Arial" charset="0"/>
                <a:cs typeface="Arial" charset="0"/>
              </a:rPr>
              <a:t>Facility Life Cycle &amp; Operational Docs</a:t>
            </a:r>
          </a:p>
        </p:txBody>
      </p:sp>
      <p:sp>
        <p:nvSpPr>
          <p:cNvPr id="18435" name="Rectangle 5"/>
          <p:cNvSpPr>
            <a:spLocks noChangeArrowheads="1"/>
          </p:cNvSpPr>
          <p:nvPr/>
        </p:nvSpPr>
        <p:spPr bwMode="auto">
          <a:xfrm>
            <a:off x="0" y="-175433"/>
            <a:ext cx="147797"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anchor="ctr">
            <a:spAutoFit/>
          </a:bodyPr>
          <a:lstStyle>
            <a:lvl1pPr eaLnBrk="0" hangingPunct="0">
              <a:spcBef>
                <a:spcPct val="20000"/>
              </a:spcBef>
              <a:buClr>
                <a:schemeClr val="bg2"/>
              </a:buClr>
              <a:buFont typeface="Arial" charset="0"/>
              <a:buChar char="•"/>
              <a:defRPr sz="2400">
                <a:solidFill>
                  <a:schemeClr val="tx1"/>
                </a:solidFill>
                <a:latin typeface="Arial" charset="0"/>
                <a:cs typeface="Arial" charset="0"/>
              </a:defRPr>
            </a:lvl1pPr>
            <a:lvl2pPr marL="742950" indent="-285750" eaLnBrk="0" hangingPunct="0">
              <a:spcBef>
                <a:spcPct val="20000"/>
              </a:spcBef>
              <a:buClr>
                <a:schemeClr val="bg2"/>
              </a:buClr>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700">
                <a:solidFill>
                  <a:schemeClr val="tx1"/>
                </a:solidFill>
                <a:latin typeface="Arial" charset="0"/>
                <a:cs typeface="Arial" charset="0"/>
              </a:defRPr>
            </a:lvl3pPr>
            <a:lvl4pPr marL="1600200" indent="-228600" eaLnBrk="0" hangingPunct="0">
              <a:spcBef>
                <a:spcPct val="20000"/>
              </a:spcBef>
              <a:buFont typeface="Arial" charset="0"/>
              <a:buChar char="•"/>
              <a:defRPr sz="17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17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9pPr>
          </a:lstStyle>
          <a:p>
            <a:pPr eaLnBrk="1" hangingPunct="1">
              <a:spcBef>
                <a:spcPct val="0"/>
              </a:spcBef>
              <a:buClrTx/>
              <a:buFontTx/>
              <a:buNone/>
            </a:pPr>
            <a:endParaRPr lang="en-US" altLang="en-US" sz="1800" dirty="0">
              <a:cs typeface="Times New Roman" pitchFamily="18" charset="0"/>
            </a:endParaRPr>
          </a:p>
        </p:txBody>
      </p:sp>
      <p:graphicFrame>
        <p:nvGraphicFramePr>
          <p:cNvPr id="18436" name="Object 3"/>
          <p:cNvGraphicFramePr>
            <a:graphicFrameLocks noChangeAspect="1"/>
          </p:cNvGraphicFramePr>
          <p:nvPr/>
        </p:nvGraphicFramePr>
        <p:xfrm>
          <a:off x="170657" y="1028403"/>
          <a:ext cx="8973344" cy="3957339"/>
        </p:xfrm>
        <a:graphic>
          <a:graphicData uri="http://schemas.openxmlformats.org/presentationml/2006/ole">
            <mc:AlternateContent xmlns:mc="http://schemas.openxmlformats.org/markup-compatibility/2006">
              <mc:Choice xmlns:v="urn:schemas-microsoft-com:vml" Requires="v">
                <p:oleObj spid="_x0000_s14448" name="Visio" r:id="rId4" imgW="8278007" imgH="5388684" progId="Visio.Drawing.11">
                  <p:embed/>
                </p:oleObj>
              </mc:Choice>
              <mc:Fallback>
                <p:oleObj name="Visio" r:id="rId4" imgW="8278007" imgH="538868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57" y="1028403"/>
                        <a:ext cx="8973344" cy="3957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3500" dirty="0" smtClean="0">
                <a:latin typeface="Arial" charset="0"/>
                <a:cs typeface="Arial" charset="0"/>
              </a:rPr>
              <a:t>Sequence of Operations Manual</a:t>
            </a:r>
          </a:p>
        </p:txBody>
      </p:sp>
      <p:sp>
        <p:nvSpPr>
          <p:cNvPr id="26627" name="Content Placeholder 2"/>
          <p:cNvSpPr>
            <a:spLocks noGrp="1"/>
          </p:cNvSpPr>
          <p:nvPr>
            <p:ph idx="1"/>
          </p:nvPr>
        </p:nvSpPr>
        <p:spPr>
          <a:solidFill>
            <a:schemeClr val="bg1"/>
          </a:solidFill>
        </p:spPr>
        <p:txBody>
          <a:bodyPr>
            <a:normAutofit fontScale="92500" lnSpcReduction="10000"/>
          </a:bodyPr>
          <a:lstStyle/>
          <a:p>
            <a:pPr>
              <a:defRPr/>
            </a:pPr>
            <a:r>
              <a:rPr lang="en-US" sz="2200" dirty="0" smtClean="0">
                <a:latin typeface="Arial" charset="0"/>
                <a:cs typeface="Arial" charset="0"/>
              </a:rPr>
              <a:t>Hierarchy</a:t>
            </a:r>
          </a:p>
          <a:p>
            <a:pPr lvl="1">
              <a:defRPr/>
            </a:pPr>
            <a:r>
              <a:rPr lang="en-US" sz="1700" dirty="0" smtClean="0">
                <a:latin typeface="Arial" charset="0"/>
                <a:cs typeface="Arial" charset="0"/>
              </a:rPr>
              <a:t>Facility responding to its ambient environment</a:t>
            </a:r>
          </a:p>
          <a:p>
            <a:pPr lvl="1">
              <a:defRPr/>
            </a:pPr>
            <a:r>
              <a:rPr lang="en-US" sz="1700" dirty="0" smtClean="0">
                <a:latin typeface="Arial" charset="0"/>
                <a:cs typeface="Arial" charset="0"/>
              </a:rPr>
              <a:t>Systems interacting with each other (interoperability)</a:t>
            </a:r>
          </a:p>
          <a:p>
            <a:pPr lvl="1">
              <a:defRPr/>
            </a:pPr>
            <a:r>
              <a:rPr lang="en-US" sz="1700" dirty="0" smtClean="0">
                <a:latin typeface="Arial" charset="0"/>
                <a:cs typeface="Arial" charset="0"/>
              </a:rPr>
              <a:t>System internal sequencing (intra-operability)</a:t>
            </a:r>
          </a:p>
          <a:p>
            <a:pPr lvl="1">
              <a:defRPr/>
            </a:pPr>
            <a:r>
              <a:rPr lang="en-US" sz="1700" dirty="0" smtClean="0">
                <a:latin typeface="Arial" charset="0"/>
                <a:cs typeface="Arial" charset="0"/>
              </a:rPr>
              <a:t>Equipment level detail</a:t>
            </a:r>
          </a:p>
          <a:p>
            <a:pPr>
              <a:spcBef>
                <a:spcPts val="1200"/>
              </a:spcBef>
              <a:defRPr/>
            </a:pPr>
            <a:r>
              <a:rPr lang="en-US" sz="2200" dirty="0" smtClean="0">
                <a:latin typeface="Arial" charset="0"/>
                <a:cs typeface="Arial" charset="0"/>
              </a:rPr>
              <a:t>Components</a:t>
            </a:r>
          </a:p>
          <a:p>
            <a:pPr lvl="1">
              <a:defRPr/>
            </a:pPr>
            <a:r>
              <a:rPr lang="en-US" sz="1700" dirty="0" smtClean="0">
                <a:latin typeface="Arial" charset="0"/>
                <a:cs typeface="Arial" charset="0"/>
              </a:rPr>
              <a:t>System Outline – standard format</a:t>
            </a:r>
          </a:p>
          <a:p>
            <a:pPr lvl="1">
              <a:defRPr/>
            </a:pPr>
            <a:r>
              <a:rPr lang="en-US" sz="1700" dirty="0" smtClean="0">
                <a:latin typeface="Arial" charset="0"/>
                <a:cs typeface="Arial" charset="0"/>
              </a:rPr>
              <a:t>Narratives – ‘drill-down’ detail</a:t>
            </a:r>
          </a:p>
          <a:p>
            <a:pPr lvl="1">
              <a:defRPr/>
            </a:pPr>
            <a:r>
              <a:rPr lang="en-US" sz="1700" dirty="0" smtClean="0">
                <a:latin typeface="Arial" charset="0"/>
                <a:cs typeface="Arial" charset="0"/>
              </a:rPr>
              <a:t>Diagrams – logic-based flow charts</a:t>
            </a:r>
          </a:p>
          <a:p>
            <a:pPr lvl="1">
              <a:defRPr/>
            </a:pPr>
            <a:r>
              <a:rPr lang="en-US" sz="1700" dirty="0">
                <a:latin typeface="Arial" charset="0"/>
                <a:cs typeface="Arial" charset="0"/>
              </a:rPr>
              <a:t>Design phase operational sequences and Cx findings</a:t>
            </a:r>
          </a:p>
          <a:p>
            <a:pPr marL="387350" lvl="1" indent="0">
              <a:buFont typeface="Wingdings" pitchFamily="2" charset="2"/>
              <a:buNone/>
              <a:defRPr/>
            </a:pPr>
            <a:endParaRPr lang="en-US" sz="1800" dirty="0" smtClean="0">
              <a:latin typeface="Arial" charset="0"/>
              <a:cs typeface="Arial" charset="0"/>
            </a:endParaRPr>
          </a:p>
          <a:p>
            <a:pPr lvl="2">
              <a:buFont typeface="Arial" charset="0"/>
              <a:buChar char="–"/>
              <a:defRPr/>
            </a:pPr>
            <a:endParaRPr lang="en-US" dirty="0" smtClean="0">
              <a:latin typeface="Arial" charset="0"/>
              <a:cs typeface="Arial" charset="0"/>
            </a:endParaRPr>
          </a:p>
          <a:p>
            <a:pPr lvl="2">
              <a:buFont typeface="Arial" charset="0"/>
              <a:buChar char="–"/>
              <a:defRPr/>
            </a:pPr>
            <a:endParaRPr 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SOO Systems Outline</a:t>
            </a:r>
            <a:endParaRPr lang="en-US" dirty="0"/>
          </a:p>
        </p:txBody>
      </p:sp>
      <p:sp>
        <p:nvSpPr>
          <p:cNvPr id="3" name="Content Placeholder 2"/>
          <p:cNvSpPr>
            <a:spLocks noGrp="1"/>
          </p:cNvSpPr>
          <p:nvPr>
            <p:ph sz="half" idx="1"/>
          </p:nvPr>
        </p:nvSpPr>
        <p:spPr>
          <a:xfrm>
            <a:off x="457200" y="1200151"/>
            <a:ext cx="4471416" cy="3751859"/>
          </a:xfrm>
        </p:spPr>
        <p:txBody>
          <a:bodyPr>
            <a:normAutofit fontScale="25000" lnSpcReduction="20000"/>
          </a:bodyPr>
          <a:lstStyle/>
          <a:p>
            <a:r>
              <a:rPr lang="en-US" sz="7200" b="1" dirty="0" smtClean="0"/>
              <a:t>Overview</a:t>
            </a:r>
          </a:p>
          <a:p>
            <a:pPr lvl="1">
              <a:lnSpc>
                <a:spcPct val="120000"/>
              </a:lnSpc>
            </a:pPr>
            <a:r>
              <a:rPr lang="en-US" sz="5600" dirty="0" smtClean="0"/>
              <a:t>Site and Building Parameters</a:t>
            </a:r>
          </a:p>
          <a:p>
            <a:pPr lvl="1">
              <a:lnSpc>
                <a:spcPct val="120000"/>
              </a:lnSpc>
            </a:pPr>
            <a:r>
              <a:rPr lang="en-US" sz="5600" dirty="0" smtClean="0"/>
              <a:t>Power Distribution System</a:t>
            </a:r>
          </a:p>
          <a:p>
            <a:pPr lvl="1">
              <a:lnSpc>
                <a:spcPct val="120000"/>
              </a:lnSpc>
            </a:pPr>
            <a:r>
              <a:rPr lang="en-US" sz="5600" dirty="0" smtClean="0"/>
              <a:t>Cooling Systems</a:t>
            </a:r>
          </a:p>
          <a:p>
            <a:pPr lvl="1">
              <a:lnSpc>
                <a:spcPct val="120000"/>
              </a:lnSpc>
            </a:pPr>
            <a:r>
              <a:rPr lang="en-US" sz="5600" dirty="0" smtClean="0"/>
              <a:t>Mechanical Systems</a:t>
            </a:r>
          </a:p>
          <a:p>
            <a:pPr lvl="1">
              <a:lnSpc>
                <a:spcPct val="120000"/>
              </a:lnSpc>
            </a:pPr>
            <a:r>
              <a:rPr lang="en-US" sz="5600" dirty="0" smtClean="0"/>
              <a:t>Monitoring &amp; Control Systems</a:t>
            </a:r>
          </a:p>
          <a:p>
            <a:pPr lvl="1">
              <a:lnSpc>
                <a:spcPct val="120000"/>
              </a:lnSpc>
            </a:pPr>
            <a:r>
              <a:rPr lang="en-US" sz="5600" dirty="0" smtClean="0"/>
              <a:t>Data Infrastructure</a:t>
            </a:r>
          </a:p>
          <a:p>
            <a:pPr>
              <a:buNone/>
            </a:pPr>
            <a:endParaRPr lang="en-US" sz="3400" dirty="0" smtClean="0"/>
          </a:p>
          <a:p>
            <a:r>
              <a:rPr lang="en-US" sz="7200" b="1" dirty="0" smtClean="0"/>
              <a:t>Power Systems</a:t>
            </a:r>
          </a:p>
          <a:p>
            <a:pPr lvl="1">
              <a:lnSpc>
                <a:spcPct val="120000"/>
              </a:lnSpc>
            </a:pPr>
            <a:r>
              <a:rPr lang="en-US" sz="5600" dirty="0"/>
              <a:t>Utility Power</a:t>
            </a:r>
          </a:p>
          <a:p>
            <a:pPr lvl="1">
              <a:lnSpc>
                <a:spcPct val="120000"/>
              </a:lnSpc>
            </a:pPr>
            <a:r>
              <a:rPr lang="en-US" sz="5600" dirty="0"/>
              <a:t>No-Break Power/Uninterruptable Power Systems </a:t>
            </a:r>
          </a:p>
          <a:p>
            <a:pPr lvl="1">
              <a:lnSpc>
                <a:spcPct val="120000"/>
              </a:lnSpc>
            </a:pPr>
            <a:r>
              <a:rPr lang="en-US" sz="5600" dirty="0"/>
              <a:t>Short-Break Power/Back-Up Systems</a:t>
            </a:r>
          </a:p>
          <a:p>
            <a:pPr lvl="1">
              <a:lnSpc>
                <a:spcPct val="120000"/>
              </a:lnSpc>
            </a:pPr>
            <a:r>
              <a:rPr lang="en-US" sz="5600" dirty="0"/>
              <a:t>House Power</a:t>
            </a:r>
          </a:p>
          <a:p>
            <a:pPr lvl="0">
              <a:buNone/>
            </a:pPr>
            <a:endParaRPr lang="en-US" dirty="0" smtClean="0"/>
          </a:p>
        </p:txBody>
      </p:sp>
      <p:sp>
        <p:nvSpPr>
          <p:cNvPr id="4" name="Content Placeholder 3"/>
          <p:cNvSpPr>
            <a:spLocks noGrp="1"/>
          </p:cNvSpPr>
          <p:nvPr>
            <p:ph sz="half" idx="2"/>
          </p:nvPr>
        </p:nvSpPr>
        <p:spPr>
          <a:xfrm>
            <a:off x="4928616" y="1200151"/>
            <a:ext cx="4038600" cy="3067049"/>
          </a:xfrm>
        </p:spPr>
        <p:txBody>
          <a:bodyPr>
            <a:normAutofit fontScale="25000" lnSpcReduction="20000"/>
          </a:bodyPr>
          <a:lstStyle/>
          <a:p>
            <a:r>
              <a:rPr lang="en-US" sz="7200" b="1" dirty="0"/>
              <a:t>Cooling Systems</a:t>
            </a:r>
          </a:p>
          <a:p>
            <a:pPr lvl="1">
              <a:lnSpc>
                <a:spcPct val="120000"/>
              </a:lnSpc>
            </a:pPr>
            <a:r>
              <a:rPr lang="en-US" sz="5600" dirty="0"/>
              <a:t>HVAC System</a:t>
            </a:r>
          </a:p>
          <a:p>
            <a:pPr lvl="1">
              <a:lnSpc>
                <a:spcPct val="120000"/>
              </a:lnSpc>
            </a:pPr>
            <a:r>
              <a:rPr lang="en-US" sz="5600" dirty="0"/>
              <a:t>Humidification &amp; Dehumidification Systems</a:t>
            </a:r>
          </a:p>
          <a:p>
            <a:pPr lvl="1">
              <a:lnSpc>
                <a:spcPct val="120000"/>
              </a:lnSpc>
            </a:pPr>
            <a:r>
              <a:rPr lang="en-US" sz="5600" dirty="0"/>
              <a:t>Data Center Air Circulation</a:t>
            </a:r>
          </a:p>
          <a:p>
            <a:pPr lvl="1">
              <a:lnSpc>
                <a:spcPct val="120000"/>
              </a:lnSpc>
            </a:pPr>
            <a:r>
              <a:rPr lang="en-US" sz="5600" dirty="0"/>
              <a:t>Outside Air &amp; Filtration</a:t>
            </a:r>
          </a:p>
          <a:p>
            <a:pPr lvl="1">
              <a:lnSpc>
                <a:spcPct val="120000"/>
              </a:lnSpc>
            </a:pPr>
            <a:r>
              <a:rPr lang="en-US" sz="5600" dirty="0"/>
              <a:t>Remainder of Cooling</a:t>
            </a:r>
          </a:p>
          <a:p>
            <a:pPr lvl="1">
              <a:lnSpc>
                <a:spcPct val="120000"/>
              </a:lnSpc>
            </a:pPr>
            <a:r>
              <a:rPr lang="en-US" sz="5600" dirty="0"/>
              <a:t>Ventilation</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SOO Systems Outline Cont’d</a:t>
            </a:r>
            <a:endParaRPr lang="en-US" dirty="0"/>
          </a:p>
        </p:txBody>
      </p:sp>
      <p:sp>
        <p:nvSpPr>
          <p:cNvPr id="4" name="Content Placeholder 3"/>
          <p:cNvSpPr>
            <a:spLocks noGrp="1"/>
          </p:cNvSpPr>
          <p:nvPr>
            <p:ph sz="half" idx="2"/>
          </p:nvPr>
        </p:nvSpPr>
        <p:spPr>
          <a:xfrm>
            <a:off x="4648200" y="1200151"/>
            <a:ext cx="4038600" cy="3134343"/>
          </a:xfrm>
        </p:spPr>
        <p:txBody>
          <a:bodyPr>
            <a:normAutofit lnSpcReduction="10000"/>
          </a:bodyPr>
          <a:lstStyle/>
          <a:p>
            <a:pPr>
              <a:spcBef>
                <a:spcPts val="1200"/>
              </a:spcBef>
            </a:pPr>
            <a:r>
              <a:rPr lang="en-US" sz="1800" b="1" dirty="0"/>
              <a:t>Infrastructure Management Systems (DCIM)</a:t>
            </a:r>
          </a:p>
          <a:p>
            <a:pPr lvl="1">
              <a:lnSpc>
                <a:spcPct val="110000"/>
              </a:lnSpc>
              <a:spcBef>
                <a:spcPts val="0"/>
              </a:spcBef>
            </a:pPr>
            <a:r>
              <a:rPr lang="en-US" sz="1600" dirty="0"/>
              <a:t>Electrical Power Management System</a:t>
            </a:r>
          </a:p>
          <a:p>
            <a:pPr lvl="1">
              <a:lnSpc>
                <a:spcPct val="110000"/>
              </a:lnSpc>
              <a:spcBef>
                <a:spcPts val="0"/>
              </a:spcBef>
            </a:pPr>
            <a:r>
              <a:rPr lang="en-US" sz="1600" dirty="0"/>
              <a:t>Building Management System</a:t>
            </a:r>
          </a:p>
          <a:p>
            <a:pPr lvl="1">
              <a:lnSpc>
                <a:spcPct val="110000"/>
              </a:lnSpc>
              <a:spcBef>
                <a:spcPts val="0"/>
              </a:spcBef>
            </a:pPr>
            <a:r>
              <a:rPr lang="en-US" sz="1600" dirty="0"/>
              <a:t>Aspirating Smoke Detection System</a:t>
            </a:r>
          </a:p>
          <a:p>
            <a:pPr lvl="1">
              <a:lnSpc>
                <a:spcPct val="110000"/>
              </a:lnSpc>
              <a:spcBef>
                <a:spcPts val="0"/>
              </a:spcBef>
            </a:pPr>
            <a:r>
              <a:rPr lang="en-US" sz="1600" dirty="0"/>
              <a:t>Fire Alarm</a:t>
            </a:r>
          </a:p>
          <a:p>
            <a:pPr lvl="1">
              <a:lnSpc>
                <a:spcPct val="110000"/>
              </a:lnSpc>
              <a:spcBef>
                <a:spcPts val="0"/>
              </a:spcBef>
            </a:pPr>
            <a:r>
              <a:rPr lang="en-US" sz="1600" dirty="0"/>
              <a:t>Fuel System</a:t>
            </a:r>
          </a:p>
          <a:p>
            <a:pPr lvl="1">
              <a:lnSpc>
                <a:spcPct val="110000"/>
              </a:lnSpc>
              <a:spcBef>
                <a:spcPts val="0"/>
              </a:spcBef>
            </a:pPr>
            <a:r>
              <a:rPr lang="en-US" sz="1600" dirty="0"/>
              <a:t>Leak Detection</a:t>
            </a:r>
          </a:p>
          <a:p>
            <a:pPr lvl="1">
              <a:lnSpc>
                <a:spcPct val="110000"/>
              </a:lnSpc>
              <a:spcBef>
                <a:spcPts val="0"/>
              </a:spcBef>
            </a:pPr>
            <a:r>
              <a:rPr lang="en-US" sz="1600" dirty="0"/>
              <a:t>Access Control and Security Systems</a:t>
            </a:r>
          </a:p>
          <a:p>
            <a:pPr>
              <a:buNone/>
            </a:pPr>
            <a:endParaRPr lang="en-US" dirty="0" smtClean="0"/>
          </a:p>
          <a:p>
            <a:endParaRPr lang="en-US" dirty="0"/>
          </a:p>
        </p:txBody>
      </p:sp>
      <p:sp>
        <p:nvSpPr>
          <p:cNvPr id="5" name="Content Placeholder 4"/>
          <p:cNvSpPr>
            <a:spLocks noGrp="1"/>
          </p:cNvSpPr>
          <p:nvPr>
            <p:ph sz="half" idx="1"/>
          </p:nvPr>
        </p:nvSpPr>
        <p:spPr>
          <a:xfrm>
            <a:off x="457200" y="1200151"/>
            <a:ext cx="4066032" cy="3943349"/>
          </a:xfrm>
        </p:spPr>
        <p:txBody>
          <a:bodyPr>
            <a:normAutofit lnSpcReduction="10000"/>
          </a:bodyPr>
          <a:lstStyle/>
          <a:p>
            <a:pPr>
              <a:spcBef>
                <a:spcPts val="1200"/>
              </a:spcBef>
            </a:pPr>
            <a:r>
              <a:rPr lang="en-US" sz="1800" b="1" dirty="0"/>
              <a:t>Mechanical Systems</a:t>
            </a:r>
          </a:p>
          <a:p>
            <a:pPr lvl="1">
              <a:lnSpc>
                <a:spcPct val="120000"/>
              </a:lnSpc>
              <a:spcBef>
                <a:spcPts val="0"/>
              </a:spcBef>
            </a:pPr>
            <a:r>
              <a:rPr lang="en-US" sz="1600" dirty="0"/>
              <a:t>Fuel System Pumping and Piping</a:t>
            </a:r>
          </a:p>
          <a:p>
            <a:pPr lvl="1">
              <a:lnSpc>
                <a:spcPct val="120000"/>
              </a:lnSpc>
              <a:spcBef>
                <a:spcPts val="0"/>
              </a:spcBef>
            </a:pPr>
            <a:r>
              <a:rPr lang="en-US" sz="1600" dirty="0"/>
              <a:t>Storage Tanks</a:t>
            </a:r>
          </a:p>
          <a:p>
            <a:pPr lvl="1">
              <a:lnSpc>
                <a:spcPct val="120000"/>
              </a:lnSpc>
              <a:spcBef>
                <a:spcPts val="0"/>
              </a:spcBef>
            </a:pPr>
            <a:r>
              <a:rPr lang="en-US" sz="1600" dirty="0"/>
              <a:t>Spill Containment</a:t>
            </a:r>
          </a:p>
          <a:p>
            <a:pPr lvl="1">
              <a:lnSpc>
                <a:spcPct val="120000"/>
              </a:lnSpc>
              <a:spcBef>
                <a:spcPts val="0"/>
              </a:spcBef>
            </a:pPr>
            <a:r>
              <a:rPr lang="en-US" sz="1600" dirty="0"/>
              <a:t>Fire Suppression System</a:t>
            </a:r>
          </a:p>
          <a:p>
            <a:pPr lvl="1">
              <a:lnSpc>
                <a:spcPct val="120000"/>
              </a:lnSpc>
              <a:spcBef>
                <a:spcPts val="0"/>
              </a:spcBef>
            </a:pPr>
            <a:r>
              <a:rPr lang="en-US" sz="1600" dirty="0"/>
              <a:t>Industrial Water System Pumping and Piping</a:t>
            </a:r>
          </a:p>
          <a:p>
            <a:pPr lvl="1">
              <a:lnSpc>
                <a:spcPct val="120000"/>
              </a:lnSpc>
              <a:spcBef>
                <a:spcPts val="0"/>
              </a:spcBef>
            </a:pPr>
            <a:r>
              <a:rPr lang="en-US" sz="1600" dirty="0"/>
              <a:t>Other Utility Piping</a:t>
            </a:r>
          </a:p>
          <a:p>
            <a:pPr>
              <a:spcBef>
                <a:spcPts val="1200"/>
              </a:spcBef>
            </a:pPr>
            <a:r>
              <a:rPr lang="en-US" sz="1800" b="1" dirty="0" smtClean="0"/>
              <a:t>Data </a:t>
            </a:r>
            <a:r>
              <a:rPr lang="en-US" sz="1800" b="1" dirty="0"/>
              <a:t>Infrastructure Systems</a:t>
            </a:r>
          </a:p>
          <a:p>
            <a:pPr lvl="1">
              <a:lnSpc>
                <a:spcPct val="130000"/>
              </a:lnSpc>
              <a:spcBef>
                <a:spcPts val="0"/>
              </a:spcBef>
            </a:pPr>
            <a:r>
              <a:rPr lang="en-US" sz="1600" dirty="0"/>
              <a:t>Distribution</a:t>
            </a:r>
          </a:p>
          <a:p>
            <a:pPr lvl="1">
              <a:lnSpc>
                <a:spcPct val="130000"/>
              </a:lnSpc>
              <a:spcBef>
                <a:spcPts val="0"/>
              </a:spcBef>
            </a:pPr>
            <a:r>
              <a:rPr lang="en-US" sz="1600" dirty="0"/>
              <a:t>Media Types</a:t>
            </a:r>
          </a:p>
          <a:p>
            <a:pPr lvl="1">
              <a:lnSpc>
                <a:spcPct val="130000"/>
              </a:lnSpc>
              <a:spcBef>
                <a:spcPts val="0"/>
              </a:spcBef>
            </a:pPr>
            <a:r>
              <a:rPr lang="en-US" sz="1600" dirty="0"/>
              <a:t>Management</a:t>
            </a:r>
          </a:p>
          <a:p>
            <a:endParaRPr lang="en-US" sz="3300" dirty="0"/>
          </a:p>
        </p:txBody>
      </p:sp>
    </p:spTree>
    <p:extLst>
      <p:ext uri="{BB962C8B-B14F-4D97-AF65-F5344CB8AC3E}">
        <p14:creationId xmlns:p14="http://schemas.microsoft.com/office/powerpoint/2010/main" val="1950412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latin typeface="Arial" charset="0"/>
                <a:cs typeface="Arial" charset="0"/>
              </a:rPr>
              <a:t>Narrative Excerpt</a:t>
            </a:r>
          </a:p>
        </p:txBody>
      </p:sp>
      <p:sp>
        <p:nvSpPr>
          <p:cNvPr id="3" name="Content Placeholder 2"/>
          <p:cNvSpPr>
            <a:spLocks noGrp="1"/>
          </p:cNvSpPr>
          <p:nvPr>
            <p:ph idx="1"/>
          </p:nvPr>
        </p:nvSpPr>
        <p:spPr/>
        <p:txBody>
          <a:bodyPr>
            <a:noAutofit/>
          </a:bodyPr>
          <a:lstStyle/>
          <a:p>
            <a:pPr marL="914400" lvl="2" indent="0">
              <a:lnSpc>
                <a:spcPct val="107000"/>
              </a:lnSpc>
              <a:spcBef>
                <a:spcPts val="0"/>
              </a:spcBef>
              <a:spcAft>
                <a:spcPts val="0"/>
              </a:spcAft>
              <a:buFont typeface="Arial" pitchFamily="34" charset="0"/>
              <a:buNone/>
              <a:defRPr/>
            </a:pPr>
            <a:r>
              <a:rPr lang="en-US" sz="1300" b="1" kern="100" dirty="0" smtClean="0">
                <a:latin typeface="Calibri Light"/>
                <a:ea typeface="Times New Roman"/>
                <a:cs typeface="Times New Roman"/>
              </a:rPr>
              <a:t>5. UNINTERUPTIBLE POWER SYSTEMS</a:t>
            </a:r>
            <a:endParaRPr lang="en-US" sz="1300" b="1" kern="100" dirty="0">
              <a:latin typeface="Calibri Light"/>
              <a:ea typeface="Times New Roman"/>
              <a:cs typeface="Times New Roman"/>
            </a:endParaRPr>
          </a:p>
          <a:p>
            <a:pPr marL="1600200" lvl="3" indent="-228600">
              <a:spcBef>
                <a:spcPts val="0"/>
              </a:spcBef>
              <a:spcAft>
                <a:spcPts val="0"/>
              </a:spcAft>
              <a:buFont typeface="+mj-lt"/>
              <a:buAutoNum type="alphaLcPeriod"/>
              <a:defRPr/>
            </a:pPr>
            <a:r>
              <a:rPr lang="en-US" sz="1300" b="1" dirty="0" smtClean="0">
                <a:latin typeface="Calibri Light"/>
                <a:ea typeface="Times New Roman"/>
              </a:rPr>
              <a:t>UPS-1</a:t>
            </a:r>
          </a:p>
          <a:p>
            <a:pPr marL="2057400" lvl="4" indent="-228600">
              <a:spcBef>
                <a:spcPts val="0"/>
              </a:spcBef>
              <a:spcAft>
                <a:spcPts val="0"/>
              </a:spcAft>
              <a:buFont typeface="+mj-lt"/>
              <a:buAutoNum type="arabicPeriod"/>
              <a:defRPr/>
            </a:pPr>
            <a:r>
              <a:rPr lang="en-US" sz="1300" b="1" kern="100" dirty="0">
                <a:latin typeface="Calibri"/>
                <a:ea typeface="Calibri"/>
                <a:cs typeface="Times New Roman"/>
              </a:rPr>
              <a:t>Normal Operation:</a:t>
            </a:r>
            <a:endParaRPr lang="en-US" sz="1300" kern="100" dirty="0">
              <a:latin typeface="Calibri"/>
              <a:ea typeface="Calibri"/>
              <a:cs typeface="Times New Roman"/>
            </a:endParaRPr>
          </a:p>
          <a:p>
            <a:pPr marL="2514600" lvl="5" indent="-228600">
              <a:spcBef>
                <a:spcPts val="0"/>
              </a:spcBef>
              <a:spcAft>
                <a:spcPts val="0"/>
              </a:spcAft>
              <a:buFont typeface="+mj-lt"/>
              <a:buAutoNum type="alphaLcPeriod"/>
              <a:defRPr/>
            </a:pPr>
            <a:r>
              <a:rPr lang="en-US" sz="1300" kern="100" dirty="0">
                <a:latin typeface="Calibri"/>
                <a:ea typeface="Calibri"/>
                <a:cs typeface="Times New Roman"/>
              </a:rPr>
              <a:t>Supplies critical load to CD11</a:t>
            </a:r>
          </a:p>
          <a:p>
            <a:pPr marL="2057400" lvl="4" indent="-228600">
              <a:spcBef>
                <a:spcPts val="0"/>
              </a:spcBef>
              <a:spcAft>
                <a:spcPts val="0"/>
              </a:spcAft>
              <a:buFont typeface="+mj-lt"/>
              <a:buAutoNum type="arabicPeriod"/>
              <a:defRPr/>
            </a:pPr>
            <a:r>
              <a:rPr lang="en-US" sz="1300" b="1" kern="100" dirty="0">
                <a:latin typeface="Calibri"/>
                <a:ea typeface="Calibri"/>
                <a:cs typeface="Times New Roman"/>
              </a:rPr>
              <a:t>Maintenance Operation:</a:t>
            </a:r>
            <a:endParaRPr lang="en-US" sz="1300" kern="100" dirty="0">
              <a:latin typeface="Calibri"/>
              <a:ea typeface="Calibri"/>
              <a:cs typeface="Times New Roman"/>
            </a:endParaRPr>
          </a:p>
          <a:p>
            <a:pPr marL="2514600" lvl="5" indent="-228600">
              <a:spcBef>
                <a:spcPts val="0"/>
              </a:spcBef>
              <a:spcAft>
                <a:spcPts val="0"/>
              </a:spcAft>
              <a:buFont typeface="+mj-lt"/>
              <a:buAutoNum type="alphaLcPeriod"/>
              <a:defRPr/>
            </a:pPr>
            <a:r>
              <a:rPr lang="en-US" sz="1300" kern="100" dirty="0">
                <a:latin typeface="Calibri"/>
                <a:ea typeface="Calibri"/>
                <a:cs typeface="Times New Roman"/>
              </a:rPr>
              <a:t>Place system into internal bypass. Use MBB-1 to bypass UPS.  </a:t>
            </a:r>
            <a:r>
              <a:rPr lang="en-US" sz="1300" kern="100" dirty="0">
                <a:latin typeface="Calibri"/>
                <a:ea typeface="Century Schoolbook"/>
                <a:cs typeface="Century Schoolbook"/>
              </a:rPr>
              <a:t>Open</a:t>
            </a:r>
            <a:r>
              <a:rPr lang="en-US" sz="1300" kern="100" spc="-40" dirty="0">
                <a:latin typeface="Calibri"/>
                <a:ea typeface="Century Schoolbook"/>
                <a:cs typeface="Century Schoolbook"/>
              </a:rPr>
              <a:t> </a:t>
            </a:r>
            <a:r>
              <a:rPr lang="en-US" sz="1300" kern="100" dirty="0">
                <a:latin typeface="Calibri"/>
                <a:ea typeface="Century Schoolbook"/>
                <a:cs typeface="Century Schoolbook"/>
              </a:rPr>
              <a:t>the</a:t>
            </a:r>
            <a:r>
              <a:rPr lang="en-US" sz="1300" kern="100" spc="-30" dirty="0">
                <a:latin typeface="Calibri"/>
                <a:ea typeface="Century Schoolbook"/>
                <a:cs typeface="Century Schoolbook"/>
              </a:rPr>
              <a:t> </a:t>
            </a:r>
            <a:r>
              <a:rPr lang="en-US" sz="1300" kern="100" dirty="0">
                <a:latin typeface="Calibri"/>
                <a:ea typeface="Century Schoolbook"/>
                <a:cs typeface="Century Schoolbook"/>
              </a:rPr>
              <a:t>mod</a:t>
            </a:r>
            <a:r>
              <a:rPr lang="en-US" sz="1300" kern="100" spc="-5" dirty="0">
                <a:latin typeface="Calibri"/>
                <a:ea typeface="Century Schoolbook"/>
                <a:cs typeface="Century Schoolbook"/>
              </a:rPr>
              <a:t>u</a:t>
            </a:r>
            <a:r>
              <a:rPr lang="en-US" sz="1300" kern="100" dirty="0">
                <a:latin typeface="Calibri"/>
                <a:ea typeface="Century Schoolbook"/>
                <a:cs typeface="Century Schoolbook"/>
              </a:rPr>
              <a:t>le</a:t>
            </a:r>
            <a:r>
              <a:rPr lang="en-US" sz="1300" kern="100" spc="-40" dirty="0">
                <a:latin typeface="Calibri"/>
                <a:ea typeface="Century Schoolbook"/>
                <a:cs typeface="Century Schoolbook"/>
              </a:rPr>
              <a:t> </a:t>
            </a:r>
            <a:r>
              <a:rPr lang="en-US" sz="1300" kern="100" dirty="0">
                <a:latin typeface="Calibri"/>
                <a:ea typeface="Century Schoolbook"/>
                <a:cs typeface="Century Schoolbook"/>
              </a:rPr>
              <a:t>ba</a:t>
            </a:r>
            <a:r>
              <a:rPr lang="en-US" sz="1300" kern="100" spc="-5" dirty="0">
                <a:latin typeface="Calibri"/>
                <a:ea typeface="Century Schoolbook"/>
                <a:cs typeface="Century Schoolbook"/>
              </a:rPr>
              <a:t>t</a:t>
            </a:r>
            <a:r>
              <a:rPr lang="en-US" sz="1300" kern="100" dirty="0">
                <a:latin typeface="Calibri"/>
                <a:ea typeface="Century Schoolbook"/>
                <a:cs typeface="Century Schoolbook"/>
              </a:rPr>
              <a:t>teries disconnect</a:t>
            </a:r>
            <a:r>
              <a:rPr lang="en-US" sz="1300" kern="100" spc="-40" dirty="0">
                <a:latin typeface="Calibri"/>
                <a:ea typeface="Century Schoolbook"/>
                <a:cs typeface="Century Schoolbook"/>
              </a:rPr>
              <a:t> </a:t>
            </a:r>
            <a:r>
              <a:rPr lang="en-US" sz="1300" kern="100" spc="-5" dirty="0">
                <a:latin typeface="Calibri"/>
                <a:ea typeface="Century Schoolbook"/>
                <a:cs typeface="Century Schoolbook"/>
              </a:rPr>
              <a:t>(</a:t>
            </a:r>
            <a:r>
              <a:rPr lang="en-US" sz="1300" kern="100" dirty="0">
                <a:latin typeface="Calibri"/>
                <a:ea typeface="Century Schoolbook"/>
                <a:cs typeface="Century Schoolbook"/>
              </a:rPr>
              <a:t>MBD)</a:t>
            </a:r>
            <a:r>
              <a:rPr lang="en-US" sz="1300" kern="100" spc="-40" dirty="0">
                <a:latin typeface="Calibri"/>
                <a:ea typeface="Century Schoolbook"/>
                <a:cs typeface="Century Schoolbook"/>
              </a:rPr>
              <a:t> </a:t>
            </a:r>
            <a:r>
              <a:rPr lang="en-US" sz="1300" kern="100" dirty="0">
                <a:latin typeface="Calibri"/>
                <a:ea typeface="Century Schoolbook"/>
                <a:cs typeface="Century Schoolbook"/>
              </a:rPr>
              <a:t>ci</a:t>
            </a:r>
            <a:r>
              <a:rPr lang="en-US" sz="1300" kern="100" spc="-5" dirty="0">
                <a:latin typeface="Calibri"/>
                <a:ea typeface="Century Schoolbook"/>
                <a:cs typeface="Century Schoolbook"/>
              </a:rPr>
              <a:t>r</a:t>
            </a:r>
            <a:r>
              <a:rPr lang="en-US" sz="1300" kern="100" dirty="0">
                <a:latin typeface="Calibri"/>
                <a:ea typeface="Century Schoolbook"/>
                <a:cs typeface="Century Schoolbook"/>
              </a:rPr>
              <a:t>cuit</a:t>
            </a:r>
            <a:r>
              <a:rPr lang="en-US" sz="1300" kern="100" spc="-35" dirty="0">
                <a:latin typeface="Calibri"/>
                <a:ea typeface="Century Schoolbook"/>
                <a:cs typeface="Century Schoolbook"/>
              </a:rPr>
              <a:t> </a:t>
            </a:r>
            <a:r>
              <a:rPr lang="en-US" sz="1300" kern="100" dirty="0">
                <a:latin typeface="Calibri"/>
                <a:ea typeface="Century Schoolbook"/>
                <a:cs typeface="Century Schoolbook"/>
              </a:rPr>
              <a:t>br</a:t>
            </a:r>
            <a:r>
              <a:rPr lang="en-US" sz="1300" kern="100" spc="5" dirty="0">
                <a:latin typeface="Calibri"/>
                <a:ea typeface="Century Schoolbook"/>
                <a:cs typeface="Century Schoolbook"/>
              </a:rPr>
              <a:t>e</a:t>
            </a:r>
            <a:r>
              <a:rPr lang="en-US" sz="1300" kern="100" spc="-5" dirty="0">
                <a:latin typeface="Calibri"/>
                <a:ea typeface="Century Schoolbook"/>
                <a:cs typeface="Century Schoolbook"/>
              </a:rPr>
              <a:t>a</a:t>
            </a:r>
            <a:r>
              <a:rPr lang="en-US" sz="1300" kern="100" dirty="0">
                <a:latin typeface="Calibri"/>
                <a:ea typeface="Century Schoolbook"/>
                <a:cs typeface="Century Schoolbook"/>
              </a:rPr>
              <a:t>ker</a:t>
            </a:r>
            <a:r>
              <a:rPr lang="en-US" sz="1300" kern="100" spc="-35" dirty="0">
                <a:latin typeface="Calibri"/>
                <a:ea typeface="Century Schoolbook"/>
                <a:cs typeface="Century Schoolbook"/>
              </a:rPr>
              <a:t> </a:t>
            </a:r>
            <a:r>
              <a:rPr lang="en-US" sz="1300" kern="100" dirty="0">
                <a:latin typeface="Calibri"/>
                <a:ea typeface="Century Schoolbook"/>
                <a:cs typeface="Century Schoolbook"/>
              </a:rPr>
              <a:t>by</a:t>
            </a:r>
            <a:r>
              <a:rPr lang="en-US" sz="1300" kern="100" spc="-35" dirty="0">
                <a:latin typeface="Calibri"/>
                <a:ea typeface="Century Schoolbook"/>
                <a:cs typeface="Century Schoolbook"/>
              </a:rPr>
              <a:t> </a:t>
            </a:r>
            <a:r>
              <a:rPr lang="en-US" sz="1300" kern="100" dirty="0">
                <a:latin typeface="Calibri"/>
                <a:ea typeface="Century Schoolbook"/>
                <a:cs typeface="Century Schoolbook"/>
              </a:rPr>
              <a:t>simultane</a:t>
            </a:r>
            <a:r>
              <a:rPr lang="en-US" sz="1300" kern="100" spc="5" dirty="0">
                <a:latin typeface="Calibri"/>
                <a:ea typeface="Century Schoolbook"/>
                <a:cs typeface="Century Schoolbook"/>
              </a:rPr>
              <a:t>o</a:t>
            </a:r>
            <a:r>
              <a:rPr lang="en-US" sz="1300" kern="100" dirty="0">
                <a:latin typeface="Calibri"/>
                <a:ea typeface="Century Schoolbook"/>
                <a:cs typeface="Century Schoolbook"/>
              </a:rPr>
              <a:t>usly</a:t>
            </a:r>
            <a:r>
              <a:rPr lang="en-US" sz="1300" kern="100" spc="-35" dirty="0">
                <a:latin typeface="Calibri"/>
                <a:ea typeface="Century Schoolbook"/>
                <a:cs typeface="Century Schoolbook"/>
              </a:rPr>
              <a:t> </a:t>
            </a:r>
            <a:r>
              <a:rPr lang="en-US" sz="1300" kern="100" dirty="0">
                <a:latin typeface="Calibri"/>
                <a:ea typeface="Century Schoolbook"/>
                <a:cs typeface="Century Schoolbook"/>
              </a:rPr>
              <a:t>p</a:t>
            </a:r>
            <a:r>
              <a:rPr lang="en-US" sz="1300" kern="100" spc="-5" dirty="0">
                <a:latin typeface="Calibri"/>
                <a:ea typeface="Century Schoolbook"/>
                <a:cs typeface="Century Schoolbook"/>
              </a:rPr>
              <a:t>r</a:t>
            </a:r>
            <a:r>
              <a:rPr lang="en-US" sz="1300" kern="100" spc="5" dirty="0">
                <a:latin typeface="Calibri"/>
                <a:ea typeface="Century Schoolbook"/>
                <a:cs typeface="Century Schoolbook"/>
              </a:rPr>
              <a:t>e</a:t>
            </a:r>
            <a:r>
              <a:rPr lang="en-US" sz="1300" kern="100" dirty="0">
                <a:latin typeface="Calibri"/>
                <a:ea typeface="Century Schoolbook"/>
                <a:cs typeface="Century Schoolbook"/>
              </a:rPr>
              <a:t>ssing</a:t>
            </a:r>
            <a:r>
              <a:rPr lang="en-US" sz="1300" kern="100" spc="-35" dirty="0">
                <a:latin typeface="Calibri"/>
                <a:ea typeface="Century Schoolbook"/>
                <a:cs typeface="Century Schoolbook"/>
              </a:rPr>
              <a:t> </a:t>
            </a:r>
            <a:r>
              <a:rPr lang="en-US" sz="1300" kern="100" dirty="0">
                <a:latin typeface="Calibri"/>
                <a:ea typeface="Century Schoolbook"/>
                <a:cs typeface="Century Schoolbook"/>
              </a:rPr>
              <a:t>the</a:t>
            </a:r>
            <a:r>
              <a:rPr lang="en-US" sz="1300" kern="100" spc="-35" dirty="0">
                <a:latin typeface="Calibri"/>
                <a:ea typeface="Century Schoolbook"/>
                <a:cs typeface="Century Schoolbook"/>
              </a:rPr>
              <a:t> </a:t>
            </a:r>
            <a:r>
              <a:rPr lang="en-US" sz="1300" b="1" kern="100" dirty="0">
                <a:latin typeface="Calibri"/>
                <a:ea typeface="Century Schoolbook"/>
                <a:cs typeface="Century Schoolbook"/>
              </a:rPr>
              <a:t>Battery</a:t>
            </a:r>
            <a:r>
              <a:rPr lang="en-US" sz="1300" b="1" kern="100" dirty="0">
                <a:latin typeface="Calibri"/>
                <a:ea typeface="Times New Roman"/>
                <a:cs typeface="Times New Roman"/>
              </a:rPr>
              <a:t> </a:t>
            </a:r>
            <a:r>
              <a:rPr lang="en-US" sz="1300" b="1" kern="100" dirty="0">
                <a:latin typeface="Calibri"/>
                <a:ea typeface="Century Schoolbook"/>
                <a:cs typeface="Century Schoolbook"/>
              </a:rPr>
              <a:t>Trip</a:t>
            </a:r>
            <a:r>
              <a:rPr lang="en-US" sz="1300" b="1" kern="100" spc="-35" dirty="0">
                <a:latin typeface="Calibri"/>
                <a:ea typeface="Century Schoolbook"/>
                <a:cs typeface="Century Schoolbook"/>
              </a:rPr>
              <a:t> </a:t>
            </a:r>
            <a:r>
              <a:rPr lang="en-US" sz="1300" kern="100" spc="-5" dirty="0">
                <a:latin typeface="Calibri"/>
                <a:ea typeface="Century Schoolbook"/>
                <a:cs typeface="Century Schoolbook"/>
              </a:rPr>
              <a:t>a</a:t>
            </a:r>
            <a:r>
              <a:rPr lang="en-US" sz="1300" kern="100" dirty="0">
                <a:latin typeface="Calibri"/>
                <a:ea typeface="Century Schoolbook"/>
                <a:cs typeface="Century Schoolbook"/>
              </a:rPr>
              <a:t>nd</a:t>
            </a:r>
            <a:r>
              <a:rPr lang="en-US" sz="1300" kern="100" spc="-35" dirty="0">
                <a:latin typeface="Calibri"/>
                <a:ea typeface="Century Schoolbook"/>
                <a:cs typeface="Century Schoolbook"/>
              </a:rPr>
              <a:t> </a:t>
            </a:r>
            <a:r>
              <a:rPr lang="en-US" sz="1300" b="1" kern="100" dirty="0">
                <a:latin typeface="Calibri"/>
                <a:ea typeface="Century Schoolbook"/>
                <a:cs typeface="Century Schoolbook"/>
              </a:rPr>
              <a:t>C</a:t>
            </a:r>
            <a:r>
              <a:rPr lang="en-US" sz="1300" b="1" kern="100" spc="-5" dirty="0">
                <a:latin typeface="Calibri"/>
                <a:ea typeface="Century Schoolbook"/>
                <a:cs typeface="Century Schoolbook"/>
              </a:rPr>
              <a:t>o</a:t>
            </a:r>
            <a:r>
              <a:rPr lang="en-US" sz="1300" b="1" kern="100" dirty="0">
                <a:latin typeface="Calibri"/>
                <a:ea typeface="Century Schoolbook"/>
                <a:cs typeface="Century Schoolbook"/>
              </a:rPr>
              <a:t>ntrol</a:t>
            </a:r>
            <a:r>
              <a:rPr lang="en-US" sz="1300" b="1" kern="100" spc="-35" dirty="0">
                <a:latin typeface="Calibri"/>
                <a:ea typeface="Century Schoolbook"/>
                <a:cs typeface="Century Schoolbook"/>
              </a:rPr>
              <a:t> </a:t>
            </a:r>
            <a:r>
              <a:rPr lang="en-US" sz="1300" b="1" kern="100" dirty="0">
                <a:latin typeface="Calibri"/>
                <a:ea typeface="Century Schoolbook"/>
                <a:cs typeface="Century Schoolbook"/>
              </a:rPr>
              <a:t>E</a:t>
            </a:r>
            <a:r>
              <a:rPr lang="en-US" sz="1300" b="1" kern="100" spc="5" dirty="0">
                <a:latin typeface="Calibri"/>
                <a:ea typeface="Century Schoolbook"/>
                <a:cs typeface="Century Schoolbook"/>
              </a:rPr>
              <a:t>n</a:t>
            </a:r>
            <a:r>
              <a:rPr lang="en-US" sz="1300" b="1" kern="100" spc="-5" dirty="0">
                <a:latin typeface="Calibri"/>
                <a:ea typeface="Century Schoolbook"/>
                <a:cs typeface="Century Schoolbook"/>
              </a:rPr>
              <a:t>a</a:t>
            </a:r>
            <a:r>
              <a:rPr lang="en-US" sz="1300" b="1" kern="100" dirty="0">
                <a:latin typeface="Calibri"/>
                <a:ea typeface="Century Schoolbook"/>
                <a:cs typeface="Century Schoolbook"/>
              </a:rPr>
              <a:t>ble</a:t>
            </a:r>
            <a:r>
              <a:rPr lang="en-US" sz="1300" b="1" kern="100" spc="-40" dirty="0">
                <a:latin typeface="Calibri"/>
                <a:ea typeface="Century Schoolbook"/>
                <a:cs typeface="Century Schoolbook"/>
              </a:rPr>
              <a:t> </a:t>
            </a:r>
            <a:r>
              <a:rPr lang="en-US" sz="1300" kern="100" dirty="0">
                <a:latin typeface="Calibri"/>
                <a:ea typeface="Century Schoolbook"/>
                <a:cs typeface="Century Schoolbook"/>
              </a:rPr>
              <a:t>p</a:t>
            </a:r>
            <a:r>
              <a:rPr lang="en-US" sz="1300" kern="100" spc="-5" dirty="0">
                <a:latin typeface="Calibri"/>
                <a:ea typeface="Century Schoolbook"/>
                <a:cs typeface="Century Schoolbook"/>
              </a:rPr>
              <a:t>a</a:t>
            </a:r>
            <a:r>
              <a:rPr lang="en-US" sz="1300" kern="100" dirty="0">
                <a:latin typeface="Calibri"/>
                <a:ea typeface="Century Schoolbook"/>
                <a:cs typeface="Century Schoolbook"/>
              </a:rPr>
              <a:t>ds.  </a:t>
            </a:r>
            <a:r>
              <a:rPr lang="en-US" sz="1300" kern="100" dirty="0">
                <a:latin typeface="Calibri"/>
                <a:ea typeface="Calibri"/>
                <a:cs typeface="Times New Roman"/>
              </a:rPr>
              <a:t>Ma</a:t>
            </a:r>
            <a:r>
              <a:rPr lang="en-US" sz="1300" kern="100" spc="-5" dirty="0">
                <a:latin typeface="Calibri"/>
                <a:ea typeface="Calibri"/>
                <a:cs typeface="Times New Roman"/>
              </a:rPr>
              <a:t>n</a:t>
            </a:r>
            <a:r>
              <a:rPr lang="en-US" sz="1300" kern="100" dirty="0">
                <a:latin typeface="Calibri"/>
                <a:ea typeface="Calibri"/>
                <a:cs typeface="Times New Roman"/>
              </a:rPr>
              <a:t>ua</a:t>
            </a:r>
            <a:r>
              <a:rPr lang="en-US" sz="1300" kern="100" spc="-5" dirty="0">
                <a:latin typeface="Calibri"/>
                <a:ea typeface="Calibri"/>
                <a:cs typeface="Times New Roman"/>
              </a:rPr>
              <a:t>l</a:t>
            </a:r>
            <a:r>
              <a:rPr lang="en-US" sz="1300" kern="100" dirty="0">
                <a:latin typeface="Calibri"/>
                <a:ea typeface="Calibri"/>
                <a:cs typeface="Times New Roman"/>
              </a:rPr>
              <a:t>ly</a:t>
            </a:r>
            <a:r>
              <a:rPr lang="en-US" sz="1300" kern="100" spc="-25" dirty="0">
                <a:latin typeface="Calibri"/>
                <a:ea typeface="Calibri"/>
                <a:cs typeface="Times New Roman"/>
              </a:rPr>
              <a:t> </a:t>
            </a:r>
            <a:r>
              <a:rPr lang="en-US" sz="1300" kern="100" dirty="0">
                <a:latin typeface="Calibri"/>
                <a:ea typeface="Calibri"/>
                <a:cs typeface="Times New Roman"/>
              </a:rPr>
              <a:t>o</a:t>
            </a:r>
            <a:r>
              <a:rPr lang="en-US" sz="1300" kern="100" spc="-5" dirty="0">
                <a:latin typeface="Calibri"/>
                <a:ea typeface="Calibri"/>
                <a:cs typeface="Times New Roman"/>
              </a:rPr>
              <a:t>p</a:t>
            </a:r>
            <a:r>
              <a:rPr lang="en-US" sz="1300" kern="100" dirty="0">
                <a:latin typeface="Calibri"/>
                <a:ea typeface="Calibri"/>
                <a:cs typeface="Times New Roman"/>
              </a:rPr>
              <a:t>en</a:t>
            </a:r>
            <a:r>
              <a:rPr lang="en-US" sz="1300" kern="100" spc="-30" dirty="0">
                <a:latin typeface="Calibri"/>
                <a:ea typeface="Calibri"/>
                <a:cs typeface="Times New Roman"/>
              </a:rPr>
              <a:t> </a:t>
            </a:r>
            <a:r>
              <a:rPr lang="en-US" sz="1300" kern="100" dirty="0">
                <a:latin typeface="Calibri"/>
                <a:ea typeface="Calibri"/>
                <a:cs typeface="Times New Roman"/>
              </a:rPr>
              <a:t>t</a:t>
            </a:r>
            <a:r>
              <a:rPr lang="en-US" sz="1300" kern="100" spc="-5" dirty="0">
                <a:latin typeface="Calibri"/>
                <a:ea typeface="Calibri"/>
                <a:cs typeface="Times New Roman"/>
              </a:rPr>
              <a:t>h</a:t>
            </a:r>
            <a:r>
              <a:rPr lang="en-US" sz="1300" kern="100" dirty="0">
                <a:latin typeface="Calibri"/>
                <a:ea typeface="Calibri"/>
                <a:cs typeface="Times New Roman"/>
              </a:rPr>
              <a:t>e</a:t>
            </a:r>
            <a:r>
              <a:rPr lang="en-US" sz="1300" kern="100" spc="-30" dirty="0">
                <a:latin typeface="Calibri"/>
                <a:ea typeface="Calibri"/>
                <a:cs typeface="Times New Roman"/>
              </a:rPr>
              <a:t> </a:t>
            </a:r>
            <a:r>
              <a:rPr lang="en-US" sz="1300" kern="100" dirty="0">
                <a:latin typeface="Calibri"/>
                <a:ea typeface="Calibri"/>
                <a:cs typeface="Times New Roman"/>
              </a:rPr>
              <a:t>UPS</a:t>
            </a:r>
            <a:r>
              <a:rPr lang="en-US" sz="1300" kern="100" spc="-25" dirty="0">
                <a:latin typeface="Calibri"/>
                <a:ea typeface="Calibri"/>
                <a:cs typeface="Times New Roman"/>
              </a:rPr>
              <a:t> </a:t>
            </a:r>
            <a:r>
              <a:rPr lang="en-US" sz="1300" kern="100" dirty="0">
                <a:latin typeface="Calibri"/>
                <a:ea typeface="Calibri"/>
                <a:cs typeface="Times New Roman"/>
              </a:rPr>
              <a:t>i</a:t>
            </a:r>
            <a:r>
              <a:rPr lang="en-US" sz="1300" kern="100" spc="-5" dirty="0">
                <a:latin typeface="Calibri"/>
                <a:ea typeface="Calibri"/>
                <a:cs typeface="Times New Roman"/>
              </a:rPr>
              <a:t>n</a:t>
            </a:r>
            <a:r>
              <a:rPr lang="en-US" sz="1300" kern="100" dirty="0">
                <a:latin typeface="Calibri"/>
                <a:ea typeface="Calibri"/>
                <a:cs typeface="Times New Roman"/>
              </a:rPr>
              <a:t>put</a:t>
            </a:r>
            <a:r>
              <a:rPr lang="en-US" sz="1300" kern="100" spc="-30" dirty="0">
                <a:latin typeface="Calibri"/>
                <a:ea typeface="Calibri"/>
                <a:cs typeface="Times New Roman"/>
              </a:rPr>
              <a:t> </a:t>
            </a:r>
            <a:r>
              <a:rPr lang="en-US" sz="1300" kern="100" dirty="0">
                <a:latin typeface="Calibri"/>
                <a:ea typeface="Calibri"/>
                <a:cs typeface="Times New Roman"/>
              </a:rPr>
              <a:t>circuit</a:t>
            </a:r>
            <a:r>
              <a:rPr lang="en-US" sz="1300" kern="100" spc="-30" dirty="0">
                <a:latin typeface="Calibri"/>
                <a:ea typeface="Calibri"/>
                <a:cs typeface="Times New Roman"/>
              </a:rPr>
              <a:t> </a:t>
            </a:r>
            <a:r>
              <a:rPr lang="en-US" sz="1300" kern="100" spc="-5" dirty="0">
                <a:latin typeface="Calibri"/>
                <a:ea typeface="Calibri"/>
                <a:cs typeface="Times New Roman"/>
              </a:rPr>
              <a:t>b</a:t>
            </a:r>
            <a:r>
              <a:rPr lang="en-US" sz="1300" kern="100" dirty="0">
                <a:latin typeface="Calibri"/>
                <a:ea typeface="Calibri"/>
                <a:cs typeface="Times New Roman"/>
              </a:rPr>
              <a:t>re</a:t>
            </a:r>
            <a:r>
              <a:rPr lang="en-US" sz="1300" kern="100" spc="-5" dirty="0">
                <a:latin typeface="Calibri"/>
                <a:ea typeface="Calibri"/>
                <a:cs typeface="Times New Roman"/>
              </a:rPr>
              <a:t>a</a:t>
            </a:r>
            <a:r>
              <a:rPr lang="en-US" sz="1300" kern="100" dirty="0">
                <a:latin typeface="Calibri"/>
                <a:ea typeface="Calibri"/>
                <a:cs typeface="Times New Roman"/>
              </a:rPr>
              <a:t>ker</a:t>
            </a:r>
            <a:r>
              <a:rPr lang="en-US" sz="1300" kern="100" spc="-20" dirty="0">
                <a:latin typeface="Calibri"/>
                <a:ea typeface="Calibri"/>
                <a:cs typeface="Times New Roman"/>
              </a:rPr>
              <a:t> </a:t>
            </a:r>
            <a:r>
              <a:rPr lang="en-US" sz="1300" kern="100" spc="-5" dirty="0">
                <a:latin typeface="Calibri"/>
                <a:ea typeface="Calibri"/>
                <a:cs typeface="Times New Roman"/>
              </a:rPr>
              <a:t>b</a:t>
            </a:r>
            <a:r>
              <a:rPr lang="en-US" sz="1300" kern="100" dirty="0">
                <a:latin typeface="Calibri"/>
                <a:ea typeface="Calibri"/>
                <a:cs typeface="Times New Roman"/>
              </a:rPr>
              <a:t>y</a:t>
            </a:r>
            <a:r>
              <a:rPr lang="en-US" sz="1300" kern="100" spc="-25" dirty="0">
                <a:latin typeface="Calibri"/>
                <a:ea typeface="Calibri"/>
                <a:cs typeface="Times New Roman"/>
              </a:rPr>
              <a:t> </a:t>
            </a:r>
            <a:r>
              <a:rPr lang="en-US" sz="1300" kern="100" dirty="0">
                <a:latin typeface="Calibri"/>
                <a:ea typeface="Calibri"/>
                <a:cs typeface="Times New Roman"/>
              </a:rPr>
              <a:t>mov</a:t>
            </a:r>
            <a:r>
              <a:rPr lang="en-US" sz="1300" kern="100" spc="-5" dirty="0">
                <a:latin typeface="Calibri"/>
                <a:ea typeface="Calibri"/>
                <a:cs typeface="Times New Roman"/>
              </a:rPr>
              <a:t>i</a:t>
            </a:r>
            <a:r>
              <a:rPr lang="en-US" sz="1300" kern="100" dirty="0">
                <a:latin typeface="Calibri"/>
                <a:ea typeface="Calibri"/>
                <a:cs typeface="Times New Roman"/>
              </a:rPr>
              <a:t>ng</a:t>
            </a:r>
            <a:r>
              <a:rPr lang="en-US" sz="1300" kern="100" spc="-20" dirty="0">
                <a:latin typeface="Calibri"/>
                <a:ea typeface="Calibri"/>
                <a:cs typeface="Times New Roman"/>
              </a:rPr>
              <a:t> </a:t>
            </a:r>
            <a:r>
              <a:rPr lang="en-US" sz="1300" kern="100" dirty="0">
                <a:latin typeface="Calibri"/>
                <a:ea typeface="Calibri"/>
                <a:cs typeface="Times New Roman"/>
              </a:rPr>
              <a:t>t</a:t>
            </a:r>
            <a:r>
              <a:rPr lang="en-US" sz="1300" kern="100" spc="-5" dirty="0">
                <a:latin typeface="Calibri"/>
                <a:ea typeface="Calibri"/>
                <a:cs typeface="Times New Roman"/>
              </a:rPr>
              <a:t>h</a:t>
            </a:r>
            <a:r>
              <a:rPr lang="en-US" sz="1300" kern="100" dirty="0">
                <a:latin typeface="Calibri"/>
                <a:ea typeface="Calibri"/>
                <a:cs typeface="Times New Roman"/>
              </a:rPr>
              <a:t>e</a:t>
            </a:r>
            <a:r>
              <a:rPr lang="en-US" sz="1300" kern="100" spc="-25" dirty="0">
                <a:latin typeface="Calibri"/>
                <a:ea typeface="Calibri"/>
                <a:cs typeface="Times New Roman"/>
              </a:rPr>
              <a:t> </a:t>
            </a:r>
            <a:r>
              <a:rPr lang="en-US" sz="1300" kern="100" dirty="0">
                <a:latin typeface="Calibri"/>
                <a:ea typeface="Calibri"/>
                <a:cs typeface="Times New Roman"/>
              </a:rPr>
              <a:t>h</a:t>
            </a:r>
            <a:r>
              <a:rPr lang="en-US" sz="1300" kern="100" spc="-15" dirty="0">
                <a:latin typeface="Calibri"/>
                <a:ea typeface="Calibri"/>
                <a:cs typeface="Times New Roman"/>
              </a:rPr>
              <a:t>a</a:t>
            </a:r>
            <a:r>
              <a:rPr lang="en-US" sz="1300" kern="100" dirty="0">
                <a:latin typeface="Calibri"/>
                <a:ea typeface="Calibri"/>
                <a:cs typeface="Times New Roman"/>
              </a:rPr>
              <a:t>ndle</a:t>
            </a:r>
            <a:r>
              <a:rPr lang="en-US" sz="1300" kern="100" spc="-25" dirty="0">
                <a:latin typeface="Calibri"/>
                <a:ea typeface="Calibri"/>
                <a:cs typeface="Times New Roman"/>
              </a:rPr>
              <a:t> </a:t>
            </a:r>
            <a:r>
              <a:rPr lang="en-US" sz="1300" kern="100" dirty="0">
                <a:latin typeface="Calibri"/>
                <a:ea typeface="Calibri"/>
                <a:cs typeface="Times New Roman"/>
              </a:rPr>
              <a:t>to</a:t>
            </a:r>
            <a:r>
              <a:rPr lang="en-US" sz="1300" kern="100" spc="-30" dirty="0">
                <a:latin typeface="Calibri"/>
                <a:ea typeface="Calibri"/>
                <a:cs typeface="Times New Roman"/>
              </a:rPr>
              <a:t> </a:t>
            </a:r>
            <a:r>
              <a:rPr lang="en-US" sz="1300" kern="100" dirty="0">
                <a:latin typeface="Calibri"/>
                <a:ea typeface="Calibri"/>
                <a:cs typeface="Times New Roman"/>
              </a:rPr>
              <a:t>the</a:t>
            </a:r>
            <a:r>
              <a:rPr lang="en-US" sz="1300" kern="100" spc="-30" dirty="0">
                <a:latin typeface="Calibri"/>
                <a:ea typeface="Calibri"/>
                <a:cs typeface="Times New Roman"/>
              </a:rPr>
              <a:t> </a:t>
            </a:r>
            <a:r>
              <a:rPr lang="en-US" sz="1300" kern="100" dirty="0">
                <a:latin typeface="Calibri"/>
                <a:ea typeface="Calibri"/>
                <a:cs typeface="Times New Roman"/>
              </a:rPr>
              <a:t>OFF</a:t>
            </a:r>
            <a:r>
              <a:rPr lang="en-US" sz="1300" kern="100" spc="-20" dirty="0">
                <a:latin typeface="Calibri"/>
                <a:ea typeface="Calibri"/>
                <a:cs typeface="Times New Roman"/>
              </a:rPr>
              <a:t> </a:t>
            </a:r>
            <a:r>
              <a:rPr lang="en-US" sz="1300" kern="100" dirty="0">
                <a:latin typeface="Calibri"/>
                <a:ea typeface="Calibri"/>
                <a:cs typeface="Times New Roman"/>
              </a:rPr>
              <a:t>position. UPS is isolated for work.</a:t>
            </a:r>
          </a:p>
          <a:p>
            <a:pPr marL="2057400" lvl="4" indent="-228600">
              <a:spcBef>
                <a:spcPts val="0"/>
              </a:spcBef>
              <a:spcAft>
                <a:spcPts val="0"/>
              </a:spcAft>
              <a:buFont typeface="+mj-lt"/>
              <a:buAutoNum type="arabicPeriod"/>
              <a:defRPr/>
            </a:pPr>
            <a:r>
              <a:rPr lang="en-US" sz="1300" b="1" kern="100" dirty="0">
                <a:latin typeface="Calibri"/>
                <a:ea typeface="Calibri"/>
                <a:cs typeface="Times New Roman"/>
              </a:rPr>
              <a:t>Fault Operation:</a:t>
            </a:r>
            <a:endParaRPr lang="en-US" sz="1300" kern="100" dirty="0">
              <a:latin typeface="Calibri"/>
              <a:ea typeface="Calibri"/>
              <a:cs typeface="Times New Roman"/>
            </a:endParaRPr>
          </a:p>
          <a:p>
            <a:pPr marL="2514600" lvl="5" indent="-228600">
              <a:spcBef>
                <a:spcPts val="0"/>
              </a:spcBef>
              <a:spcAft>
                <a:spcPts val="0"/>
              </a:spcAft>
              <a:buFont typeface="+mj-lt"/>
              <a:buAutoNum type="alphaLcPeriod"/>
              <a:defRPr/>
            </a:pPr>
            <a:r>
              <a:rPr lang="en-US" sz="1300" kern="100" dirty="0">
                <a:latin typeface="Calibri"/>
                <a:ea typeface="Calibri"/>
                <a:cs typeface="Times New Roman"/>
              </a:rPr>
              <a:t>Upon a loss of input power the batteries will discharge to maintain required load. </a:t>
            </a:r>
          </a:p>
          <a:p>
            <a:pPr marL="2514600" lvl="5" indent="-228600">
              <a:spcBef>
                <a:spcPts val="0"/>
              </a:spcBef>
              <a:spcAft>
                <a:spcPts val="0"/>
              </a:spcAft>
              <a:buFont typeface="+mj-lt"/>
              <a:buAutoNum type="alphaLcPeriod"/>
              <a:defRPr/>
            </a:pPr>
            <a:r>
              <a:rPr lang="en-US" sz="1300" kern="100" dirty="0">
                <a:latin typeface="Calibri"/>
                <a:ea typeface="Calibri"/>
                <a:cs typeface="Times New Roman"/>
              </a:rPr>
              <a:t>If the unit is unable to maintain required voltage, the system will go to internal bypass</a:t>
            </a:r>
            <a:r>
              <a:rPr lang="en-US" sz="1300" kern="100" dirty="0" smtClean="0">
                <a:latin typeface="Calibri"/>
                <a:ea typeface="Calibri"/>
                <a:cs typeface="Times New Roman"/>
              </a:rPr>
              <a:t>.</a:t>
            </a:r>
            <a:endParaRPr lang="en-US" sz="1300" b="1" dirty="0" smtClean="0">
              <a:latin typeface="Calibri Light"/>
              <a:ea typeface="Times New Roman"/>
            </a:endParaRPr>
          </a:p>
          <a:p>
            <a:pPr marL="1600200" lvl="3" indent="-228600">
              <a:spcBef>
                <a:spcPts val="0"/>
              </a:spcBef>
              <a:spcAft>
                <a:spcPts val="0"/>
              </a:spcAft>
              <a:buFont typeface="+mj-lt"/>
              <a:buAutoNum type="alphaLcPeriod"/>
              <a:defRPr/>
            </a:pPr>
            <a:r>
              <a:rPr lang="en-US" sz="1300" b="1" dirty="0" smtClean="0">
                <a:latin typeface="Calibri Light"/>
                <a:ea typeface="Times New Roman"/>
              </a:rPr>
              <a:t>UPS-2</a:t>
            </a:r>
            <a:endParaRPr lang="en-US" sz="1300" b="1" dirty="0">
              <a:latin typeface="Calibri Light"/>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8547"/>
          <a:stretch/>
        </p:blipFill>
        <p:spPr>
          <a:xfrm>
            <a:off x="457199" y="2357481"/>
            <a:ext cx="8397240" cy="1783080"/>
          </a:xfrm>
        </p:spPr>
      </p:pic>
      <p:sp>
        <p:nvSpPr>
          <p:cNvPr id="3" name="Title 2"/>
          <p:cNvSpPr>
            <a:spLocks noGrp="1"/>
          </p:cNvSpPr>
          <p:nvPr>
            <p:ph type="title"/>
          </p:nvPr>
        </p:nvSpPr>
        <p:spPr/>
        <p:txBody>
          <a:bodyPr/>
          <a:lstStyle/>
          <a:p>
            <a:r>
              <a:rPr lang="en-US" altLang="en-US" dirty="0">
                <a:latin typeface="Arial" charset="0"/>
                <a:cs typeface="Arial" charset="0"/>
              </a:rPr>
              <a:t>Flow Chart Diagram Example</a:t>
            </a:r>
            <a:endParaRPr lang="en-US" dirty="0"/>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a:xfrm>
            <a:off x="290944" y="1294144"/>
            <a:ext cx="2910171" cy="201979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latin typeface="Arial" charset="0"/>
                <a:cs typeface="Arial" charset="0"/>
              </a:rPr>
              <a:t>Facility Ops Integration Goals</a:t>
            </a:r>
          </a:p>
        </p:txBody>
      </p:sp>
      <p:sp>
        <p:nvSpPr>
          <p:cNvPr id="5123" name="Content Placeholder 2"/>
          <p:cNvSpPr>
            <a:spLocks noGrp="1"/>
          </p:cNvSpPr>
          <p:nvPr>
            <p:ph idx="1"/>
          </p:nvPr>
        </p:nvSpPr>
        <p:spPr/>
        <p:txBody>
          <a:bodyPr>
            <a:normAutofit fontScale="70000" lnSpcReduction="20000"/>
          </a:bodyPr>
          <a:lstStyle/>
          <a:p>
            <a:pPr>
              <a:lnSpc>
                <a:spcPct val="120000"/>
              </a:lnSpc>
              <a:spcBef>
                <a:spcPts val="1200"/>
              </a:spcBef>
            </a:pPr>
            <a:r>
              <a:rPr lang="en-US" altLang="en-US" sz="2200" b="1" dirty="0" smtClean="0">
                <a:latin typeface="Arial" charset="0"/>
                <a:cs typeface="Arial" charset="0"/>
              </a:rPr>
              <a:t>Optimally performing </a:t>
            </a:r>
            <a:r>
              <a:rPr lang="en-US" altLang="en-US" sz="2200" b="1" dirty="0">
                <a:latin typeface="Arial" charset="0"/>
                <a:cs typeface="Arial" charset="0"/>
              </a:rPr>
              <a:t>d</a:t>
            </a:r>
            <a:r>
              <a:rPr lang="en-US" altLang="en-US" sz="2200" b="1" dirty="0" smtClean="0">
                <a:latin typeface="Arial" charset="0"/>
                <a:cs typeface="Arial" charset="0"/>
              </a:rPr>
              <a:t>ata </a:t>
            </a:r>
            <a:r>
              <a:rPr lang="en-US" altLang="en-US" sz="2200" b="1" dirty="0">
                <a:latin typeface="Arial" charset="0"/>
                <a:cs typeface="Arial" charset="0"/>
              </a:rPr>
              <a:t>c</a:t>
            </a:r>
            <a:r>
              <a:rPr lang="en-US" altLang="en-US" sz="2200" b="1" dirty="0" smtClean="0">
                <a:latin typeface="Arial" charset="0"/>
                <a:cs typeface="Arial" charset="0"/>
              </a:rPr>
              <a:t>enter</a:t>
            </a:r>
          </a:p>
          <a:p>
            <a:pPr lvl="1">
              <a:lnSpc>
                <a:spcPct val="120000"/>
              </a:lnSpc>
            </a:pPr>
            <a:r>
              <a:rPr lang="en-US" altLang="en-US" sz="1800" dirty="0" smtClean="0">
                <a:latin typeface="Arial" charset="0"/>
                <a:cs typeface="Arial" charset="0"/>
              </a:rPr>
              <a:t>Collaborative Systems</a:t>
            </a:r>
          </a:p>
          <a:p>
            <a:pPr lvl="1">
              <a:lnSpc>
                <a:spcPct val="120000"/>
              </a:lnSpc>
            </a:pPr>
            <a:r>
              <a:rPr lang="en-US" altLang="en-US" sz="1800" dirty="0" smtClean="0">
                <a:latin typeface="Arial" charset="0"/>
                <a:cs typeface="Arial" charset="0"/>
              </a:rPr>
              <a:t>Clearly Defined Operating Parameters</a:t>
            </a:r>
          </a:p>
          <a:p>
            <a:pPr>
              <a:lnSpc>
                <a:spcPct val="120000"/>
              </a:lnSpc>
              <a:spcBef>
                <a:spcPts val="1200"/>
              </a:spcBef>
            </a:pPr>
            <a:r>
              <a:rPr lang="en-US" altLang="en-US" sz="2200" b="1" dirty="0">
                <a:latin typeface="Arial" charset="0"/>
                <a:cs typeface="Arial" charset="0"/>
              </a:rPr>
              <a:t>Clear documentation </a:t>
            </a:r>
          </a:p>
          <a:p>
            <a:pPr lvl="1">
              <a:lnSpc>
                <a:spcPct val="120000"/>
              </a:lnSpc>
            </a:pPr>
            <a:r>
              <a:rPr lang="en-US" altLang="en-US" sz="1800" dirty="0" smtClean="0">
                <a:latin typeface="Arial" charset="0"/>
                <a:cs typeface="Arial" charset="0"/>
              </a:rPr>
              <a:t>Processes	</a:t>
            </a:r>
          </a:p>
          <a:p>
            <a:pPr lvl="1">
              <a:lnSpc>
                <a:spcPct val="120000"/>
              </a:lnSpc>
            </a:pPr>
            <a:r>
              <a:rPr lang="en-US" altLang="en-US" sz="1800" dirty="0" smtClean="0">
                <a:latin typeface="Arial" charset="0"/>
                <a:cs typeface="Arial" charset="0"/>
              </a:rPr>
              <a:t>Procedures</a:t>
            </a:r>
          </a:p>
          <a:p>
            <a:pPr>
              <a:lnSpc>
                <a:spcPct val="120000"/>
              </a:lnSpc>
              <a:spcBef>
                <a:spcPts val="1200"/>
              </a:spcBef>
            </a:pPr>
            <a:r>
              <a:rPr lang="en-US" altLang="en-US" sz="2300" b="1" dirty="0">
                <a:latin typeface="Arial" charset="0"/>
                <a:cs typeface="Arial" charset="0"/>
              </a:rPr>
              <a:t>Change management system</a:t>
            </a:r>
          </a:p>
          <a:p>
            <a:pPr lvl="1">
              <a:lnSpc>
                <a:spcPct val="120000"/>
              </a:lnSpc>
            </a:pPr>
            <a:r>
              <a:rPr lang="en-US" altLang="en-US" sz="1800" dirty="0" smtClean="0">
                <a:latin typeface="Arial" charset="0"/>
                <a:cs typeface="Arial" charset="0"/>
              </a:rPr>
              <a:t>Consistent format</a:t>
            </a:r>
          </a:p>
          <a:p>
            <a:pPr lvl="1">
              <a:lnSpc>
                <a:spcPct val="120000"/>
              </a:lnSpc>
            </a:pPr>
            <a:r>
              <a:rPr lang="en-US" altLang="en-US" sz="1800" dirty="0" smtClean="0">
                <a:latin typeface="Arial" charset="0"/>
                <a:cs typeface="Arial" charset="0"/>
              </a:rPr>
              <a:t>Version Control</a:t>
            </a:r>
          </a:p>
          <a:p>
            <a:pPr lvl="1"/>
            <a:endParaRPr lang="en-US" altLang="en-US" sz="1800" dirty="0" smtClean="0">
              <a:latin typeface="Arial" charset="0"/>
              <a:cs typeface="Arial" charset="0"/>
            </a:endParaRPr>
          </a:p>
          <a:p>
            <a:r>
              <a:rPr lang="en-US" altLang="en-US" dirty="0" smtClean="0">
                <a:latin typeface="Arial" charset="0"/>
                <a:cs typeface="Arial" charset="0"/>
              </a:rPr>
              <a:t>All of the above at “Go Live!”</a:t>
            </a:r>
          </a:p>
          <a:p>
            <a:pPr lvl="1"/>
            <a:endParaRPr lang="en-US" altLang="en-US" dirty="0" smtClean="0">
              <a:latin typeface="Arial" charset="0"/>
              <a:cs typeface="Arial" charset="0"/>
            </a:endParaRPr>
          </a:p>
          <a:p>
            <a:pPr lvl="1"/>
            <a:endParaRPr lang="en-US" altLang="en-US" dirty="0" smtClean="0">
              <a:latin typeface="Arial" charset="0"/>
              <a:cs typeface="Arial" charset="0"/>
            </a:endParaRPr>
          </a:p>
          <a:p>
            <a:endParaRPr lang="en-US" alt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ChangeArrowheads="1"/>
          </p:cNvSpPr>
          <p:nvPr/>
        </p:nvSpPr>
        <p:spPr bwMode="auto">
          <a:xfrm>
            <a:off x="0" y="-175433"/>
            <a:ext cx="147797"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anchor="ctr">
            <a:spAutoFit/>
          </a:bodyPr>
          <a:lstStyle>
            <a:lvl1pPr eaLnBrk="0" hangingPunct="0">
              <a:spcBef>
                <a:spcPct val="20000"/>
              </a:spcBef>
              <a:buClr>
                <a:schemeClr val="bg2"/>
              </a:buClr>
              <a:buFont typeface="Arial" charset="0"/>
              <a:buChar char="•"/>
              <a:defRPr sz="2400">
                <a:solidFill>
                  <a:schemeClr val="tx1"/>
                </a:solidFill>
                <a:latin typeface="Arial" charset="0"/>
                <a:cs typeface="Arial" charset="0"/>
              </a:defRPr>
            </a:lvl1pPr>
            <a:lvl2pPr marL="742950" indent="-285750" eaLnBrk="0" hangingPunct="0">
              <a:spcBef>
                <a:spcPct val="20000"/>
              </a:spcBef>
              <a:buClr>
                <a:schemeClr val="bg2"/>
              </a:buClr>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700">
                <a:solidFill>
                  <a:schemeClr val="tx1"/>
                </a:solidFill>
                <a:latin typeface="Arial" charset="0"/>
                <a:cs typeface="Arial" charset="0"/>
              </a:defRPr>
            </a:lvl3pPr>
            <a:lvl4pPr marL="1600200" indent="-228600" eaLnBrk="0" hangingPunct="0">
              <a:spcBef>
                <a:spcPct val="20000"/>
              </a:spcBef>
              <a:buFont typeface="Arial" charset="0"/>
              <a:buChar char="•"/>
              <a:defRPr sz="17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17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9pPr>
          </a:lstStyle>
          <a:p>
            <a:pPr eaLnBrk="1" hangingPunct="1">
              <a:spcBef>
                <a:spcPct val="0"/>
              </a:spcBef>
              <a:buClrTx/>
              <a:buFontTx/>
              <a:buNone/>
            </a:pPr>
            <a:endParaRPr lang="en-US" altLang="en-US" sz="1800" dirty="0">
              <a:cs typeface="Times New Roman" pitchFamily="18" charset="0"/>
            </a:endParaRPr>
          </a:p>
        </p:txBody>
      </p:sp>
      <p:graphicFrame>
        <p:nvGraphicFramePr>
          <p:cNvPr id="35844" name="Object 3"/>
          <p:cNvGraphicFramePr>
            <a:graphicFrameLocks noChangeAspect="1"/>
          </p:cNvGraphicFramePr>
          <p:nvPr/>
        </p:nvGraphicFramePr>
        <p:xfrm>
          <a:off x="170657" y="1028403"/>
          <a:ext cx="8973344" cy="3957339"/>
        </p:xfrm>
        <a:graphic>
          <a:graphicData uri="http://schemas.openxmlformats.org/presentationml/2006/ole">
            <mc:AlternateContent xmlns:mc="http://schemas.openxmlformats.org/markup-compatibility/2006">
              <mc:Choice xmlns:v="urn:schemas-microsoft-com:vml" Requires="v">
                <p:oleObj spid="_x0000_s15472" name="Visio" r:id="rId4" imgW="8278007" imgH="5388684" progId="Visio.Drawing.11">
                  <p:embed/>
                </p:oleObj>
              </mc:Choice>
              <mc:Fallback>
                <p:oleObj name="Visio" r:id="rId4" imgW="8278007" imgH="538868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57" y="1028403"/>
                        <a:ext cx="8973344" cy="3957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a:spLocks noGrp="1"/>
          </p:cNvSpPr>
          <p:nvPr>
            <p:ph type="title"/>
          </p:nvPr>
        </p:nvSpPr>
        <p:spPr/>
        <p:txBody>
          <a:bodyPr/>
          <a:lstStyle/>
          <a:p>
            <a:r>
              <a:rPr lang="en-US" altLang="en-US" sz="2900" dirty="0" smtClean="0">
                <a:latin typeface="Arial" charset="0"/>
                <a:cs typeface="Arial" charset="0"/>
              </a:rPr>
              <a:t>Facility Life Cycle &amp; Operational Docs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457200"/>
            <a:r>
              <a:rPr lang="en-US" sz="4400" dirty="0" smtClean="0">
                <a:solidFill>
                  <a:srgbClr val="FFFFFF"/>
                </a:solidFill>
                <a:latin typeface="+mj-lt"/>
                <a:cs typeface="+mj-cs"/>
              </a:rPr>
              <a:t>The Expanding Role of DCIM</a:t>
            </a:r>
            <a:endParaRPr lang="en-US" sz="4400" dirty="0">
              <a:solidFill>
                <a:srgbClr val="FFFFFF"/>
              </a:solidFill>
              <a:latin typeface="+mj-lt"/>
              <a:cs typeface="+mj-cs"/>
            </a:endParaRPr>
          </a:p>
        </p:txBody>
      </p:sp>
      <p:sp>
        <p:nvSpPr>
          <p:cNvPr id="5" name="Content Placeholder 4"/>
          <p:cNvSpPr>
            <a:spLocks noGrp="1"/>
          </p:cNvSpPr>
          <p:nvPr>
            <p:ph sz="half" idx="2"/>
          </p:nvPr>
        </p:nvSpPr>
        <p:spPr/>
        <p:txBody>
          <a:bodyPr anchor="ctr"/>
          <a:lstStyle/>
          <a:p>
            <a:pPr marL="228600" indent="-228600">
              <a:lnSpc>
                <a:spcPts val="2800"/>
              </a:lnSpc>
              <a:spcBef>
                <a:spcPts val="2400"/>
              </a:spcBef>
              <a:buClr>
                <a:schemeClr val="accent5">
                  <a:lumMod val="75000"/>
                </a:schemeClr>
              </a:buClr>
              <a:buFont typeface="Wingdings" panose="05000000000000000000" pitchFamily="2" charset="2"/>
              <a:buChar char="§"/>
            </a:pPr>
            <a:r>
              <a:rPr lang="en-US" sz="2400" dirty="0" smtClean="0">
                <a:solidFill>
                  <a:schemeClr val="accent5">
                    <a:lumMod val="50000"/>
                  </a:schemeClr>
                </a:solidFill>
              </a:rPr>
              <a:t>The latest definitions and models of a DCIM system</a:t>
            </a:r>
          </a:p>
          <a:p>
            <a:pPr marL="228600" indent="-228600">
              <a:lnSpc>
                <a:spcPts val="2800"/>
              </a:lnSpc>
              <a:spcBef>
                <a:spcPts val="2400"/>
              </a:spcBef>
              <a:buClr>
                <a:schemeClr val="accent5">
                  <a:lumMod val="75000"/>
                </a:schemeClr>
              </a:buClr>
              <a:buFont typeface="Wingdings" panose="05000000000000000000" pitchFamily="2" charset="2"/>
              <a:buChar char="§"/>
            </a:pPr>
            <a:r>
              <a:rPr lang="en-US" sz="2400" dirty="0" smtClean="0">
                <a:solidFill>
                  <a:schemeClr val="accent5">
                    <a:lumMod val="50000"/>
                  </a:schemeClr>
                </a:solidFill>
              </a:rPr>
              <a:t>How DCIM helps with integrating data center operations</a:t>
            </a:r>
          </a:p>
          <a:p>
            <a:pPr marL="228600" indent="-228600">
              <a:lnSpc>
                <a:spcPts val="2800"/>
              </a:lnSpc>
              <a:spcBef>
                <a:spcPts val="2400"/>
              </a:spcBef>
              <a:buClr>
                <a:schemeClr val="accent5">
                  <a:lumMod val="75000"/>
                </a:schemeClr>
              </a:buClr>
              <a:buFont typeface="Wingdings" panose="05000000000000000000" pitchFamily="2" charset="2"/>
              <a:buChar char="§"/>
            </a:pPr>
            <a:r>
              <a:rPr lang="en-US" sz="2400" dirty="0" smtClean="0">
                <a:solidFill>
                  <a:schemeClr val="accent5">
                    <a:lumMod val="50000"/>
                  </a:schemeClr>
                </a:solidFill>
              </a:rPr>
              <a:t>Examples of how DCIM is being used to better manage cost, capacity and control throughout the data center life cycle</a:t>
            </a:r>
            <a:endParaRPr lang="en-US" sz="2400" dirty="0">
              <a:solidFill>
                <a:schemeClr val="accent5">
                  <a:lumMod val="50000"/>
                </a:schemeClr>
              </a:solidFill>
            </a:endParaRPr>
          </a:p>
        </p:txBody>
      </p:sp>
      <p:pic>
        <p:nvPicPr>
          <p:cNvPr id="9" name="Content Placeholder 8"/>
          <p:cNvPicPr>
            <a:picLocks noGrp="1" noChangeAspect="1"/>
          </p:cNvPicPr>
          <p:nvPr>
            <p:ph sz="half" idx="11"/>
          </p:nvPr>
        </p:nvPicPr>
        <p:blipFill>
          <a:blip r:embed="rId3" cstate="email">
            <a:extLst>
              <a:ext uri="{28A0092B-C50C-407E-A947-70E740481C1C}">
                <a14:useLocalDpi xmlns:a14="http://schemas.microsoft.com/office/drawing/2010/main"/>
              </a:ext>
            </a:extLst>
          </a:blip>
          <a:stretch>
            <a:fillRect/>
          </a:stretch>
        </p:blipFill>
        <p:spPr>
          <a:xfrm>
            <a:off x="313108" y="1327867"/>
            <a:ext cx="1106572" cy="3185349"/>
          </a:xfr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5866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latin typeface="Arial" charset="0"/>
                <a:cs typeface="Arial" charset="0"/>
              </a:rPr>
              <a:t>Facility Operations Challenge:</a:t>
            </a:r>
          </a:p>
        </p:txBody>
      </p:sp>
      <p:sp>
        <p:nvSpPr>
          <p:cNvPr id="6147" name="Content Placeholder 2"/>
          <p:cNvSpPr>
            <a:spLocks noGrp="1"/>
          </p:cNvSpPr>
          <p:nvPr>
            <p:ph idx="1"/>
          </p:nvPr>
        </p:nvSpPr>
        <p:spPr/>
        <p:txBody>
          <a:bodyPr>
            <a:normAutofit fontScale="62500" lnSpcReduction="20000"/>
          </a:bodyPr>
          <a:lstStyle/>
          <a:p>
            <a:r>
              <a:rPr lang="en-US" altLang="en-US" dirty="0" smtClean="0">
                <a:latin typeface="Arial" charset="0"/>
                <a:cs typeface="Arial" charset="0"/>
              </a:rPr>
              <a:t>Operational Documentation </a:t>
            </a:r>
          </a:p>
          <a:p>
            <a:pPr lvl="2">
              <a:lnSpc>
                <a:spcPct val="120000"/>
              </a:lnSpc>
              <a:buFont typeface="Arial" charset="0"/>
              <a:buChar char="–"/>
            </a:pPr>
            <a:r>
              <a:rPr lang="en-US" altLang="en-US" sz="2600" dirty="0">
                <a:latin typeface="Arial" charset="0"/>
                <a:cs typeface="Arial" charset="0"/>
              </a:rPr>
              <a:t>Non-Existent</a:t>
            </a:r>
          </a:p>
          <a:p>
            <a:pPr lvl="2">
              <a:lnSpc>
                <a:spcPct val="120000"/>
              </a:lnSpc>
              <a:buFont typeface="Arial" charset="0"/>
              <a:buChar char="–"/>
            </a:pPr>
            <a:r>
              <a:rPr lang="en-US" altLang="en-US" sz="2600" dirty="0">
                <a:latin typeface="Arial" charset="0"/>
                <a:cs typeface="Arial" charset="0"/>
              </a:rPr>
              <a:t>Inadequate</a:t>
            </a:r>
          </a:p>
          <a:p>
            <a:pPr lvl="2">
              <a:lnSpc>
                <a:spcPct val="120000"/>
              </a:lnSpc>
              <a:buFont typeface="Arial" charset="0"/>
              <a:buChar char="–"/>
            </a:pPr>
            <a:r>
              <a:rPr lang="en-US" altLang="en-US" sz="2600" dirty="0">
                <a:latin typeface="Arial" charset="0"/>
                <a:cs typeface="Arial" charset="0"/>
              </a:rPr>
              <a:t>Disorganized/Scattered</a:t>
            </a:r>
          </a:p>
          <a:p>
            <a:pPr lvl="2">
              <a:lnSpc>
                <a:spcPct val="120000"/>
              </a:lnSpc>
              <a:buFont typeface="Arial" charset="0"/>
              <a:buChar char="–"/>
            </a:pPr>
            <a:r>
              <a:rPr lang="en-US" altLang="en-US" sz="2600" dirty="0">
                <a:latin typeface="Arial" charset="0"/>
                <a:cs typeface="Arial" charset="0"/>
              </a:rPr>
              <a:t>Equipment-specific only</a:t>
            </a:r>
          </a:p>
          <a:p>
            <a:pPr marL="0" indent="0">
              <a:buNone/>
            </a:pPr>
            <a:endParaRPr lang="en-US" altLang="en-US" dirty="0" smtClean="0">
              <a:latin typeface="Arial" charset="0"/>
              <a:cs typeface="Arial" charset="0"/>
            </a:endParaRPr>
          </a:p>
          <a:p>
            <a:r>
              <a:rPr lang="en-US" altLang="en-US" dirty="0" smtClean="0">
                <a:latin typeface="Arial" charset="0"/>
                <a:cs typeface="Arial" charset="0"/>
              </a:rPr>
              <a:t>Sequence of Operations</a:t>
            </a:r>
          </a:p>
          <a:p>
            <a:pPr lvl="2">
              <a:lnSpc>
                <a:spcPct val="120000"/>
              </a:lnSpc>
              <a:buFont typeface="Arial" charset="0"/>
              <a:buChar char="–"/>
            </a:pPr>
            <a:r>
              <a:rPr lang="en-US" altLang="en-US" sz="2600" dirty="0">
                <a:latin typeface="Arial" charset="0"/>
                <a:cs typeface="Arial" charset="0"/>
              </a:rPr>
              <a:t>Systems info non-existent or HVAC controls only</a:t>
            </a:r>
          </a:p>
          <a:p>
            <a:pPr lvl="2">
              <a:lnSpc>
                <a:spcPct val="120000"/>
              </a:lnSpc>
              <a:buFont typeface="Arial" charset="0"/>
              <a:buChar char="–"/>
            </a:pPr>
            <a:r>
              <a:rPr lang="en-US" altLang="en-US" sz="2600" dirty="0">
                <a:latin typeface="Arial" charset="0"/>
                <a:cs typeface="Arial" charset="0"/>
              </a:rPr>
              <a:t>Systems interoperability information - None</a:t>
            </a:r>
          </a:p>
          <a:p>
            <a:pPr lvl="2">
              <a:lnSpc>
                <a:spcPct val="120000"/>
              </a:lnSpc>
              <a:buFont typeface="Arial" charset="0"/>
              <a:buChar char="–"/>
            </a:pPr>
            <a:r>
              <a:rPr lang="en-US" altLang="en-US" sz="2600" dirty="0">
                <a:latin typeface="Arial" charset="0"/>
                <a:cs typeface="Arial" charset="0"/>
              </a:rPr>
              <a:t>No ‘holistic’ picture (addressing entire data center)</a:t>
            </a:r>
          </a:p>
          <a:p>
            <a:pPr lvl="1"/>
            <a:endParaRPr lang="en-US" altLang="en-US" dirty="0" smtClean="0">
              <a:latin typeface="Arial" charset="0"/>
              <a:cs typeface="Arial" charset="0"/>
            </a:endParaRPr>
          </a:p>
          <a:p>
            <a:pPr lvl="1"/>
            <a:endParaRPr lang="en-US" alt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326" y="1093077"/>
            <a:ext cx="8878186" cy="1996964"/>
          </a:xfrm>
        </p:spPr>
        <p:txBody>
          <a:bodyPr anchor="ctr" anchorCtr="0">
            <a:normAutofit/>
          </a:bodyPr>
          <a:lstStyle/>
          <a:p>
            <a:pPr>
              <a:lnSpc>
                <a:spcPts val="4000"/>
              </a:lnSpc>
            </a:pPr>
            <a:r>
              <a:rPr lang="en-US" sz="6700" i="1" dirty="0" smtClean="0"/>
              <a:t>Q</a:t>
            </a:r>
            <a:r>
              <a:rPr lang="en-US" sz="4000" i="1" dirty="0" smtClean="0"/>
              <a:t>. </a:t>
            </a:r>
            <a:r>
              <a:rPr lang="en-US" sz="3600" dirty="0" smtClean="0"/>
              <a:t>What is the single most significant  factor that has impacted the evolution of human brains and DCIM systems?</a:t>
            </a:r>
            <a:endParaRPr lang="en-US" sz="3600" dirty="0"/>
          </a:p>
        </p:txBody>
      </p:sp>
      <p:sp>
        <p:nvSpPr>
          <p:cNvPr id="3" name="Title 3"/>
          <p:cNvSpPr txBox="1">
            <a:spLocks/>
          </p:cNvSpPr>
          <p:nvPr/>
        </p:nvSpPr>
        <p:spPr>
          <a:xfrm>
            <a:off x="106326" y="3090041"/>
            <a:ext cx="8878186" cy="830317"/>
          </a:xfrm>
          <a:prstGeom prst="rect">
            <a:avLst/>
          </a:prstGeom>
        </p:spPr>
        <p:txBody>
          <a:bodyPr vert="horz" lIns="91440" tIns="45720" rIns="91440" bIns="45720" rtlCol="0" anchor="ctr">
            <a:normAutofit fontScale="25000" lnSpcReduction="20000"/>
          </a:bodyPr>
          <a:lstStyle>
            <a:lvl1pPr algn="l" defTabSz="457200" rtl="0" eaLnBrk="1" latinLnBrk="0" hangingPunct="1">
              <a:spcBef>
                <a:spcPct val="0"/>
              </a:spcBef>
              <a:buNone/>
              <a:defRPr sz="4400" kern="1200">
                <a:solidFill>
                  <a:srgbClr val="FFFFFF"/>
                </a:solidFill>
                <a:latin typeface="+mj-lt"/>
                <a:ea typeface="+mj-ea"/>
                <a:cs typeface="+mj-cs"/>
              </a:defRPr>
            </a:lvl1pPr>
          </a:lstStyle>
          <a:p>
            <a:pPr>
              <a:lnSpc>
                <a:spcPct val="120000"/>
              </a:lnSpc>
            </a:pPr>
            <a:r>
              <a:rPr lang="en-US" sz="24000" i="1" dirty="0" smtClean="0"/>
              <a:t>A. </a:t>
            </a:r>
            <a:r>
              <a:rPr lang="en-US" sz="12800" dirty="0" smtClean="0"/>
              <a:t>Environmental instability. Constant change.</a:t>
            </a:r>
            <a:endParaRPr lang="en-US" sz="12800" dirty="0"/>
          </a:p>
        </p:txBody>
      </p:sp>
    </p:spTree>
    <p:extLst>
      <p:ext uri="{BB962C8B-B14F-4D97-AF65-F5344CB8AC3E}">
        <p14:creationId xmlns:p14="http://schemas.microsoft.com/office/powerpoint/2010/main" val="35142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15190985" y="-497213"/>
            <a:ext cx="14971776" cy="9281160"/>
          </a:xfrm>
        </p:spPr>
      </p:pic>
      <p:sp>
        <p:nvSpPr>
          <p:cNvPr id="5" name="Title 4"/>
          <p:cNvSpPr>
            <a:spLocks noGrp="1"/>
          </p:cNvSpPr>
          <p:nvPr>
            <p:ph type="title"/>
          </p:nvPr>
        </p:nvSpPr>
        <p:spPr>
          <a:xfrm>
            <a:off x="0" y="0"/>
            <a:ext cx="9144000" cy="871424"/>
          </a:xfrm>
        </p:spPr>
        <p:txBody>
          <a:bodyPr/>
          <a:lstStyle/>
          <a:p>
            <a:pPr defTabSz="457200"/>
            <a:r>
              <a:rPr lang="en-US" sz="4400" dirty="0" smtClean="0">
                <a:solidFill>
                  <a:srgbClr val="FFFFFF"/>
                </a:solidFill>
                <a:latin typeface="+mj-lt"/>
                <a:cs typeface="+mj-cs"/>
              </a:rPr>
              <a:t>An Integrated Approach </a:t>
            </a:r>
            <a:endParaRPr lang="en-US" sz="4400" dirty="0">
              <a:solidFill>
                <a:srgbClr val="FFFFFF"/>
              </a:solidFill>
              <a:latin typeface="+mj-lt"/>
              <a:cs typeface="+mj-cs"/>
            </a:endParaRPr>
          </a:p>
        </p:txBody>
      </p:sp>
      <p:sp>
        <p:nvSpPr>
          <p:cNvPr id="3" name="Title 3"/>
          <p:cNvSpPr txBox="1">
            <a:spLocks/>
          </p:cNvSpPr>
          <p:nvPr/>
        </p:nvSpPr>
        <p:spPr>
          <a:xfrm>
            <a:off x="106326" y="3090041"/>
            <a:ext cx="8878186" cy="830317"/>
          </a:xfrm>
          <a:prstGeom prst="rect">
            <a:avLst/>
          </a:prstGeom>
        </p:spPr>
        <p:txBody>
          <a:bodyPr vert="horz" lIns="91440" tIns="45720" rIns="91440" bIns="45720" rtlCol="0" anchor="ctr">
            <a:normAutofit fontScale="32500" lnSpcReduction="20000"/>
          </a:bodyPr>
          <a:lstStyle>
            <a:lvl1pPr algn="l" defTabSz="457200" rtl="0" eaLnBrk="1" latinLnBrk="0" hangingPunct="1">
              <a:spcBef>
                <a:spcPct val="0"/>
              </a:spcBef>
              <a:buNone/>
              <a:defRPr sz="4400" kern="1200">
                <a:solidFill>
                  <a:srgbClr val="FFFFFF"/>
                </a:solidFill>
                <a:latin typeface="+mj-lt"/>
                <a:ea typeface="+mj-ea"/>
                <a:cs typeface="+mj-cs"/>
              </a:defRPr>
            </a:lvl1pPr>
          </a:lstStyle>
          <a:p>
            <a:pPr>
              <a:lnSpc>
                <a:spcPct val="120000"/>
              </a:lnSpc>
            </a:pPr>
            <a:endParaRPr lang="en-US" sz="12800" dirty="0"/>
          </a:p>
        </p:txBody>
      </p:sp>
      <p:sp>
        <p:nvSpPr>
          <p:cNvPr id="9" name="TextBox 8"/>
          <p:cNvSpPr txBox="1"/>
          <p:nvPr/>
        </p:nvSpPr>
        <p:spPr>
          <a:xfrm>
            <a:off x="106326" y="2031537"/>
            <a:ext cx="2605344" cy="400110"/>
          </a:xfrm>
          <a:prstGeom prst="rect">
            <a:avLst/>
          </a:prstGeom>
          <a:noFill/>
        </p:spPr>
        <p:txBody>
          <a:bodyPr wrap="square" rtlCol="0">
            <a:spAutoFit/>
          </a:bodyPr>
          <a:lstStyle/>
          <a:p>
            <a:pPr marL="320040" indent="-320040">
              <a:spcAft>
                <a:spcPts val="1800"/>
              </a:spcAft>
              <a:buAutoNum type="arabicPeriod"/>
            </a:pPr>
            <a:r>
              <a:rPr lang="en-US" sz="2000" dirty="0" smtClean="0">
                <a:solidFill>
                  <a:schemeClr val="accent5">
                    <a:lumMod val="50000"/>
                  </a:schemeClr>
                </a:solidFill>
              </a:rPr>
              <a:t>Alerting network</a:t>
            </a:r>
          </a:p>
        </p:txBody>
      </p:sp>
      <p:sp>
        <p:nvSpPr>
          <p:cNvPr id="10" name="TextBox 9"/>
          <p:cNvSpPr txBox="1"/>
          <p:nvPr/>
        </p:nvSpPr>
        <p:spPr>
          <a:xfrm>
            <a:off x="6448412" y="2031537"/>
            <a:ext cx="2603538" cy="707886"/>
          </a:xfrm>
          <a:prstGeom prst="rect">
            <a:avLst/>
          </a:prstGeom>
          <a:noFill/>
        </p:spPr>
        <p:txBody>
          <a:bodyPr wrap="square" rtlCol="0">
            <a:spAutoFit/>
          </a:bodyPr>
          <a:lstStyle/>
          <a:p>
            <a:pPr marL="320040" indent="-320040">
              <a:spcAft>
                <a:spcPts val="1800"/>
              </a:spcAft>
              <a:buFont typeface="+mj-lt"/>
              <a:buAutoNum type="arabicPeriod"/>
            </a:pPr>
            <a:r>
              <a:rPr lang="en-US" sz="2000" dirty="0">
                <a:solidFill>
                  <a:schemeClr val="accent5">
                    <a:lumMod val="50000"/>
                  </a:schemeClr>
                </a:solidFill>
              </a:rPr>
              <a:t>Data collection and normalization</a:t>
            </a:r>
          </a:p>
        </p:txBody>
      </p:sp>
      <p:sp>
        <p:nvSpPr>
          <p:cNvPr id="11" name="TextBox 10"/>
          <p:cNvSpPr txBox="1"/>
          <p:nvPr/>
        </p:nvSpPr>
        <p:spPr>
          <a:xfrm>
            <a:off x="367303" y="1326607"/>
            <a:ext cx="2083391" cy="584775"/>
          </a:xfrm>
          <a:prstGeom prst="rect">
            <a:avLst/>
          </a:prstGeom>
          <a:noFill/>
        </p:spPr>
        <p:txBody>
          <a:bodyPr wrap="none" rtlCol="0">
            <a:spAutoFit/>
          </a:bodyPr>
          <a:lstStyle/>
          <a:p>
            <a:r>
              <a:rPr lang="en-US" sz="3200" dirty="0" smtClean="0">
                <a:solidFill>
                  <a:schemeClr val="accent5">
                    <a:lumMod val="75000"/>
                  </a:schemeClr>
                </a:solidFill>
              </a:rPr>
              <a:t>Your Brain</a:t>
            </a:r>
            <a:endParaRPr lang="en-US" sz="3200" dirty="0">
              <a:solidFill>
                <a:schemeClr val="accent5">
                  <a:lumMod val="75000"/>
                </a:schemeClr>
              </a:solidFill>
            </a:endParaRPr>
          </a:p>
        </p:txBody>
      </p:sp>
      <p:sp>
        <p:nvSpPr>
          <p:cNvPr id="12" name="TextBox 11"/>
          <p:cNvSpPr txBox="1"/>
          <p:nvPr/>
        </p:nvSpPr>
        <p:spPr>
          <a:xfrm>
            <a:off x="6662800" y="1326607"/>
            <a:ext cx="2174763" cy="584775"/>
          </a:xfrm>
          <a:prstGeom prst="rect">
            <a:avLst/>
          </a:prstGeom>
          <a:noFill/>
        </p:spPr>
        <p:txBody>
          <a:bodyPr wrap="none" rtlCol="0">
            <a:spAutoFit/>
          </a:bodyPr>
          <a:lstStyle/>
          <a:p>
            <a:r>
              <a:rPr lang="en-US" sz="3200" dirty="0" smtClean="0">
                <a:solidFill>
                  <a:schemeClr val="accent5">
                    <a:lumMod val="75000"/>
                  </a:schemeClr>
                </a:solidFill>
              </a:rPr>
              <a:t>Your DCIM</a:t>
            </a:r>
            <a:endParaRPr lang="en-US" sz="3200" dirty="0">
              <a:solidFill>
                <a:schemeClr val="accent5">
                  <a:lumMod val="75000"/>
                </a:schemeClr>
              </a:solidFill>
            </a:endParaRPr>
          </a:p>
        </p:txBody>
      </p:sp>
      <p:sp>
        <p:nvSpPr>
          <p:cNvPr id="13" name="TextBox 12"/>
          <p:cNvSpPr txBox="1"/>
          <p:nvPr/>
        </p:nvSpPr>
        <p:spPr>
          <a:xfrm>
            <a:off x="106326" y="2739423"/>
            <a:ext cx="2605344" cy="400110"/>
          </a:xfrm>
          <a:prstGeom prst="rect">
            <a:avLst/>
          </a:prstGeom>
          <a:noFill/>
        </p:spPr>
        <p:txBody>
          <a:bodyPr wrap="square" rtlCol="0">
            <a:spAutoFit/>
          </a:bodyPr>
          <a:lstStyle/>
          <a:p>
            <a:pPr marL="320040" indent="-320040">
              <a:spcAft>
                <a:spcPts val="1800"/>
              </a:spcAft>
              <a:buFont typeface="+mj-lt"/>
              <a:buAutoNum type="arabicPeriod" startAt="2"/>
            </a:pPr>
            <a:r>
              <a:rPr lang="en-US" sz="2000" dirty="0" smtClean="0">
                <a:solidFill>
                  <a:schemeClr val="accent5">
                    <a:lumMod val="50000"/>
                  </a:schemeClr>
                </a:solidFill>
              </a:rPr>
              <a:t>Orienting network</a:t>
            </a:r>
          </a:p>
        </p:txBody>
      </p:sp>
      <p:sp>
        <p:nvSpPr>
          <p:cNvPr id="14" name="TextBox 13"/>
          <p:cNvSpPr txBox="1"/>
          <p:nvPr/>
        </p:nvSpPr>
        <p:spPr>
          <a:xfrm>
            <a:off x="106326" y="3435481"/>
            <a:ext cx="2605344" cy="400110"/>
          </a:xfrm>
          <a:prstGeom prst="rect">
            <a:avLst/>
          </a:prstGeom>
          <a:noFill/>
        </p:spPr>
        <p:txBody>
          <a:bodyPr wrap="square" rtlCol="0">
            <a:spAutoFit/>
          </a:bodyPr>
          <a:lstStyle/>
          <a:p>
            <a:pPr marL="320040" indent="-320040">
              <a:spcAft>
                <a:spcPts val="1800"/>
              </a:spcAft>
              <a:buFont typeface="+mj-lt"/>
              <a:buAutoNum type="arabicPeriod" startAt="3"/>
            </a:pPr>
            <a:r>
              <a:rPr lang="en-US" sz="2000" dirty="0" smtClean="0">
                <a:solidFill>
                  <a:schemeClr val="accent5">
                    <a:lumMod val="50000"/>
                  </a:schemeClr>
                </a:solidFill>
              </a:rPr>
              <a:t>Executive network</a:t>
            </a:r>
          </a:p>
        </p:txBody>
      </p:sp>
      <p:sp>
        <p:nvSpPr>
          <p:cNvPr id="15" name="TextBox 14"/>
          <p:cNvSpPr txBox="1"/>
          <p:nvPr/>
        </p:nvSpPr>
        <p:spPr>
          <a:xfrm>
            <a:off x="6448412" y="2739423"/>
            <a:ext cx="2508313" cy="707886"/>
          </a:xfrm>
          <a:prstGeom prst="rect">
            <a:avLst/>
          </a:prstGeom>
          <a:noFill/>
        </p:spPr>
        <p:txBody>
          <a:bodyPr wrap="square" rtlCol="0">
            <a:spAutoFit/>
          </a:bodyPr>
          <a:lstStyle/>
          <a:p>
            <a:pPr marL="320040" indent="-320040">
              <a:spcAft>
                <a:spcPts val="1800"/>
              </a:spcAft>
              <a:buFont typeface="+mj-lt"/>
              <a:buAutoNum type="arabicPeriod" startAt="2"/>
            </a:pPr>
            <a:r>
              <a:rPr lang="en-US" sz="2000" dirty="0" smtClean="0">
                <a:solidFill>
                  <a:schemeClr val="accent5">
                    <a:lumMod val="50000"/>
                  </a:schemeClr>
                </a:solidFill>
              </a:rPr>
              <a:t>Visibility and decision support</a:t>
            </a:r>
            <a:endParaRPr lang="en-US" sz="2000" dirty="0">
              <a:solidFill>
                <a:schemeClr val="accent5">
                  <a:lumMod val="50000"/>
                </a:schemeClr>
              </a:solidFill>
            </a:endParaRPr>
          </a:p>
        </p:txBody>
      </p:sp>
      <p:sp>
        <p:nvSpPr>
          <p:cNvPr id="16" name="TextBox 15"/>
          <p:cNvSpPr txBox="1"/>
          <p:nvPr/>
        </p:nvSpPr>
        <p:spPr>
          <a:xfrm>
            <a:off x="6448412" y="3435481"/>
            <a:ext cx="2508313" cy="707886"/>
          </a:xfrm>
          <a:prstGeom prst="rect">
            <a:avLst/>
          </a:prstGeom>
          <a:noFill/>
        </p:spPr>
        <p:txBody>
          <a:bodyPr wrap="square" rtlCol="0">
            <a:spAutoFit/>
          </a:bodyPr>
          <a:lstStyle/>
          <a:p>
            <a:pPr marL="320040" indent="-320040">
              <a:spcAft>
                <a:spcPts val="1800"/>
              </a:spcAft>
              <a:buFont typeface="+mj-lt"/>
              <a:buAutoNum type="arabicPeriod" startAt="3"/>
            </a:pPr>
            <a:r>
              <a:rPr lang="en-US" sz="2000" dirty="0" smtClean="0">
                <a:solidFill>
                  <a:schemeClr val="accent5">
                    <a:lumMod val="50000"/>
                  </a:schemeClr>
                </a:solidFill>
              </a:rPr>
              <a:t>Action and/or automation</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11670" y="1326607"/>
            <a:ext cx="3657600" cy="3062783"/>
          </a:xfrm>
          <a:prstGeom prst="rect">
            <a:avLst/>
          </a:prstGeom>
        </p:spPr>
      </p:pic>
    </p:spTree>
    <p:extLst>
      <p:ext uri="{BB962C8B-B14F-4D97-AF65-F5344CB8AC3E}">
        <p14:creationId xmlns:p14="http://schemas.microsoft.com/office/powerpoint/2010/main" val="28814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defTabSz="457200"/>
            <a:r>
              <a:rPr lang="en-US" sz="4400" dirty="0" smtClean="0">
                <a:solidFill>
                  <a:srgbClr val="FFFFFF"/>
                </a:solidFill>
                <a:latin typeface="+mj-lt"/>
                <a:cs typeface="+mj-cs"/>
              </a:rPr>
              <a:t>Constant Change</a:t>
            </a:r>
            <a:endParaRPr lang="en-US" sz="4400" dirty="0">
              <a:solidFill>
                <a:srgbClr val="FFFFFF"/>
              </a:solidFill>
              <a:latin typeface="+mj-lt"/>
              <a:cs typeface="+mj-cs"/>
            </a:endParaRP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67568" y="1266508"/>
            <a:ext cx="3284220" cy="3261360"/>
          </a:xfrm>
        </p:spPr>
      </p:pic>
      <p:sp>
        <p:nvSpPr>
          <p:cNvPr id="6" name="Content Placeholder 5"/>
          <p:cNvSpPr>
            <a:spLocks noGrp="1"/>
          </p:cNvSpPr>
          <p:nvPr>
            <p:ph sz="half" idx="2"/>
          </p:nvPr>
        </p:nvSpPr>
        <p:spPr>
          <a:xfrm>
            <a:off x="4341412" y="1200151"/>
            <a:ext cx="4428877" cy="3394075"/>
          </a:xfrm>
        </p:spPr>
        <p:txBody>
          <a:bodyPr>
            <a:noAutofit/>
          </a:bodyPr>
          <a:lstStyle/>
          <a:p>
            <a:pPr marL="228600" indent="-228600">
              <a:lnSpc>
                <a:spcPts val="2100"/>
              </a:lnSpc>
              <a:spcBef>
                <a:spcPts val="1600"/>
              </a:spcBef>
              <a:buClr>
                <a:schemeClr val="accent5">
                  <a:lumMod val="75000"/>
                </a:schemeClr>
              </a:buClr>
              <a:buFont typeface="Wingdings" panose="05000000000000000000" pitchFamily="2" charset="2"/>
              <a:buChar char="§"/>
            </a:pPr>
            <a:r>
              <a:rPr lang="en-US" sz="2000" dirty="0">
                <a:solidFill>
                  <a:schemeClr val="accent5">
                    <a:lumMod val="50000"/>
                  </a:schemeClr>
                </a:solidFill>
              </a:rPr>
              <a:t>C</a:t>
            </a:r>
            <a:r>
              <a:rPr lang="en-US" sz="2000" dirty="0" smtClean="0">
                <a:solidFill>
                  <a:schemeClr val="accent5">
                    <a:lumMod val="50000"/>
                  </a:schemeClr>
                </a:solidFill>
              </a:rPr>
              <a:t>hanging compute workloads </a:t>
            </a:r>
            <a:r>
              <a:rPr lang="en-US" sz="2000" dirty="0">
                <a:solidFill>
                  <a:schemeClr val="accent5">
                    <a:lumMod val="50000"/>
                  </a:schemeClr>
                </a:solidFill>
              </a:rPr>
              <a:t>that impact HVAC </a:t>
            </a:r>
            <a:r>
              <a:rPr lang="en-US" sz="2000" dirty="0" smtClean="0">
                <a:solidFill>
                  <a:schemeClr val="accent5">
                    <a:lumMod val="50000"/>
                  </a:schemeClr>
                </a:solidFill>
              </a:rPr>
              <a:t>systems</a:t>
            </a:r>
          </a:p>
          <a:p>
            <a:pPr marL="228600" indent="-228600">
              <a:lnSpc>
                <a:spcPts val="2100"/>
              </a:lnSpc>
              <a:spcBef>
                <a:spcPts val="1600"/>
              </a:spcBef>
              <a:buClr>
                <a:schemeClr val="accent5">
                  <a:lumMod val="75000"/>
                </a:schemeClr>
              </a:buClr>
              <a:buFont typeface="Wingdings" panose="05000000000000000000" pitchFamily="2" charset="2"/>
              <a:buChar char="§"/>
            </a:pPr>
            <a:r>
              <a:rPr lang="en-US" sz="2000" dirty="0">
                <a:solidFill>
                  <a:schemeClr val="accent5">
                    <a:lumMod val="50000"/>
                  </a:schemeClr>
                </a:solidFill>
              </a:rPr>
              <a:t>I</a:t>
            </a:r>
            <a:r>
              <a:rPr lang="en-US" sz="2000" dirty="0" smtClean="0">
                <a:solidFill>
                  <a:schemeClr val="accent5">
                    <a:lumMod val="50000"/>
                  </a:schemeClr>
                </a:solidFill>
              </a:rPr>
              <a:t>ncreasing </a:t>
            </a:r>
            <a:r>
              <a:rPr lang="en-US" sz="2000" dirty="0">
                <a:solidFill>
                  <a:schemeClr val="accent5">
                    <a:lumMod val="50000"/>
                  </a:schemeClr>
                </a:solidFill>
              </a:rPr>
              <a:t>energy costs that squeeze operating budgets and curtail </a:t>
            </a:r>
            <a:r>
              <a:rPr lang="en-US" sz="2000" dirty="0" smtClean="0">
                <a:solidFill>
                  <a:schemeClr val="accent5">
                    <a:lumMod val="50000"/>
                  </a:schemeClr>
                </a:solidFill>
              </a:rPr>
              <a:t>resources</a:t>
            </a:r>
          </a:p>
          <a:p>
            <a:pPr marL="228600" indent="-228600">
              <a:lnSpc>
                <a:spcPts val="2100"/>
              </a:lnSpc>
              <a:spcBef>
                <a:spcPts val="1600"/>
              </a:spcBef>
              <a:buClr>
                <a:schemeClr val="accent5">
                  <a:lumMod val="75000"/>
                </a:schemeClr>
              </a:buClr>
              <a:buFont typeface="Wingdings" panose="05000000000000000000" pitchFamily="2" charset="2"/>
              <a:buChar char="§"/>
            </a:pPr>
            <a:r>
              <a:rPr lang="en-US" sz="2000" dirty="0">
                <a:solidFill>
                  <a:schemeClr val="accent5">
                    <a:lumMod val="50000"/>
                  </a:schemeClr>
                </a:solidFill>
              </a:rPr>
              <a:t>C</a:t>
            </a:r>
            <a:r>
              <a:rPr lang="en-US" sz="2000" dirty="0" smtClean="0">
                <a:solidFill>
                  <a:schemeClr val="accent5">
                    <a:lumMod val="50000"/>
                  </a:schemeClr>
                </a:solidFill>
              </a:rPr>
              <a:t>ontaminants </a:t>
            </a:r>
            <a:r>
              <a:rPr lang="en-US" sz="2000" dirty="0">
                <a:solidFill>
                  <a:schemeClr val="accent5">
                    <a:lumMod val="50000"/>
                  </a:schemeClr>
                </a:solidFill>
              </a:rPr>
              <a:t>that clog and corrode our </a:t>
            </a:r>
            <a:r>
              <a:rPr lang="en-US" sz="2000" dirty="0" smtClean="0">
                <a:solidFill>
                  <a:schemeClr val="accent5">
                    <a:lumMod val="50000"/>
                  </a:schemeClr>
                </a:solidFill>
              </a:rPr>
              <a:t>systems</a:t>
            </a:r>
          </a:p>
          <a:p>
            <a:pPr marL="228600" indent="-228600">
              <a:lnSpc>
                <a:spcPts val="2100"/>
              </a:lnSpc>
              <a:spcBef>
                <a:spcPts val="1600"/>
              </a:spcBef>
              <a:buClr>
                <a:schemeClr val="accent5">
                  <a:lumMod val="75000"/>
                </a:schemeClr>
              </a:buClr>
              <a:buFont typeface="Wingdings" panose="05000000000000000000" pitchFamily="2" charset="2"/>
              <a:buChar char="§"/>
            </a:pPr>
            <a:r>
              <a:rPr lang="en-US" sz="2000" dirty="0">
                <a:solidFill>
                  <a:schemeClr val="accent5">
                    <a:lumMod val="50000"/>
                  </a:schemeClr>
                </a:solidFill>
              </a:rPr>
              <a:t>N</a:t>
            </a:r>
            <a:r>
              <a:rPr lang="en-US" sz="2000" dirty="0" smtClean="0">
                <a:solidFill>
                  <a:schemeClr val="accent5">
                    <a:lumMod val="50000"/>
                  </a:schemeClr>
                </a:solidFill>
              </a:rPr>
              <a:t>ew </a:t>
            </a:r>
            <a:r>
              <a:rPr lang="en-US" sz="2000" dirty="0">
                <a:solidFill>
                  <a:schemeClr val="accent5">
                    <a:lumMod val="50000"/>
                  </a:schemeClr>
                </a:solidFill>
              </a:rPr>
              <a:t>technologies that require integration—without which we can’t continue to evolve</a:t>
            </a:r>
          </a:p>
        </p:txBody>
      </p:sp>
      <p:sp>
        <p:nvSpPr>
          <p:cNvPr id="3" name="Title 3"/>
          <p:cNvSpPr txBox="1">
            <a:spLocks/>
          </p:cNvSpPr>
          <p:nvPr/>
        </p:nvSpPr>
        <p:spPr>
          <a:xfrm>
            <a:off x="106326" y="3090041"/>
            <a:ext cx="8878186" cy="830317"/>
          </a:xfrm>
          <a:prstGeom prst="rect">
            <a:avLst/>
          </a:prstGeom>
        </p:spPr>
        <p:txBody>
          <a:bodyPr vert="horz" lIns="91440" tIns="45720" rIns="91440" bIns="45720" rtlCol="0" anchor="ctr">
            <a:normAutofit fontScale="32500" lnSpcReduction="20000"/>
          </a:bodyPr>
          <a:lstStyle>
            <a:lvl1pPr algn="l" defTabSz="457200" rtl="0" eaLnBrk="1" latinLnBrk="0" hangingPunct="1">
              <a:spcBef>
                <a:spcPct val="0"/>
              </a:spcBef>
              <a:buNone/>
              <a:defRPr sz="4400" kern="1200">
                <a:solidFill>
                  <a:srgbClr val="FFFFFF"/>
                </a:solidFill>
                <a:latin typeface="+mj-lt"/>
                <a:ea typeface="+mj-ea"/>
                <a:cs typeface="+mj-cs"/>
              </a:defRPr>
            </a:lvl1pPr>
          </a:lstStyle>
          <a:p>
            <a:pPr>
              <a:lnSpc>
                <a:spcPct val="120000"/>
              </a:lnSpc>
            </a:pPr>
            <a:endParaRPr lang="en-US" sz="12800" dirty="0"/>
          </a:p>
        </p:txBody>
      </p:sp>
    </p:spTree>
    <p:extLst>
      <p:ext uri="{BB962C8B-B14F-4D97-AF65-F5344CB8AC3E}">
        <p14:creationId xmlns:p14="http://schemas.microsoft.com/office/powerpoint/2010/main" val="197371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DCIM Definitions and Models</a:t>
            </a:r>
            <a:endParaRPr lang="en-US" dirty="0"/>
          </a:p>
        </p:txBody>
      </p:sp>
      <p:pic>
        <p:nvPicPr>
          <p:cNvPr id="6" name="Picture 2"/>
          <p:cNvPicPr>
            <a:picLocks noGrp="1" noChangeAspect="1" noChangeArrowheads="1"/>
          </p:cNvPicPr>
          <p:nvPr>
            <p:ph sz="half" idx="1"/>
          </p:nvPr>
        </p:nvPicPr>
        <p:blipFill rotWithShape="1">
          <a:blip r:embed="rId3" cstate="email">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p:blipFill>
        <p:spPr bwMode="auto">
          <a:xfrm>
            <a:off x="478971" y="1566199"/>
            <a:ext cx="4038600" cy="2661977"/>
          </a:xfrm>
          <a:prstGeom prst="rect">
            <a:avLst/>
          </a:prstGeom>
          <a:noFill/>
          <a:ln>
            <a:noFill/>
          </a:ln>
          <a:extLst/>
        </p:spPr>
      </p:pic>
      <p:sp>
        <p:nvSpPr>
          <p:cNvPr id="43" name="Content Placeholder 42"/>
          <p:cNvSpPr>
            <a:spLocks noGrp="1"/>
          </p:cNvSpPr>
          <p:nvPr>
            <p:ph sz="half" idx="2"/>
          </p:nvPr>
        </p:nvSpPr>
        <p:spPr>
          <a:xfrm>
            <a:off x="5192486" y="1369212"/>
            <a:ext cx="3356091" cy="366048"/>
          </a:xfrm>
        </p:spPr>
        <p:txBody>
          <a:bodyPr anchor="ctr">
            <a:noAutofit/>
          </a:bodyPr>
          <a:lstStyle/>
          <a:p>
            <a:pPr marL="0" indent="0">
              <a:buNone/>
            </a:pPr>
            <a:r>
              <a:rPr lang="en-US" sz="2000" dirty="0">
                <a:solidFill>
                  <a:schemeClr val="tx1">
                    <a:lumMod val="65000"/>
                    <a:lumOff val="35000"/>
                  </a:schemeClr>
                </a:solidFill>
              </a:rPr>
              <a:t>451 </a:t>
            </a:r>
            <a:r>
              <a:rPr lang="en-US" sz="2000" dirty="0" smtClean="0">
                <a:solidFill>
                  <a:schemeClr val="tx1">
                    <a:lumMod val="65000"/>
                    <a:lumOff val="35000"/>
                  </a:schemeClr>
                </a:solidFill>
              </a:rPr>
              <a:t>Research (circa 2014)</a:t>
            </a:r>
            <a:endParaRPr lang="en-US" sz="2000" dirty="0">
              <a:solidFill>
                <a:schemeClr val="tx1">
                  <a:lumMod val="65000"/>
                  <a:lumOff val="35000"/>
                </a:schemeClr>
              </a:solidFill>
            </a:endParaRPr>
          </a:p>
        </p:txBody>
      </p:sp>
      <p:grpSp>
        <p:nvGrpSpPr>
          <p:cNvPr id="44" name="Group 43"/>
          <p:cNvGrpSpPr/>
          <p:nvPr/>
        </p:nvGrpSpPr>
        <p:grpSpPr>
          <a:xfrm>
            <a:off x="5447642" y="1868329"/>
            <a:ext cx="2635658" cy="2338129"/>
            <a:chOff x="5150440" y="1868329"/>
            <a:chExt cx="2635658" cy="2338129"/>
          </a:xfrm>
        </p:grpSpPr>
        <p:sp>
          <p:nvSpPr>
            <p:cNvPr id="9" name="Rectangle 8"/>
            <p:cNvSpPr/>
            <p:nvPr/>
          </p:nvSpPr>
          <p:spPr bwMode="auto">
            <a:xfrm>
              <a:off x="5233829" y="1868329"/>
              <a:ext cx="2468880" cy="1561129"/>
            </a:xfrm>
            <a:prstGeom prst="rect">
              <a:avLst/>
            </a:prstGeom>
            <a:solidFill>
              <a:srgbClr val="0096EA"/>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dirty="0" smtClean="0">
                <a:ln>
                  <a:noFill/>
                </a:ln>
                <a:solidFill>
                  <a:srgbClr val="000000"/>
                </a:solidFill>
                <a:effectLst/>
                <a:latin typeface="Arial" charset="0"/>
              </a:endParaRPr>
            </a:p>
          </p:txBody>
        </p:sp>
        <p:sp>
          <p:nvSpPr>
            <p:cNvPr id="10" name="Up Arrow Callout 9"/>
            <p:cNvSpPr/>
            <p:nvPr/>
          </p:nvSpPr>
          <p:spPr bwMode="auto">
            <a:xfrm>
              <a:off x="5401831" y="2952602"/>
              <a:ext cx="2132877" cy="394821"/>
            </a:xfrm>
            <a:prstGeom prst="upArrowCallout">
              <a:avLst>
                <a:gd name="adj1" fmla="val 166789"/>
                <a:gd name="adj2" fmla="val 101633"/>
                <a:gd name="adj3" fmla="val 25000"/>
                <a:gd name="adj4" fmla="val 55781"/>
              </a:avLst>
            </a:prstGeom>
            <a:solidFill>
              <a:srgbClr val="004B7A"/>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ts val="900"/>
                </a:lnSpc>
                <a:spcAft>
                  <a:spcPct val="0"/>
                </a:spcAft>
                <a:buClr>
                  <a:schemeClr val="tx2"/>
                </a:buClr>
                <a:buSzPct val="70000"/>
                <a:tabLst/>
              </a:pPr>
              <a:r>
                <a:rPr kumimoji="0" lang="en-US" sz="1000" b="1" i="0" u="none" strike="noStrike" cap="none" normalizeH="0" baseline="0" dirty="0" smtClean="0">
                  <a:ln>
                    <a:noFill/>
                  </a:ln>
                  <a:solidFill>
                    <a:srgbClr val="FFFFFF"/>
                  </a:solidFill>
                  <a:effectLst/>
                  <a:latin typeface="Arial" charset="0"/>
                </a:rPr>
                <a:t>Data</a:t>
              </a:r>
              <a:r>
                <a:rPr kumimoji="0" lang="en-US" sz="1000" b="1" i="0" u="none" strike="noStrike" cap="none" normalizeH="0" dirty="0" smtClean="0">
                  <a:ln>
                    <a:noFill/>
                  </a:ln>
                  <a:solidFill>
                    <a:srgbClr val="FFFFFF"/>
                  </a:solidFill>
                  <a:effectLst/>
                  <a:latin typeface="Arial" charset="0"/>
                </a:rPr>
                <a:t> C</a:t>
              </a:r>
              <a:r>
                <a:rPr kumimoji="0" lang="en-US" sz="1000" b="1" i="0" u="none" strike="noStrike" cap="none" normalizeH="0" baseline="0" dirty="0" smtClean="0">
                  <a:ln>
                    <a:noFill/>
                  </a:ln>
                  <a:solidFill>
                    <a:srgbClr val="FFFFFF"/>
                  </a:solidFill>
                  <a:effectLst/>
                  <a:latin typeface="Arial" charset="0"/>
                </a:rPr>
                <a:t>enter</a:t>
              </a:r>
              <a:r>
                <a:rPr kumimoji="0" lang="en-US" sz="1000" b="1" i="0" u="none" strike="noStrike" cap="none" normalizeH="0" dirty="0" smtClean="0">
                  <a:ln>
                    <a:noFill/>
                  </a:ln>
                  <a:solidFill>
                    <a:srgbClr val="FFFFFF"/>
                  </a:solidFill>
                  <a:effectLst/>
                  <a:latin typeface="Arial" charset="0"/>
                </a:rPr>
                <a:t> Infrastructure Management (DCIM)</a:t>
              </a:r>
              <a:endParaRPr kumimoji="0" lang="en-US" sz="1000" b="1" i="0" u="none" strike="noStrike" cap="none" normalizeH="0" baseline="0" dirty="0" smtClean="0">
                <a:ln>
                  <a:noFill/>
                </a:ln>
                <a:solidFill>
                  <a:srgbClr val="FFFFFF"/>
                </a:solidFill>
                <a:effectLst/>
                <a:latin typeface="Arial" charset="0"/>
              </a:endParaRPr>
            </a:p>
          </p:txBody>
        </p:sp>
        <p:sp>
          <p:nvSpPr>
            <p:cNvPr id="11" name="TextBox 10"/>
            <p:cNvSpPr txBox="1"/>
            <p:nvPr/>
          </p:nvSpPr>
          <p:spPr>
            <a:xfrm>
              <a:off x="5150440" y="1879920"/>
              <a:ext cx="2635658" cy="246221"/>
            </a:xfrm>
            <a:prstGeom prst="rect">
              <a:avLst/>
            </a:prstGeom>
            <a:noFill/>
          </p:spPr>
          <p:txBody>
            <a:bodyPr wrap="none" lIns="91440" rIns="91440" rtlCol="0">
              <a:spAutoFit/>
            </a:bodyPr>
            <a:lstStyle/>
            <a:p>
              <a:pPr algn="ctr"/>
              <a:r>
                <a:rPr lang="en-US" sz="1000" b="1" dirty="0" smtClean="0">
                  <a:solidFill>
                    <a:schemeClr val="bg1"/>
                  </a:solidFill>
                </a:rPr>
                <a:t>Datacenter Service Optimization (DCSO)</a:t>
              </a:r>
              <a:endParaRPr lang="en-US" sz="1000" b="1" dirty="0">
                <a:solidFill>
                  <a:schemeClr val="bg1"/>
                </a:solidFill>
              </a:endParaRPr>
            </a:p>
          </p:txBody>
        </p:sp>
        <p:sp>
          <p:nvSpPr>
            <p:cNvPr id="12" name="Rectangle 11"/>
            <p:cNvSpPr/>
            <p:nvPr/>
          </p:nvSpPr>
          <p:spPr bwMode="auto">
            <a:xfrm>
              <a:off x="5399483" y="2119576"/>
              <a:ext cx="2137573" cy="179460"/>
            </a:xfrm>
            <a:prstGeom prst="rect">
              <a:avLst/>
            </a:prstGeom>
            <a:solidFill>
              <a:srgbClr val="0076B7"/>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FFFFFF"/>
                  </a:solidFill>
                  <a:effectLst/>
                  <a:latin typeface="Arial" charset="0"/>
                </a:rPr>
                <a:t>Data</a:t>
              </a:r>
              <a:r>
                <a:rPr kumimoji="0" lang="en-US" sz="1000" b="0" i="0" u="none" strike="noStrike" cap="none" normalizeH="0" dirty="0" smtClean="0">
                  <a:ln>
                    <a:noFill/>
                  </a:ln>
                  <a:solidFill>
                    <a:srgbClr val="FFFFFF"/>
                  </a:solidFill>
                  <a:effectLst/>
                  <a:latin typeface="Arial" charset="0"/>
                </a:rPr>
                <a:t> C</a:t>
              </a:r>
              <a:r>
                <a:rPr kumimoji="0" lang="en-US" sz="1000" b="0" i="0" u="none" strike="noStrike" cap="none" normalizeH="0" baseline="0" dirty="0" smtClean="0">
                  <a:ln>
                    <a:noFill/>
                  </a:ln>
                  <a:solidFill>
                    <a:srgbClr val="FFFFFF"/>
                  </a:solidFill>
                  <a:effectLst/>
                  <a:latin typeface="Arial" charset="0"/>
                </a:rPr>
                <a:t>enter Business Planning</a:t>
              </a:r>
            </a:p>
          </p:txBody>
        </p:sp>
        <p:sp>
          <p:nvSpPr>
            <p:cNvPr id="13" name="Rectangle 12"/>
            <p:cNvSpPr/>
            <p:nvPr/>
          </p:nvSpPr>
          <p:spPr bwMode="auto">
            <a:xfrm>
              <a:off x="5399483" y="2340058"/>
              <a:ext cx="2137573" cy="179460"/>
            </a:xfrm>
            <a:prstGeom prst="rect">
              <a:avLst/>
            </a:prstGeom>
            <a:solidFill>
              <a:srgbClr val="0076B7"/>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ts val="9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FFFFFF"/>
                  </a:solidFill>
                  <a:effectLst/>
                  <a:latin typeface="Arial" charset="0"/>
                </a:rPr>
                <a:t>Data</a:t>
              </a:r>
              <a:r>
                <a:rPr kumimoji="0" lang="en-US" sz="1000" b="0" i="0" u="none" strike="noStrike" cap="none" normalizeH="0" dirty="0" smtClean="0">
                  <a:ln>
                    <a:noFill/>
                  </a:ln>
                  <a:solidFill>
                    <a:srgbClr val="FFFFFF"/>
                  </a:solidFill>
                  <a:effectLst/>
                  <a:latin typeface="Arial" charset="0"/>
                </a:rPr>
                <a:t> C</a:t>
              </a:r>
              <a:r>
                <a:rPr kumimoji="0" lang="en-US" sz="1000" b="0" i="0" u="none" strike="noStrike" cap="none" normalizeH="0" baseline="0" dirty="0" smtClean="0">
                  <a:ln>
                    <a:noFill/>
                  </a:ln>
                  <a:solidFill>
                    <a:srgbClr val="FFFFFF"/>
                  </a:solidFill>
                  <a:effectLst/>
                  <a:latin typeface="Arial" charset="0"/>
                </a:rPr>
                <a:t>enter Service-Based Costing</a:t>
              </a:r>
            </a:p>
          </p:txBody>
        </p:sp>
        <p:sp>
          <p:nvSpPr>
            <p:cNvPr id="14" name="Rectangle 13"/>
            <p:cNvSpPr/>
            <p:nvPr/>
          </p:nvSpPr>
          <p:spPr bwMode="auto">
            <a:xfrm>
              <a:off x="5399483" y="2565667"/>
              <a:ext cx="2137573" cy="179460"/>
            </a:xfrm>
            <a:prstGeom prst="rect">
              <a:avLst/>
            </a:prstGeom>
            <a:solidFill>
              <a:srgbClr val="0076B7"/>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FFFFFF"/>
                  </a:solidFill>
                  <a:effectLst/>
                  <a:latin typeface="Arial" charset="0"/>
                </a:rPr>
                <a:t>Data</a:t>
              </a:r>
              <a:r>
                <a:rPr kumimoji="0" lang="en-US" sz="1000" b="0" i="0" u="none" strike="noStrike" cap="none" normalizeH="0" dirty="0" smtClean="0">
                  <a:ln>
                    <a:noFill/>
                  </a:ln>
                  <a:solidFill>
                    <a:srgbClr val="FFFFFF"/>
                  </a:solidFill>
                  <a:effectLst/>
                  <a:latin typeface="Arial" charset="0"/>
                </a:rPr>
                <a:t> C</a:t>
              </a:r>
              <a:r>
                <a:rPr kumimoji="0" lang="en-US" sz="1000" b="0" i="0" u="none" strike="noStrike" cap="none" normalizeH="0" baseline="0" dirty="0" smtClean="0">
                  <a:ln>
                    <a:noFill/>
                  </a:ln>
                  <a:solidFill>
                    <a:srgbClr val="FFFFFF"/>
                  </a:solidFill>
                  <a:effectLst/>
                  <a:latin typeface="Arial" charset="0"/>
                </a:rPr>
                <a:t>enter Service Management</a:t>
              </a:r>
            </a:p>
          </p:txBody>
        </p:sp>
        <p:sp>
          <p:nvSpPr>
            <p:cNvPr id="15" name="Rectangle 14"/>
            <p:cNvSpPr/>
            <p:nvPr/>
          </p:nvSpPr>
          <p:spPr bwMode="auto">
            <a:xfrm>
              <a:off x="5399483" y="2786149"/>
              <a:ext cx="2137573" cy="179460"/>
            </a:xfrm>
            <a:prstGeom prst="rect">
              <a:avLst/>
            </a:prstGeom>
            <a:solidFill>
              <a:srgbClr val="0076B7"/>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FFFFFF"/>
                  </a:solidFill>
                  <a:effectLst/>
                  <a:latin typeface="Arial" charset="0"/>
                </a:rPr>
                <a:t>Data</a:t>
              </a:r>
              <a:r>
                <a:rPr kumimoji="0" lang="en-US" sz="1000" b="0" i="0" u="none" strike="noStrike" cap="none" normalizeH="0" dirty="0" smtClean="0">
                  <a:ln>
                    <a:noFill/>
                  </a:ln>
                  <a:solidFill>
                    <a:srgbClr val="FFFFFF"/>
                  </a:solidFill>
                  <a:effectLst/>
                  <a:latin typeface="Arial" charset="0"/>
                </a:rPr>
                <a:t> C</a:t>
              </a:r>
              <a:r>
                <a:rPr kumimoji="0" lang="en-US" sz="1000" b="0" i="0" u="none" strike="noStrike" cap="none" normalizeH="0" baseline="0" dirty="0" smtClean="0">
                  <a:ln>
                    <a:noFill/>
                  </a:ln>
                  <a:solidFill>
                    <a:srgbClr val="FFFFFF"/>
                  </a:solidFill>
                  <a:effectLst/>
                  <a:latin typeface="Arial" charset="0"/>
                </a:rPr>
                <a:t>enter Energy Management</a:t>
              </a:r>
            </a:p>
          </p:txBody>
        </p:sp>
        <p:sp>
          <p:nvSpPr>
            <p:cNvPr id="16" name="Rectangle 15"/>
            <p:cNvSpPr/>
            <p:nvPr/>
          </p:nvSpPr>
          <p:spPr bwMode="auto">
            <a:xfrm>
              <a:off x="5399483" y="3401446"/>
              <a:ext cx="2137573" cy="179460"/>
            </a:xfrm>
            <a:prstGeom prst="rect">
              <a:avLst/>
            </a:prstGeom>
            <a:solidFill>
              <a:schemeClr val="accent5">
                <a:lumMod val="40000"/>
                <a:lumOff val="60000"/>
              </a:schemeClr>
            </a:solidFill>
            <a:ln w="9525" cap="flat" cmpd="sng" algn="ctr">
              <a:solidFill>
                <a:srgbClr val="004B7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004B7A"/>
                  </a:solidFill>
                  <a:effectLst/>
                  <a:latin typeface="Arial" charset="0"/>
                </a:rPr>
                <a:t>Cooling Optimization</a:t>
              </a:r>
            </a:p>
          </p:txBody>
        </p:sp>
        <p:sp>
          <p:nvSpPr>
            <p:cNvPr id="17" name="Rectangle 16"/>
            <p:cNvSpPr/>
            <p:nvPr/>
          </p:nvSpPr>
          <p:spPr bwMode="auto">
            <a:xfrm>
              <a:off x="5481301" y="3609963"/>
              <a:ext cx="1973937" cy="179460"/>
            </a:xfrm>
            <a:prstGeom prst="rect">
              <a:avLst/>
            </a:prstGeom>
            <a:solidFill>
              <a:schemeClr val="accent5">
                <a:lumMod val="40000"/>
                <a:lumOff val="60000"/>
              </a:schemeClr>
            </a:solidFill>
            <a:ln w="9525" cap="flat" cmpd="sng" algn="ctr">
              <a:solidFill>
                <a:srgbClr val="004B7A"/>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R="0" algn="ctr" defTabSz="914400" rtl="0" eaLnBrk="1" fontAlgn="base" latinLnBrk="0" hangingPunct="1">
                <a:lnSpc>
                  <a:spcPts val="900"/>
                </a:lnSpc>
                <a:spcBef>
                  <a:spcPts val="400"/>
                </a:spcBef>
                <a:spcAft>
                  <a:spcPct val="0"/>
                </a:spcAft>
                <a:buClr>
                  <a:schemeClr val="tx2"/>
                </a:buClr>
                <a:buSzPct val="70000"/>
                <a:tabLst/>
              </a:pPr>
              <a:r>
                <a:rPr kumimoji="0" lang="en-US" sz="1000" b="0" i="0" u="none" strike="noStrike" cap="none" normalizeH="0" baseline="0" dirty="0" smtClean="0">
                  <a:ln>
                    <a:noFill/>
                  </a:ln>
                  <a:solidFill>
                    <a:srgbClr val="004B7A"/>
                  </a:solidFill>
                  <a:effectLst/>
                  <a:latin typeface="Arial" charset="0"/>
                </a:rPr>
                <a:t>Data</a:t>
              </a:r>
              <a:r>
                <a:rPr kumimoji="0" lang="en-US" sz="1000" b="0" i="0" u="none" strike="noStrike" cap="none" normalizeH="0" dirty="0" smtClean="0">
                  <a:ln>
                    <a:noFill/>
                  </a:ln>
                  <a:solidFill>
                    <a:srgbClr val="004B7A"/>
                  </a:solidFill>
                  <a:effectLst/>
                  <a:latin typeface="Arial" charset="0"/>
                </a:rPr>
                <a:t> C</a:t>
              </a:r>
              <a:r>
                <a:rPr kumimoji="0" lang="en-US" sz="1000" b="0" i="0" u="none" strike="noStrike" cap="none" normalizeH="0" baseline="0" dirty="0" smtClean="0">
                  <a:ln>
                    <a:noFill/>
                  </a:ln>
                  <a:solidFill>
                    <a:srgbClr val="004B7A"/>
                  </a:solidFill>
                  <a:effectLst/>
                  <a:latin typeface="Arial" charset="0"/>
                </a:rPr>
                <a:t>enter Asset</a:t>
              </a:r>
              <a:r>
                <a:rPr kumimoji="0" lang="en-US" sz="1000" b="0" i="0" u="none" strike="noStrike" cap="none" normalizeH="0" dirty="0" smtClean="0">
                  <a:ln>
                    <a:noFill/>
                  </a:ln>
                  <a:solidFill>
                    <a:srgbClr val="004B7A"/>
                  </a:solidFill>
                  <a:effectLst/>
                  <a:latin typeface="Arial" charset="0"/>
                </a:rPr>
                <a:t> Capacity Mgmt</a:t>
              </a:r>
              <a:endParaRPr kumimoji="0" lang="en-US" sz="1000" b="0" i="0" u="none" strike="noStrike" cap="none" normalizeH="0" baseline="0" dirty="0" smtClean="0">
                <a:ln>
                  <a:noFill/>
                </a:ln>
                <a:solidFill>
                  <a:srgbClr val="004B7A"/>
                </a:solidFill>
                <a:effectLst/>
                <a:latin typeface="Arial" charset="0"/>
              </a:endParaRPr>
            </a:p>
          </p:txBody>
        </p:sp>
        <p:sp>
          <p:nvSpPr>
            <p:cNvPr id="18" name="Rectangle 17"/>
            <p:cNvSpPr/>
            <p:nvPr/>
          </p:nvSpPr>
          <p:spPr bwMode="auto">
            <a:xfrm>
              <a:off x="5632550" y="3818481"/>
              <a:ext cx="1671438" cy="179460"/>
            </a:xfrm>
            <a:prstGeom prst="rect">
              <a:avLst/>
            </a:prstGeom>
            <a:solidFill>
              <a:schemeClr val="accent5">
                <a:lumMod val="40000"/>
                <a:lumOff val="60000"/>
              </a:schemeClr>
            </a:solidFill>
            <a:ln w="9525" cap="flat" cmpd="sng" algn="ctr">
              <a:solidFill>
                <a:srgbClr val="004B7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004B7A"/>
                  </a:solidFill>
                  <a:effectLst/>
                  <a:latin typeface="Arial" charset="0"/>
                </a:rPr>
                <a:t>Data</a:t>
              </a:r>
              <a:r>
                <a:rPr kumimoji="0" lang="en-US" sz="1000" b="0" i="0" u="none" strike="noStrike" cap="none" normalizeH="0" dirty="0" smtClean="0">
                  <a:ln>
                    <a:noFill/>
                  </a:ln>
                  <a:solidFill>
                    <a:srgbClr val="004B7A"/>
                  </a:solidFill>
                  <a:effectLst/>
                  <a:latin typeface="Arial" charset="0"/>
                </a:rPr>
                <a:t> C</a:t>
              </a:r>
              <a:r>
                <a:rPr kumimoji="0" lang="en-US" sz="1000" b="0" i="0" u="none" strike="noStrike" cap="none" normalizeH="0" baseline="0" dirty="0" smtClean="0">
                  <a:ln>
                    <a:noFill/>
                  </a:ln>
                  <a:solidFill>
                    <a:srgbClr val="004B7A"/>
                  </a:solidFill>
                  <a:effectLst/>
                  <a:latin typeface="Arial" charset="0"/>
                </a:rPr>
                <a:t>enter Monitoring</a:t>
              </a:r>
            </a:p>
          </p:txBody>
        </p:sp>
        <p:sp>
          <p:nvSpPr>
            <p:cNvPr id="19" name="Rectangle 18"/>
            <p:cNvSpPr/>
            <p:nvPr/>
          </p:nvSpPr>
          <p:spPr bwMode="auto">
            <a:xfrm>
              <a:off x="5750474" y="4026998"/>
              <a:ext cx="1435590" cy="179460"/>
            </a:xfrm>
            <a:prstGeom prst="rect">
              <a:avLst/>
            </a:prstGeom>
            <a:solidFill>
              <a:schemeClr val="accent5">
                <a:lumMod val="40000"/>
                <a:lumOff val="60000"/>
              </a:schemeClr>
            </a:solidFill>
            <a:ln w="9525" cap="flat" cmpd="sng" algn="ctr">
              <a:solidFill>
                <a:srgbClr val="004B7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004B7A"/>
                  </a:solidFill>
                  <a:effectLst/>
                  <a:latin typeface="Arial" charset="0"/>
                </a:rPr>
                <a:t>Core DCIM Platform</a:t>
              </a:r>
            </a:p>
          </p:txBody>
        </p:sp>
      </p:grpSp>
      <p:sp>
        <p:nvSpPr>
          <p:cNvPr id="45" name="Rectangle 44"/>
          <p:cNvSpPr/>
          <p:nvPr/>
        </p:nvSpPr>
        <p:spPr>
          <a:xfrm>
            <a:off x="478971" y="1566199"/>
            <a:ext cx="4041648" cy="3021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p:cNvSpPr/>
          <p:nvPr/>
        </p:nvSpPr>
        <p:spPr>
          <a:xfrm>
            <a:off x="691244" y="1365927"/>
            <a:ext cx="3689370" cy="400110"/>
          </a:xfrm>
          <a:prstGeom prst="rect">
            <a:avLst/>
          </a:prstGeom>
        </p:spPr>
        <p:txBody>
          <a:bodyPr wrap="square" anchor="ctr">
            <a:spAutoFit/>
          </a:bodyPr>
          <a:lstStyle/>
          <a:p>
            <a:r>
              <a:rPr lang="en-US" sz="2000" dirty="0" smtClean="0">
                <a:solidFill>
                  <a:schemeClr val="tx1">
                    <a:lumMod val="65000"/>
                    <a:lumOff val="35000"/>
                  </a:schemeClr>
                </a:solidFill>
              </a:rPr>
              <a:t>Gartner Research (circa 2011)</a:t>
            </a:r>
            <a:endParaRPr lang="en-US" sz="2000" dirty="0">
              <a:solidFill>
                <a:schemeClr val="tx1">
                  <a:lumMod val="65000"/>
                  <a:lumOff val="35000"/>
                </a:schemeClr>
              </a:solidFill>
            </a:endParaRPr>
          </a:p>
        </p:txBody>
      </p:sp>
      <p:grpSp>
        <p:nvGrpSpPr>
          <p:cNvPr id="8" name="Group 7"/>
          <p:cNvGrpSpPr/>
          <p:nvPr/>
        </p:nvGrpSpPr>
        <p:grpSpPr>
          <a:xfrm>
            <a:off x="3466116" y="1783080"/>
            <a:ext cx="5220684" cy="2895024"/>
            <a:chOff x="3466116" y="1783080"/>
            <a:chExt cx="5220684" cy="2895024"/>
          </a:xfrm>
        </p:grpSpPr>
        <p:sp>
          <p:nvSpPr>
            <p:cNvPr id="2" name="Oval 1"/>
            <p:cNvSpPr/>
            <p:nvPr/>
          </p:nvSpPr>
          <p:spPr>
            <a:xfrm>
              <a:off x="4872251" y="1783080"/>
              <a:ext cx="3814549" cy="1230349"/>
            </a:xfrm>
            <a:prstGeom prst="ellipse">
              <a:avLst/>
            </a:prstGeom>
            <a:noFill/>
            <a:ln w="2222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 name="TextBox 2"/>
            <p:cNvSpPr txBox="1"/>
            <p:nvPr/>
          </p:nvSpPr>
          <p:spPr>
            <a:xfrm>
              <a:off x="3466116" y="4228176"/>
              <a:ext cx="2463636" cy="338554"/>
            </a:xfrm>
            <a:prstGeom prst="rect">
              <a:avLst/>
            </a:prstGeom>
            <a:noFill/>
          </p:spPr>
          <p:txBody>
            <a:bodyPr wrap="square" rtlCol="0">
              <a:spAutoFit/>
            </a:bodyPr>
            <a:lstStyle/>
            <a:p>
              <a:r>
                <a:rPr lang="en-US" sz="1600" dirty="0" smtClean="0">
                  <a:solidFill>
                    <a:schemeClr val="accent6">
                      <a:lumMod val="75000"/>
                    </a:schemeClr>
                  </a:solidFill>
                </a:rPr>
                <a:t>enables more </a:t>
              </a:r>
              <a:r>
                <a:rPr lang="en-US" sz="1600" i="1" dirty="0" smtClean="0">
                  <a:solidFill>
                    <a:schemeClr val="accent6">
                      <a:lumMod val="75000"/>
                    </a:schemeClr>
                  </a:solidFill>
                </a:rPr>
                <a:t>AGILITY</a:t>
              </a:r>
              <a:endParaRPr lang="en-US" sz="1600" dirty="0">
                <a:solidFill>
                  <a:schemeClr val="accent6">
                    <a:lumMod val="75000"/>
                  </a:schemeClr>
                </a:solidFill>
              </a:endParaRPr>
            </a:p>
          </p:txBody>
        </p:sp>
        <p:sp>
          <p:nvSpPr>
            <p:cNvPr id="5" name="Arc 4"/>
            <p:cNvSpPr/>
            <p:nvPr/>
          </p:nvSpPr>
          <p:spPr>
            <a:xfrm rot="385121">
              <a:off x="5001379" y="2909452"/>
              <a:ext cx="802588" cy="1768652"/>
            </a:xfrm>
            <a:prstGeom prst="arc">
              <a:avLst>
                <a:gd name="adj1" fmla="val 7584455"/>
                <a:gd name="adj2" fmla="val 15765603"/>
              </a:avLst>
            </a:prstGeom>
            <a:ln w="15875">
              <a:solidFill>
                <a:schemeClr val="accent6">
                  <a:lumMod val="75000"/>
                </a:schemeClr>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231303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defTabSz="457200"/>
            <a:r>
              <a:rPr lang="en-US" sz="4400" dirty="0" smtClean="0">
                <a:solidFill>
                  <a:srgbClr val="FFFFFF"/>
                </a:solidFill>
                <a:latin typeface="+mj-lt"/>
                <a:cs typeface="+mj-cs"/>
              </a:rPr>
              <a:t>Why Use DCIM to Integrate Ops?</a:t>
            </a:r>
            <a:endParaRPr lang="en-US" sz="4400" dirty="0">
              <a:solidFill>
                <a:srgbClr val="FFFFFF"/>
              </a:solidFill>
              <a:latin typeface="+mj-lt"/>
              <a:cs typeface="+mj-cs"/>
            </a:endParaRPr>
          </a:p>
        </p:txBody>
      </p:sp>
      <p:pic>
        <p:nvPicPr>
          <p:cNvPr id="8" name="Picture 7" descr="abb_datacenter_rev.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939" y="1160038"/>
            <a:ext cx="7829176" cy="3109796"/>
          </a:xfrm>
          <a:prstGeom prst="rect">
            <a:avLst/>
          </a:prstGeom>
        </p:spPr>
      </p:pic>
      <p:sp>
        <p:nvSpPr>
          <p:cNvPr id="10" name="Rectangle 9"/>
          <p:cNvSpPr/>
          <p:nvPr/>
        </p:nvSpPr>
        <p:spPr bwMode="auto">
          <a:xfrm>
            <a:off x="5049078" y="1792303"/>
            <a:ext cx="1449295"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Power Management</a:t>
            </a:r>
          </a:p>
        </p:txBody>
      </p:sp>
      <p:sp>
        <p:nvSpPr>
          <p:cNvPr id="13" name="Rectangle 12"/>
          <p:cNvSpPr/>
          <p:nvPr/>
        </p:nvSpPr>
        <p:spPr bwMode="auto">
          <a:xfrm>
            <a:off x="7393670" y="1472263"/>
            <a:ext cx="1411942"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Energy Management</a:t>
            </a:r>
          </a:p>
        </p:txBody>
      </p:sp>
      <p:sp>
        <p:nvSpPr>
          <p:cNvPr id="16" name="Rectangle 15"/>
          <p:cNvSpPr/>
          <p:nvPr/>
        </p:nvSpPr>
        <p:spPr bwMode="auto">
          <a:xfrm>
            <a:off x="5513459" y="3949794"/>
            <a:ext cx="1449295"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Facility Management</a:t>
            </a:r>
          </a:p>
        </p:txBody>
      </p:sp>
      <p:sp>
        <p:nvSpPr>
          <p:cNvPr id="19" name="Rectangle 18"/>
          <p:cNvSpPr/>
          <p:nvPr/>
        </p:nvSpPr>
        <p:spPr bwMode="auto">
          <a:xfrm>
            <a:off x="658185" y="2803113"/>
            <a:ext cx="1658471"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Maintenance Management</a:t>
            </a:r>
          </a:p>
        </p:txBody>
      </p:sp>
      <p:sp>
        <p:nvSpPr>
          <p:cNvPr id="23" name="Rectangle 22"/>
          <p:cNvSpPr/>
          <p:nvPr/>
        </p:nvSpPr>
        <p:spPr bwMode="auto">
          <a:xfrm>
            <a:off x="3189044" y="4092656"/>
            <a:ext cx="1946469"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Troubleshooting, Root Cause Analysis &amp; Alarm Management</a:t>
            </a:r>
          </a:p>
        </p:txBody>
      </p:sp>
      <p:sp>
        <p:nvSpPr>
          <p:cNvPr id="27" name="Rectangle 26"/>
          <p:cNvSpPr/>
          <p:nvPr/>
        </p:nvSpPr>
        <p:spPr bwMode="auto">
          <a:xfrm>
            <a:off x="225396" y="1632283"/>
            <a:ext cx="1649882"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buFontTx/>
              <a:buNone/>
            </a:pPr>
            <a:r>
              <a:rPr lang="en-US" sz="1000" b="1" dirty="0" smtClean="0">
                <a:solidFill>
                  <a:schemeClr val="tx1"/>
                </a:solidFill>
              </a:rPr>
              <a:t>Resource Forecasting </a:t>
            </a:r>
            <a:br>
              <a:rPr lang="en-US" sz="1000" b="1" dirty="0" smtClean="0">
                <a:solidFill>
                  <a:schemeClr val="tx1"/>
                </a:solidFill>
              </a:rPr>
            </a:br>
            <a:r>
              <a:rPr lang="en-US" sz="1000" b="1" dirty="0" smtClean="0">
                <a:solidFill>
                  <a:schemeClr val="tx1"/>
                </a:solidFill>
              </a:rPr>
              <a:t>&amp; Energy Planning</a:t>
            </a:r>
          </a:p>
        </p:txBody>
      </p:sp>
      <p:sp>
        <p:nvSpPr>
          <p:cNvPr id="31" name="Rectangle 30"/>
          <p:cNvSpPr/>
          <p:nvPr/>
        </p:nvSpPr>
        <p:spPr bwMode="auto">
          <a:xfrm>
            <a:off x="2844091" y="2052504"/>
            <a:ext cx="1318187"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Asset &amp; Capacity Planning</a:t>
            </a:r>
          </a:p>
        </p:txBody>
      </p:sp>
      <p:sp>
        <p:nvSpPr>
          <p:cNvPr id="33" name="Rectangle 32"/>
          <p:cNvSpPr/>
          <p:nvPr/>
        </p:nvSpPr>
        <p:spPr bwMode="auto">
          <a:xfrm>
            <a:off x="974445" y="3650444"/>
            <a:ext cx="1658471"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Control and Automation</a:t>
            </a:r>
          </a:p>
        </p:txBody>
      </p:sp>
      <p:sp>
        <p:nvSpPr>
          <p:cNvPr id="36" name="Rectangle 35"/>
          <p:cNvSpPr/>
          <p:nvPr/>
        </p:nvSpPr>
        <p:spPr bwMode="auto">
          <a:xfrm>
            <a:off x="6902411" y="2483073"/>
            <a:ext cx="1414679"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Remote Monitoring</a:t>
            </a:r>
          </a:p>
        </p:txBody>
      </p:sp>
      <p:sp>
        <p:nvSpPr>
          <p:cNvPr id="40" name="Rectangle 39"/>
          <p:cNvSpPr/>
          <p:nvPr/>
        </p:nvSpPr>
        <p:spPr bwMode="auto">
          <a:xfrm>
            <a:off x="7270406" y="3798526"/>
            <a:ext cx="1658471" cy="320040"/>
          </a:xfrm>
          <a:prstGeom prst="rect">
            <a:avLst/>
          </a:prstGeom>
          <a:gradFill>
            <a:gsLst>
              <a:gs pos="0">
                <a:srgbClr val="BBE59B"/>
              </a:gs>
              <a:gs pos="100000">
                <a:srgbClr val="74CB33"/>
              </a:gs>
            </a:gsLst>
            <a:lin ang="5400000" scaled="0"/>
          </a:gradFill>
          <a:ln>
            <a:solidFill>
              <a:srgbClr val="7ACD3B"/>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Data Center Evolution</a:t>
            </a:r>
          </a:p>
        </p:txBody>
      </p:sp>
      <p:sp>
        <p:nvSpPr>
          <p:cNvPr id="17" name="Oval 16"/>
          <p:cNvSpPr/>
          <p:nvPr/>
        </p:nvSpPr>
        <p:spPr>
          <a:xfrm>
            <a:off x="4812811" y="1685526"/>
            <a:ext cx="1921828" cy="526998"/>
          </a:xfrm>
          <a:prstGeom prst="ellipse">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2542270" y="1949025"/>
            <a:ext cx="1921828" cy="526998"/>
          </a:xfrm>
          <a:prstGeom prst="ellipse">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5277192" y="3846315"/>
            <a:ext cx="1921828" cy="526998"/>
          </a:xfrm>
          <a:prstGeom prst="ellipse">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7138727" y="1368784"/>
            <a:ext cx="1921828" cy="526998"/>
          </a:xfrm>
          <a:prstGeom prst="ellipse">
            <a:avLst/>
          </a:prstGeom>
          <a:noFill/>
          <a:ln w="2222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512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5655"/>
            <a:ext cx="8229600" cy="857250"/>
          </a:xfrm>
        </p:spPr>
        <p:txBody>
          <a:bodyPr>
            <a:normAutofit/>
          </a:bodyPr>
          <a:lstStyle/>
          <a:p>
            <a:r>
              <a:rPr lang="en-US" dirty="0" smtClean="0"/>
              <a:t>Managing the [3 Cs]</a:t>
            </a:r>
            <a:endParaRPr lang="en-US" dirty="0"/>
          </a:p>
        </p:txBody>
      </p:sp>
      <p:sp>
        <p:nvSpPr>
          <p:cNvPr id="10" name="Title 1"/>
          <p:cNvSpPr txBox="1">
            <a:spLocks/>
          </p:cNvSpPr>
          <p:nvPr/>
        </p:nvSpPr>
        <p:spPr bwMode="auto">
          <a:xfrm>
            <a:off x="243191" y="2785533"/>
            <a:ext cx="8684909" cy="1916271"/>
          </a:xfrm>
          <a:prstGeom prst="rect">
            <a:avLst/>
          </a:prstGeom>
          <a:noFill/>
          <a:ln w="9525">
            <a:noFill/>
            <a:miter lim="800000"/>
            <a:headEnd/>
            <a:tailEnd/>
          </a:ln>
        </p:spPr>
        <p:txBody>
          <a:bodyPr vert="horz" wrap="square" lIns="187200" tIns="0" rIns="216000" bIns="0" numCol="1" anchor="t" anchorCtr="0" compatLnSpc="1">
            <a:prstTxWarp prst="textNoShape">
              <a:avLst/>
            </a:prstTxWarp>
          </a:bodyPr>
          <a:lst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a:lstStyle>
          <a:p>
            <a:pPr marL="228600" indent="-228600">
              <a:spcAft>
                <a:spcPts val="1200"/>
              </a:spcAft>
              <a:buClr>
                <a:schemeClr val="accent5">
                  <a:lumMod val="75000"/>
                </a:schemeClr>
              </a:buClr>
              <a:buFont typeface="Wingdings" panose="05000000000000000000" pitchFamily="2" charset="2"/>
              <a:buChar char="§"/>
            </a:pPr>
            <a:r>
              <a:rPr lang="en-US" sz="1600" dirty="0" smtClean="0">
                <a:solidFill>
                  <a:schemeClr val="accent5">
                    <a:lumMod val="50000"/>
                  </a:schemeClr>
                </a:solidFill>
              </a:rPr>
              <a:t>How do you better manage IT and facility capacity to lower energy consumption and avoid penalties from overages?</a:t>
            </a:r>
          </a:p>
          <a:p>
            <a:pPr marL="228600" indent="-228600">
              <a:spcAft>
                <a:spcPts val="1200"/>
              </a:spcAft>
              <a:buClr>
                <a:schemeClr val="accent5">
                  <a:lumMod val="75000"/>
                </a:schemeClr>
              </a:buClr>
              <a:buFont typeface="Wingdings" panose="05000000000000000000" pitchFamily="2" charset="2"/>
              <a:buChar char="§"/>
            </a:pPr>
            <a:r>
              <a:rPr lang="en-US" sz="1600" dirty="0">
                <a:solidFill>
                  <a:schemeClr val="accent5">
                    <a:lumMod val="50000"/>
                  </a:schemeClr>
                </a:solidFill>
              </a:rPr>
              <a:t>When UPS goes on battery, what other devices are impacted? What other parts of the business are at risk</a:t>
            </a:r>
            <a:r>
              <a:rPr lang="en-US" sz="1600" dirty="0" smtClean="0">
                <a:solidFill>
                  <a:schemeClr val="accent5">
                    <a:lumMod val="50000"/>
                  </a:schemeClr>
                </a:solidFill>
              </a:rPr>
              <a:t>?</a:t>
            </a:r>
          </a:p>
          <a:p>
            <a:pPr marL="228600" indent="-228600">
              <a:spcAft>
                <a:spcPts val="1200"/>
              </a:spcAft>
              <a:buClr>
                <a:schemeClr val="accent5">
                  <a:lumMod val="75000"/>
                </a:schemeClr>
              </a:buClr>
              <a:buFont typeface="Wingdings" panose="05000000000000000000" pitchFamily="2" charset="2"/>
              <a:buChar char="§"/>
            </a:pPr>
            <a:r>
              <a:rPr lang="en-US" sz="1600" dirty="0" smtClean="0">
                <a:solidFill>
                  <a:schemeClr val="accent5">
                    <a:lumMod val="50000"/>
                  </a:schemeClr>
                </a:solidFill>
              </a:rPr>
              <a:t>How </a:t>
            </a:r>
            <a:r>
              <a:rPr lang="en-US" sz="1600" dirty="0">
                <a:solidFill>
                  <a:schemeClr val="accent5">
                    <a:lumMod val="50000"/>
                  </a:schemeClr>
                </a:solidFill>
              </a:rPr>
              <a:t>do </a:t>
            </a:r>
            <a:r>
              <a:rPr lang="en-US" sz="1600" dirty="0" smtClean="0">
                <a:solidFill>
                  <a:schemeClr val="accent5">
                    <a:lumMod val="50000"/>
                  </a:schemeClr>
                </a:solidFill>
              </a:rPr>
              <a:t>you </a:t>
            </a:r>
            <a:r>
              <a:rPr lang="en-US" sz="1600" dirty="0">
                <a:solidFill>
                  <a:schemeClr val="accent5">
                    <a:lumMod val="50000"/>
                  </a:schemeClr>
                </a:solidFill>
              </a:rPr>
              <a:t>evolve </a:t>
            </a:r>
            <a:r>
              <a:rPr lang="en-US" sz="1600" dirty="0" smtClean="0">
                <a:solidFill>
                  <a:schemeClr val="accent5">
                    <a:lumMod val="50000"/>
                  </a:schemeClr>
                </a:solidFill>
              </a:rPr>
              <a:t>data </a:t>
            </a:r>
            <a:r>
              <a:rPr lang="en-US" sz="1600" dirty="0">
                <a:solidFill>
                  <a:schemeClr val="accent5">
                    <a:lumMod val="50000"/>
                  </a:schemeClr>
                </a:solidFill>
              </a:rPr>
              <a:t>center operations to ‘the next level’ without compromising reliability and </a:t>
            </a:r>
            <a:r>
              <a:rPr lang="en-US" sz="1600" dirty="0" smtClean="0">
                <a:solidFill>
                  <a:schemeClr val="accent5">
                    <a:lumMod val="50000"/>
                  </a:schemeClr>
                </a:solidFill>
              </a:rPr>
              <a:t>becoming inefficient or unsustainable?</a:t>
            </a:r>
            <a:endParaRPr lang="en-US" sz="1600" dirty="0">
              <a:solidFill>
                <a:schemeClr val="accent5">
                  <a:lumMod val="50000"/>
                </a:schemeClr>
              </a:solidFill>
            </a:endParaRPr>
          </a:p>
          <a:p>
            <a:pPr marL="228600" indent="-228600">
              <a:spcAft>
                <a:spcPts val="1200"/>
              </a:spcAft>
              <a:buClr>
                <a:schemeClr val="accent5">
                  <a:lumMod val="75000"/>
                </a:schemeClr>
              </a:buClr>
              <a:buFont typeface="Wingdings" panose="05000000000000000000" pitchFamily="2" charset="2"/>
              <a:buChar char="§"/>
            </a:pPr>
            <a:endParaRPr lang="en-US" sz="1600" dirty="0" smtClean="0">
              <a:solidFill>
                <a:schemeClr val="accent5">
                  <a:lumMod val="50000"/>
                </a:schemeClr>
              </a:solidFill>
            </a:endParaRPr>
          </a:p>
        </p:txBody>
      </p:sp>
      <p:sp>
        <p:nvSpPr>
          <p:cNvPr id="9" name="TextBox 8"/>
          <p:cNvSpPr txBox="1"/>
          <p:nvPr/>
        </p:nvSpPr>
        <p:spPr>
          <a:xfrm>
            <a:off x="1318931" y="2288881"/>
            <a:ext cx="2108537" cy="369332"/>
          </a:xfrm>
          <a:prstGeom prst="rect">
            <a:avLst/>
          </a:prstGeom>
          <a:solidFill>
            <a:srgbClr val="80CF45"/>
          </a:solidFill>
        </p:spPr>
        <p:txBody>
          <a:bodyPr wrap="square" rtlCol="0">
            <a:spAutoFit/>
          </a:bodyPr>
          <a:lstStyle/>
          <a:p>
            <a:pPr algn="ctr"/>
            <a:r>
              <a:rPr lang="en-US" dirty="0"/>
              <a:t>Cost</a:t>
            </a:r>
          </a:p>
        </p:txBody>
      </p:sp>
      <p:sp>
        <p:nvSpPr>
          <p:cNvPr id="15" name="TextBox 14"/>
          <p:cNvSpPr txBox="1"/>
          <p:nvPr/>
        </p:nvSpPr>
        <p:spPr>
          <a:xfrm>
            <a:off x="3538690" y="2288881"/>
            <a:ext cx="2066620" cy="369332"/>
          </a:xfrm>
          <a:prstGeom prst="rect">
            <a:avLst/>
          </a:prstGeom>
          <a:solidFill>
            <a:srgbClr val="80CF45"/>
          </a:solidFill>
        </p:spPr>
        <p:txBody>
          <a:bodyPr wrap="square" rtlCol="0">
            <a:spAutoFit/>
          </a:bodyPr>
          <a:lstStyle/>
          <a:p>
            <a:pPr algn="ctr"/>
            <a:r>
              <a:rPr lang="en-US" dirty="0"/>
              <a:t>Capacity</a:t>
            </a:r>
          </a:p>
        </p:txBody>
      </p:sp>
      <p:sp>
        <p:nvSpPr>
          <p:cNvPr id="16" name="TextBox 15"/>
          <p:cNvSpPr txBox="1"/>
          <p:nvPr/>
        </p:nvSpPr>
        <p:spPr>
          <a:xfrm>
            <a:off x="5703935" y="2288880"/>
            <a:ext cx="2090299" cy="369332"/>
          </a:xfrm>
          <a:prstGeom prst="rect">
            <a:avLst/>
          </a:prstGeom>
          <a:solidFill>
            <a:srgbClr val="80CF45"/>
          </a:solidFill>
        </p:spPr>
        <p:txBody>
          <a:bodyPr wrap="square" rtlCol="0">
            <a:spAutoFit/>
          </a:bodyPr>
          <a:lstStyle/>
          <a:p>
            <a:pPr algn="ctr"/>
            <a:r>
              <a:rPr lang="en-US" dirty="0"/>
              <a:t>Control</a:t>
            </a:r>
          </a:p>
        </p:txBody>
      </p:sp>
      <p:pic>
        <p:nvPicPr>
          <p:cNvPr id="8" name="Picture 7" descr="iStock_000017881781_Small.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858806" y="655513"/>
            <a:ext cx="1024462" cy="2104211"/>
          </a:xfrm>
          <a:prstGeom prst="rect">
            <a:avLst/>
          </a:prstGeom>
        </p:spPr>
      </p:pic>
      <p:pic>
        <p:nvPicPr>
          <p:cNvPr id="17" name="Picture 16" descr="iStock_000015265862_Small.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34423" y="1195388"/>
            <a:ext cx="2075154" cy="1024461"/>
          </a:xfrm>
          <a:prstGeom prst="rect">
            <a:avLst/>
          </a:prstGeom>
        </p:spPr>
      </p:pic>
      <p:pic>
        <p:nvPicPr>
          <p:cNvPr id="18" name="Picture 17" descr="iStock_000038298496_Small.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99393" y="1195387"/>
            <a:ext cx="2094841" cy="1024461"/>
          </a:xfrm>
          <a:prstGeom prst="rect">
            <a:avLst/>
          </a:prstGeom>
        </p:spPr>
      </p:pic>
    </p:spTree>
    <p:extLst>
      <p:ext uri="{BB962C8B-B14F-4D97-AF65-F5344CB8AC3E}">
        <p14:creationId xmlns:p14="http://schemas.microsoft.com/office/powerpoint/2010/main" val="40063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500"/>
                                        <p:tgtEl>
                                          <p:spTgt spid="9"/>
                                        </p:tgtEl>
                                        <p:attrNameLst>
                                          <p:attrName>style.fontWeight</p:attrName>
                                        </p:attrNameLst>
                                      </p:cBhvr>
                                      <p:to>
                                        <p:strVal val="bold"/>
                                      </p:to>
                                    </p:set>
                                  </p:childTnLst>
                                </p:cTn>
                              </p:par>
                              <p:par>
                                <p:cTn id="7" presetID="15" presetClass="emph" presetSubtype="0" grpId="0" nodeType="withEffect">
                                  <p:stCondLst>
                                    <p:cond delay="0"/>
                                  </p:stCondLst>
                                  <p:iterate type="lt">
                                    <p:tmAbs val="25"/>
                                  </p:iterate>
                                  <p:childTnLst>
                                    <p:set>
                                      <p:cBhvr override="childStyle">
                                        <p:cTn id="8" dur="500"/>
                                        <p:tgtEl>
                                          <p:spTgt spid="15"/>
                                        </p:tgtEl>
                                        <p:attrNameLst>
                                          <p:attrName>style.fontWeight</p:attrName>
                                        </p:attrNameLst>
                                      </p:cBhvr>
                                      <p:to>
                                        <p:strVal val="bold"/>
                                      </p:to>
                                    </p:set>
                                  </p:childTnLst>
                                </p:cTn>
                              </p:par>
                              <p:par>
                                <p:cTn id="9" presetID="15" presetClass="emph" presetSubtype="0" grpId="0" nodeType="withEffect">
                                  <p:stCondLst>
                                    <p:cond delay="0"/>
                                  </p:stCondLst>
                                  <p:iterate type="lt">
                                    <p:tmAbs val="25"/>
                                  </p:iterate>
                                  <p:childTnLst>
                                    <p:set>
                                      <p:cBhvr override="childStyle">
                                        <p:cTn id="10" dur="500"/>
                                        <p:tgtEl>
                                          <p:spTgt spid="16"/>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Cost</a:t>
            </a:r>
            <a:endParaRPr lang="en-US" dirty="0"/>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3379"/>
            <a:ext cx="9144000" cy="2490952"/>
          </a:xfrm>
          <a:prstGeom prst="rect">
            <a:avLst/>
          </a:prstGeom>
        </p:spPr>
      </p:pic>
      <p:sp>
        <p:nvSpPr>
          <p:cNvPr id="16" name="TextBox 15"/>
          <p:cNvSpPr txBox="1"/>
          <p:nvPr/>
        </p:nvSpPr>
        <p:spPr>
          <a:xfrm>
            <a:off x="129653" y="1313269"/>
            <a:ext cx="1596912" cy="400110"/>
          </a:xfrm>
          <a:prstGeom prst="rect">
            <a:avLst/>
          </a:prstGeom>
          <a:noFill/>
        </p:spPr>
        <p:txBody>
          <a:bodyPr wrap="none" rtlCol="0">
            <a:spAutoFit/>
          </a:bodyPr>
          <a:lstStyle/>
          <a:p>
            <a:r>
              <a:rPr lang="en-US" sz="2000" dirty="0" smtClean="0">
                <a:solidFill>
                  <a:schemeClr val="accent5">
                    <a:lumMod val="50000"/>
                  </a:schemeClr>
                </a:solidFill>
              </a:rPr>
              <a:t>Power chain</a:t>
            </a:r>
            <a:endParaRPr lang="en-US" sz="2000" dirty="0">
              <a:solidFill>
                <a:schemeClr val="accent5">
                  <a:lumMod val="50000"/>
                </a:schemeClr>
              </a:solidFill>
            </a:endParaRPr>
          </a:p>
        </p:txBody>
      </p:sp>
      <p:sp>
        <p:nvSpPr>
          <p:cNvPr id="17" name="TextBox 16"/>
          <p:cNvSpPr txBox="1"/>
          <p:nvPr/>
        </p:nvSpPr>
        <p:spPr>
          <a:xfrm>
            <a:off x="4724399" y="1300020"/>
            <a:ext cx="1741182" cy="400110"/>
          </a:xfrm>
          <a:prstGeom prst="rect">
            <a:avLst/>
          </a:prstGeom>
          <a:noFill/>
        </p:spPr>
        <p:txBody>
          <a:bodyPr wrap="none" rtlCol="0">
            <a:spAutoFit/>
          </a:bodyPr>
          <a:lstStyle/>
          <a:p>
            <a:r>
              <a:rPr lang="en-US" sz="2000" dirty="0" smtClean="0">
                <a:solidFill>
                  <a:schemeClr val="accent5">
                    <a:lumMod val="50000"/>
                  </a:schemeClr>
                </a:solidFill>
              </a:rPr>
              <a:t>Cooling chain</a:t>
            </a:r>
            <a:endParaRPr lang="en-US" sz="2000" dirty="0">
              <a:solidFill>
                <a:schemeClr val="accent5">
                  <a:lumMod val="50000"/>
                </a:schemeClr>
              </a:solidFill>
            </a:endParaRPr>
          </a:p>
        </p:txBody>
      </p:sp>
    </p:spTree>
    <p:extLst>
      <p:ext uri="{BB962C8B-B14F-4D97-AF65-F5344CB8AC3E}">
        <p14:creationId xmlns:p14="http://schemas.microsoft.com/office/powerpoint/2010/main" val="452945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Capacity</a:t>
            </a:r>
            <a:endParaRPr lang="en-US" dirty="0"/>
          </a:p>
        </p:txBody>
      </p:sp>
      <p:sp>
        <p:nvSpPr>
          <p:cNvPr id="7" name="Content Placeholder 6"/>
          <p:cNvSpPr>
            <a:spLocks noGrp="1"/>
          </p:cNvSpPr>
          <p:nvPr>
            <p:ph sz="half" idx="2"/>
          </p:nvPr>
        </p:nvSpPr>
        <p:spPr>
          <a:xfrm>
            <a:off x="4201886" y="1053503"/>
            <a:ext cx="4942114" cy="3394075"/>
          </a:xfrm>
        </p:spPr>
        <p:txBody>
          <a:bodyPr anchor="ctr">
            <a:noAutofit/>
          </a:bodyPr>
          <a:lstStyle/>
          <a:p>
            <a:pPr marL="0" indent="-228600">
              <a:spcBef>
                <a:spcPts val="300"/>
              </a:spcBef>
              <a:spcAft>
                <a:spcPts val="300"/>
              </a:spcAft>
              <a:buFont typeface="Wingdings" panose="05000000000000000000" pitchFamily="2" charset="2"/>
              <a:buChar char="§"/>
            </a:pPr>
            <a:r>
              <a:rPr lang="en-US" sz="1200" b="1" dirty="0">
                <a:solidFill>
                  <a:schemeClr val="accent5">
                    <a:lumMod val="50000"/>
                  </a:schemeClr>
                </a:solidFill>
              </a:rPr>
              <a:t>Challenge</a:t>
            </a:r>
          </a:p>
          <a:p>
            <a:pPr marL="457200" lvl="2" indent="-182880">
              <a:buFont typeface="Arial" panose="020B0604020202020204" pitchFamily="34" charset="0"/>
              <a:buChar char="─"/>
            </a:pPr>
            <a:r>
              <a:rPr lang="en-US" sz="1200" dirty="0">
                <a:solidFill>
                  <a:schemeClr val="accent5">
                    <a:lumMod val="50000"/>
                  </a:schemeClr>
                </a:solidFill>
              </a:rPr>
              <a:t>Using Visio and Excel</a:t>
            </a:r>
          </a:p>
          <a:p>
            <a:pPr marL="457200" lvl="2" indent="-182880">
              <a:buFont typeface="Arial" panose="020B0604020202020204" pitchFamily="34" charset="0"/>
              <a:buChar char="─"/>
            </a:pPr>
            <a:r>
              <a:rPr lang="en-US" sz="1200" dirty="0">
                <a:solidFill>
                  <a:schemeClr val="accent5">
                    <a:lumMod val="50000"/>
                  </a:schemeClr>
                </a:solidFill>
              </a:rPr>
              <a:t>Facility data not readily available to IT team for asset  mgmt</a:t>
            </a:r>
          </a:p>
          <a:p>
            <a:pPr marL="457200" lvl="2" indent="-182880">
              <a:buFont typeface="Arial" panose="020B0604020202020204" pitchFamily="34" charset="0"/>
              <a:buChar char="─"/>
            </a:pPr>
            <a:r>
              <a:rPr lang="en-US" sz="1200" dirty="0">
                <a:solidFill>
                  <a:schemeClr val="accent5">
                    <a:lumMod val="50000"/>
                  </a:schemeClr>
                </a:solidFill>
              </a:rPr>
              <a:t>Losing site of implementing strategic data center services</a:t>
            </a:r>
          </a:p>
          <a:p>
            <a:pPr marL="0" indent="-228600">
              <a:spcBef>
                <a:spcPts val="300"/>
              </a:spcBef>
              <a:spcAft>
                <a:spcPts val="300"/>
              </a:spcAft>
              <a:buFont typeface="Wingdings" panose="05000000000000000000" pitchFamily="2" charset="2"/>
              <a:buChar char="§"/>
            </a:pPr>
            <a:r>
              <a:rPr lang="en-US" sz="1200" b="1" dirty="0">
                <a:solidFill>
                  <a:schemeClr val="accent5">
                    <a:lumMod val="50000"/>
                  </a:schemeClr>
                </a:solidFill>
              </a:rPr>
              <a:t>Approach</a:t>
            </a:r>
          </a:p>
          <a:p>
            <a:pPr marL="457200" lvl="2" indent="-182880">
              <a:buFont typeface="Arial" panose="020B0604020202020204" pitchFamily="34" charset="0"/>
              <a:buChar char="─"/>
            </a:pPr>
            <a:r>
              <a:rPr lang="en-US" sz="1200" dirty="0">
                <a:solidFill>
                  <a:schemeClr val="accent5">
                    <a:lumMod val="50000"/>
                  </a:schemeClr>
                </a:solidFill>
              </a:rPr>
              <a:t>Streamline IT ops using a single, self-maintainable </a:t>
            </a:r>
            <a:r>
              <a:rPr lang="en-US" sz="1200" dirty="0" smtClean="0">
                <a:solidFill>
                  <a:schemeClr val="accent5">
                    <a:lumMod val="50000"/>
                  </a:schemeClr>
                </a:solidFill>
              </a:rPr>
              <a:t>tool</a:t>
            </a:r>
          </a:p>
          <a:p>
            <a:pPr marL="0" lvl="1" indent="-228600">
              <a:spcBef>
                <a:spcPts val="300"/>
              </a:spcBef>
              <a:spcAft>
                <a:spcPts val="300"/>
              </a:spcAft>
              <a:buFont typeface="Wingdings" panose="05000000000000000000" pitchFamily="2" charset="2"/>
              <a:buChar char="§"/>
            </a:pPr>
            <a:r>
              <a:rPr lang="en-US" sz="1200" b="1" dirty="0">
                <a:solidFill>
                  <a:schemeClr val="accent5">
                    <a:lumMod val="50000"/>
                  </a:schemeClr>
                </a:solidFill>
              </a:rPr>
              <a:t>Critical to Success</a:t>
            </a:r>
          </a:p>
          <a:p>
            <a:pPr marL="457200" lvl="2" indent="-182880">
              <a:buFont typeface="Arial" panose="020B0604020202020204" pitchFamily="34" charset="0"/>
              <a:buChar char="─"/>
            </a:pPr>
            <a:r>
              <a:rPr lang="en-US" sz="1200" dirty="0">
                <a:solidFill>
                  <a:schemeClr val="accent5">
                    <a:lumMod val="50000"/>
                  </a:schemeClr>
                </a:solidFill>
              </a:rPr>
              <a:t>Integration of existing </a:t>
            </a:r>
            <a:r>
              <a:rPr lang="en-US" sz="1400" dirty="0">
                <a:solidFill>
                  <a:schemeClr val="accent5">
                    <a:lumMod val="50000"/>
                  </a:schemeClr>
                </a:solidFill>
              </a:rPr>
              <a:t>monitoring</a:t>
            </a:r>
            <a:r>
              <a:rPr lang="en-US" sz="1200" dirty="0">
                <a:solidFill>
                  <a:schemeClr val="accent5">
                    <a:lumMod val="50000"/>
                  </a:schemeClr>
                </a:solidFill>
              </a:rPr>
              <a:t> systems with other IT mgmt tools, e.g., ticketing </a:t>
            </a:r>
            <a:r>
              <a:rPr lang="en-US" sz="1200" dirty="0" smtClean="0">
                <a:solidFill>
                  <a:schemeClr val="accent5">
                    <a:lumMod val="50000"/>
                  </a:schemeClr>
                </a:solidFill>
              </a:rPr>
              <a:t>systems</a:t>
            </a:r>
          </a:p>
          <a:p>
            <a:pPr marL="457200" lvl="2" indent="-182880">
              <a:buFont typeface="Arial" panose="020B0604020202020204" pitchFamily="34" charset="0"/>
              <a:buChar char="─"/>
            </a:pPr>
            <a:r>
              <a:rPr lang="en-US" sz="1200" dirty="0" smtClean="0">
                <a:solidFill>
                  <a:schemeClr val="accent5">
                    <a:lumMod val="50000"/>
                  </a:schemeClr>
                </a:solidFill>
              </a:rPr>
              <a:t>Facility </a:t>
            </a:r>
            <a:r>
              <a:rPr lang="en-US" sz="1200" dirty="0">
                <a:solidFill>
                  <a:schemeClr val="accent5">
                    <a:lumMod val="50000"/>
                  </a:schemeClr>
                </a:solidFill>
              </a:rPr>
              <a:t>mgmt must embrace the tool</a:t>
            </a:r>
          </a:p>
          <a:p>
            <a:pPr marL="0" lvl="1" indent="-228600">
              <a:spcBef>
                <a:spcPts val="300"/>
              </a:spcBef>
              <a:spcAft>
                <a:spcPts val="300"/>
              </a:spcAft>
              <a:buFont typeface="Wingdings" panose="05000000000000000000" pitchFamily="2" charset="2"/>
              <a:buChar char="§"/>
            </a:pPr>
            <a:r>
              <a:rPr lang="en-US" sz="1200" b="1" dirty="0">
                <a:solidFill>
                  <a:schemeClr val="accent5">
                    <a:lumMod val="50000"/>
                  </a:schemeClr>
                </a:solidFill>
              </a:rPr>
              <a:t>Results</a:t>
            </a:r>
          </a:p>
          <a:p>
            <a:pPr marL="457200" lvl="2" indent="-182880">
              <a:buFont typeface="Arial" panose="020B0604020202020204" pitchFamily="34" charset="0"/>
              <a:buChar char="─"/>
            </a:pPr>
            <a:r>
              <a:rPr lang="en-US" sz="1200" dirty="0">
                <a:solidFill>
                  <a:schemeClr val="accent5">
                    <a:lumMod val="50000"/>
                  </a:schemeClr>
                </a:solidFill>
              </a:rPr>
              <a:t>Interactive, real-time tool </a:t>
            </a:r>
          </a:p>
          <a:p>
            <a:pPr marL="457200" lvl="2" indent="-182880">
              <a:buFont typeface="Arial" panose="020B0604020202020204" pitchFamily="34" charset="0"/>
              <a:buChar char="─"/>
            </a:pPr>
            <a:r>
              <a:rPr lang="en-US" sz="1200" dirty="0">
                <a:solidFill>
                  <a:schemeClr val="accent5">
                    <a:lumMod val="50000"/>
                  </a:schemeClr>
                </a:solidFill>
              </a:rPr>
              <a:t>Balance of resource management between strategic improvements and efficiency tactics with both IT and Facilities</a:t>
            </a:r>
          </a:p>
        </p:txBody>
      </p:sp>
      <p:pic>
        <p:nvPicPr>
          <p:cNvPr id="5" name="Picture Placeholder 7"/>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322" y="1499483"/>
            <a:ext cx="3751776" cy="2795411"/>
          </a:xfrm>
          <a:prstGeom prst="rect">
            <a:avLst/>
          </a:prstGeom>
          <a:ln w="6350">
            <a:solidFill>
              <a:srgbClr val="FFFFFF"/>
            </a:solidFill>
          </a:ln>
          <a:effectLst/>
        </p:spPr>
      </p:pic>
    </p:spTree>
    <p:extLst>
      <p:ext uri="{BB962C8B-B14F-4D97-AF65-F5344CB8AC3E}">
        <p14:creationId xmlns:p14="http://schemas.microsoft.com/office/powerpoint/2010/main" val="2288350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Control</a:t>
            </a:r>
            <a:endParaRPr lang="en-US" dirty="0"/>
          </a:p>
        </p:txBody>
      </p:sp>
      <p:pic>
        <p:nvPicPr>
          <p:cNvPr id="16" name="Content Placeholder 15"/>
          <p:cNvPicPr preferRelativeResize="0">
            <a:picLocks noGrp="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41139" y="1513142"/>
            <a:ext cx="3730752" cy="2798064"/>
          </a:xfrm>
        </p:spPr>
      </p:pic>
      <p:pic>
        <p:nvPicPr>
          <p:cNvPr id="22" name="Picture 21"/>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698808" y="1513142"/>
            <a:ext cx="3749040" cy="2798064"/>
          </a:xfrm>
          <a:prstGeom prst="rect">
            <a:avLst/>
          </a:prstGeom>
        </p:spPr>
      </p:pic>
    </p:spTree>
    <p:extLst>
      <p:ext uri="{BB962C8B-B14F-4D97-AF65-F5344CB8AC3E}">
        <p14:creationId xmlns:p14="http://schemas.microsoft.com/office/powerpoint/2010/main" val="205327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5655"/>
            <a:ext cx="8229600" cy="857250"/>
          </a:xfrm>
        </p:spPr>
        <p:txBody>
          <a:bodyPr>
            <a:normAutofit/>
          </a:bodyPr>
          <a:lstStyle/>
          <a:p>
            <a:r>
              <a:rPr lang="en-US" dirty="0" smtClean="0"/>
              <a:t>In summary… </a:t>
            </a:r>
            <a:endParaRPr lang="en-US" dirty="0"/>
          </a:p>
        </p:txBody>
      </p:sp>
      <p:sp>
        <p:nvSpPr>
          <p:cNvPr id="6" name="TextBox 5"/>
          <p:cNvSpPr txBox="1"/>
          <p:nvPr/>
        </p:nvSpPr>
        <p:spPr>
          <a:xfrm>
            <a:off x="971956" y="3854335"/>
            <a:ext cx="2317777" cy="372140"/>
          </a:xfrm>
          <a:prstGeom prst="rect">
            <a:avLst/>
          </a:prstGeom>
          <a:solidFill>
            <a:srgbClr val="7ACD3B"/>
          </a:solidFill>
        </p:spPr>
        <p:txBody>
          <a:bodyPr wrap="square" rtlCol="0">
            <a:spAutoFit/>
          </a:bodyPr>
          <a:lstStyle/>
          <a:p>
            <a:pPr algn="ctr"/>
            <a:r>
              <a:rPr lang="en-US" dirty="0"/>
              <a:t>Visibility</a:t>
            </a:r>
          </a:p>
        </p:txBody>
      </p:sp>
      <p:sp>
        <p:nvSpPr>
          <p:cNvPr id="7" name="TextBox 6"/>
          <p:cNvSpPr txBox="1"/>
          <p:nvPr/>
        </p:nvSpPr>
        <p:spPr>
          <a:xfrm>
            <a:off x="3397986" y="3852953"/>
            <a:ext cx="2322576" cy="374904"/>
          </a:xfrm>
          <a:prstGeom prst="rect">
            <a:avLst/>
          </a:prstGeom>
          <a:solidFill>
            <a:srgbClr val="7ACD3B"/>
          </a:solidFill>
        </p:spPr>
        <p:txBody>
          <a:bodyPr wrap="square" rtlCol="0">
            <a:spAutoFit/>
          </a:bodyPr>
          <a:lstStyle/>
          <a:p>
            <a:pPr algn="ctr"/>
            <a:r>
              <a:rPr lang="en-US" dirty="0" smtClean="0"/>
              <a:t>Decision Support</a:t>
            </a:r>
            <a:endParaRPr lang="en-US" dirty="0"/>
          </a:p>
        </p:txBody>
      </p:sp>
      <p:sp>
        <p:nvSpPr>
          <p:cNvPr id="11" name="TextBox 10"/>
          <p:cNvSpPr txBox="1"/>
          <p:nvPr/>
        </p:nvSpPr>
        <p:spPr>
          <a:xfrm>
            <a:off x="5849468" y="3852953"/>
            <a:ext cx="2322576" cy="374904"/>
          </a:xfrm>
          <a:prstGeom prst="rect">
            <a:avLst/>
          </a:prstGeom>
          <a:solidFill>
            <a:srgbClr val="7ACD3B"/>
          </a:solidFill>
        </p:spPr>
        <p:txBody>
          <a:bodyPr wrap="square" rtlCol="0">
            <a:spAutoFit/>
          </a:bodyPr>
          <a:lstStyle/>
          <a:p>
            <a:pPr algn="ctr"/>
            <a:r>
              <a:rPr lang="en-US" dirty="0" smtClean="0"/>
              <a:t>Automation</a:t>
            </a:r>
            <a:endParaRPr lang="en-US" dirty="0"/>
          </a:p>
        </p:txBody>
      </p:sp>
      <p:grpSp>
        <p:nvGrpSpPr>
          <p:cNvPr id="2" name="Group 1"/>
          <p:cNvGrpSpPr/>
          <p:nvPr/>
        </p:nvGrpSpPr>
        <p:grpSpPr>
          <a:xfrm>
            <a:off x="971956" y="1292934"/>
            <a:ext cx="7199196" cy="2457364"/>
            <a:chOff x="971956" y="1292934"/>
            <a:chExt cx="7199196" cy="2457364"/>
          </a:xfrm>
        </p:grpSpPr>
        <p:pic>
          <p:nvPicPr>
            <p:cNvPr id="8" name="Picture 7"/>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974128" y="2576428"/>
              <a:ext cx="2313432" cy="1173870"/>
            </a:xfrm>
            <a:prstGeom prst="rect">
              <a:avLst/>
            </a:prstGeom>
            <a:ln>
              <a:solidFill>
                <a:schemeClr val="bg1">
                  <a:lumMod val="85000"/>
                </a:schemeClr>
              </a:solidFill>
            </a:ln>
          </p:spPr>
        </p:pic>
        <p:pic>
          <p:nvPicPr>
            <p:cNvPr id="9" name="Picture 8"/>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3402558" y="2579866"/>
              <a:ext cx="2313432" cy="1170432"/>
            </a:xfrm>
            <a:prstGeom prst="rect">
              <a:avLst/>
            </a:prstGeom>
            <a:ln>
              <a:solidFill>
                <a:schemeClr val="bg1">
                  <a:lumMod val="85000"/>
                </a:schemeClr>
              </a:solidFill>
            </a:ln>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1956" y="1292934"/>
              <a:ext cx="7199196" cy="1186964"/>
            </a:xfrm>
            <a:prstGeom prst="rect">
              <a:avLst/>
            </a:prstGeom>
            <a:ln>
              <a:solidFill>
                <a:schemeClr val="bg1">
                  <a:lumMod val="85000"/>
                </a:schemeClr>
              </a:solidFill>
            </a:ln>
          </p:spPr>
        </p:pic>
        <p:pic>
          <p:nvPicPr>
            <p:cNvPr id="12" name="Picture 11"/>
            <p:cNvPicPr preferRelativeResize="0">
              <a:picLocks/>
            </p:cNvPicPr>
            <p:nvPr/>
          </p:nvPicPr>
          <p:blipFill>
            <a:blip r:embed="rId6" cstate="email">
              <a:extLst>
                <a:ext uri="{28A0092B-C50C-407E-A947-70E740481C1C}">
                  <a14:useLocalDpi xmlns:a14="http://schemas.microsoft.com/office/drawing/2010/main"/>
                </a:ext>
              </a:extLst>
            </a:blip>
            <a:stretch>
              <a:fillRect/>
            </a:stretch>
          </p:blipFill>
          <p:spPr>
            <a:xfrm>
              <a:off x="5854040" y="2579866"/>
              <a:ext cx="2313432" cy="1170432"/>
            </a:xfrm>
            <a:prstGeom prst="rect">
              <a:avLst/>
            </a:prstGeom>
          </p:spPr>
        </p:pic>
      </p:grpSp>
    </p:spTree>
    <p:extLst>
      <p:ext uri="{BB962C8B-B14F-4D97-AF65-F5344CB8AC3E}">
        <p14:creationId xmlns:p14="http://schemas.microsoft.com/office/powerpoint/2010/main" val="27907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500"/>
                                        <p:tgtEl>
                                          <p:spTgt spid="6">
                                            <p:txEl>
                                              <p:pRg st="0" end="0"/>
                                            </p:txEl>
                                          </p:spTgt>
                                        </p:tgtEl>
                                        <p:attrNameLst>
                                          <p:attrName>style.fontWeight</p:attrName>
                                        </p:attrNameLst>
                                      </p:cBhvr>
                                      <p:to>
                                        <p:strVal val="bold"/>
                                      </p:to>
                                    </p:set>
                                  </p:childTnLst>
                                </p:cTn>
                              </p:par>
                            </p:childTnLst>
                          </p:cTn>
                        </p:par>
                        <p:par>
                          <p:cTn id="7" fill="hold">
                            <p:stCondLst>
                              <p:cond delay="725"/>
                            </p:stCondLst>
                            <p:childTnLst>
                              <p:par>
                                <p:cTn id="8" presetID="15" presetClass="emph" presetSubtype="0" grpId="0" nodeType="afterEffect">
                                  <p:stCondLst>
                                    <p:cond delay="0"/>
                                  </p:stCondLst>
                                  <p:iterate type="lt">
                                    <p:tmAbs val="25"/>
                                  </p:iterate>
                                  <p:childTnLst>
                                    <p:set>
                                      <p:cBhvr override="childStyle">
                                        <p:cTn id="9" dur="500"/>
                                        <p:tgtEl>
                                          <p:spTgt spid="7">
                                            <p:txEl>
                                              <p:pRg st="0" end="0"/>
                                            </p:txEl>
                                          </p:spTgt>
                                        </p:tgtEl>
                                        <p:attrNameLst>
                                          <p:attrName>style.fontWeight</p:attrName>
                                        </p:attrNameLst>
                                      </p:cBhvr>
                                      <p:to>
                                        <p:strVal val="bold"/>
                                      </p:to>
                                    </p:set>
                                  </p:childTnLst>
                                </p:cTn>
                              </p:par>
                            </p:childTnLst>
                          </p:cTn>
                        </p:par>
                        <p:par>
                          <p:cTn id="10" fill="hold">
                            <p:stCondLst>
                              <p:cond delay="1575"/>
                            </p:stCondLst>
                            <p:childTnLst>
                              <p:par>
                                <p:cTn id="11" presetID="15" presetClass="emph" presetSubtype="0" grpId="0" nodeType="afterEffect">
                                  <p:stCondLst>
                                    <p:cond delay="0"/>
                                  </p:stCondLst>
                                  <p:iterate type="lt">
                                    <p:tmAbs val="25"/>
                                  </p:iterate>
                                  <p:childTnLst>
                                    <p:set>
                                      <p:cBhvr override="childStyle">
                                        <p:cTn id="12" dur="500"/>
                                        <p:tgtEl>
                                          <p:spTgt spid="1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11"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8"/>
          <p:cNvSpPr>
            <a:spLocks noGrp="1"/>
          </p:cNvSpPr>
          <p:nvPr>
            <p:ph type="title"/>
          </p:nvPr>
        </p:nvSpPr>
        <p:spPr/>
        <p:txBody>
          <a:bodyPr>
            <a:normAutofit/>
          </a:bodyPr>
          <a:lstStyle/>
          <a:p>
            <a:r>
              <a:rPr lang="en-US" altLang="en-US" dirty="0" smtClean="0">
                <a:latin typeface="Arial" charset="0"/>
                <a:cs typeface="Arial" charset="0"/>
              </a:rPr>
              <a:t>Change the Industry</a:t>
            </a:r>
          </a:p>
        </p:txBody>
      </p:sp>
      <p:sp>
        <p:nvSpPr>
          <p:cNvPr id="36867" name="Content Placeholder 9"/>
          <p:cNvSpPr>
            <a:spLocks noGrp="1"/>
          </p:cNvSpPr>
          <p:nvPr>
            <p:ph idx="1"/>
          </p:nvPr>
        </p:nvSpPr>
        <p:spPr>
          <a:xfrm>
            <a:off x="457200" y="1200151"/>
            <a:ext cx="8229600" cy="3320334"/>
          </a:xfrm>
        </p:spPr>
        <p:txBody>
          <a:bodyPr>
            <a:normAutofit fontScale="70000" lnSpcReduction="20000"/>
          </a:bodyPr>
          <a:lstStyle/>
          <a:p>
            <a:pPr lvl="1">
              <a:spcBef>
                <a:spcPts val="1200"/>
              </a:spcBef>
            </a:pPr>
            <a:r>
              <a:rPr lang="en-US" altLang="en-US" sz="2900" dirty="0">
                <a:latin typeface="Arial" charset="0"/>
                <a:cs typeface="Arial" charset="0"/>
              </a:rPr>
              <a:t>Universal DC industry problem must be addressed:</a:t>
            </a:r>
          </a:p>
          <a:p>
            <a:pPr lvl="2">
              <a:lnSpc>
                <a:spcPct val="120000"/>
              </a:lnSpc>
              <a:buFont typeface="Arial" charset="0"/>
              <a:buChar char="–"/>
            </a:pPr>
            <a:r>
              <a:rPr lang="en-US" altLang="en-US" sz="2100" dirty="0" smtClean="0">
                <a:latin typeface="Arial" charset="0"/>
                <a:cs typeface="Arial" charset="0"/>
              </a:rPr>
              <a:t>Inadequate or inaccurate Facility Operations Documentation results in non-optimized data center performance due to uncertainty or lack of information</a:t>
            </a:r>
          </a:p>
          <a:p>
            <a:pPr lvl="1">
              <a:spcBef>
                <a:spcPts val="1200"/>
              </a:spcBef>
            </a:pPr>
            <a:r>
              <a:rPr lang="en-US" altLang="en-US" dirty="0" smtClean="0">
                <a:latin typeface="Arial" charset="0"/>
                <a:cs typeface="Arial" charset="0"/>
              </a:rPr>
              <a:t> Process issue</a:t>
            </a:r>
          </a:p>
          <a:p>
            <a:pPr lvl="2">
              <a:lnSpc>
                <a:spcPct val="120000"/>
              </a:lnSpc>
              <a:buFont typeface="Arial" charset="0"/>
              <a:buChar char="–"/>
            </a:pPr>
            <a:r>
              <a:rPr lang="en-US" altLang="en-US" sz="2300" dirty="0" smtClean="0">
                <a:latin typeface="Arial" charset="0"/>
                <a:cs typeface="Arial" charset="0"/>
              </a:rPr>
              <a:t>Lack of operational focus &amp; required documentation during design and construction</a:t>
            </a:r>
          </a:p>
          <a:p>
            <a:pPr lvl="2">
              <a:lnSpc>
                <a:spcPct val="120000"/>
              </a:lnSpc>
              <a:buFont typeface="Arial" charset="0"/>
              <a:buChar char="–"/>
            </a:pPr>
            <a:r>
              <a:rPr lang="en-US" altLang="en-US" sz="2300" dirty="0" smtClean="0">
                <a:latin typeface="Arial" charset="0"/>
                <a:cs typeface="Arial" charset="0"/>
              </a:rPr>
              <a:t>Incompatible data collection formats utilized during design, construction, and commissioning</a:t>
            </a:r>
          </a:p>
          <a:p>
            <a:pPr lvl="2">
              <a:lnSpc>
                <a:spcPct val="120000"/>
              </a:lnSpc>
              <a:buFont typeface="Arial" charset="0"/>
              <a:buChar char="–"/>
            </a:pPr>
            <a:r>
              <a:rPr lang="en-US" altLang="en-US" sz="2300" dirty="0" smtClean="0">
                <a:latin typeface="Arial" charset="0"/>
                <a:cs typeface="Arial" charset="0"/>
              </a:rPr>
              <a:t>Inadequately specified requirements for operational documents ‘turnover’ at project completion</a:t>
            </a:r>
          </a:p>
          <a:p>
            <a:pPr lvl="2">
              <a:lnSpc>
                <a:spcPct val="120000"/>
              </a:lnSpc>
              <a:buFont typeface="Arial" charset="0"/>
              <a:buChar char="–"/>
            </a:pPr>
            <a:r>
              <a:rPr lang="en-US" altLang="en-US" sz="2300" dirty="0" smtClean="0">
                <a:latin typeface="Arial" charset="0"/>
                <a:cs typeface="Arial" charset="0"/>
              </a:rPr>
              <a:t>Non-integrated change management system</a:t>
            </a:r>
          </a:p>
          <a:p>
            <a:pPr lvl="2">
              <a:buFont typeface="Arial" charset="0"/>
              <a:buChar char="–"/>
            </a:pPr>
            <a:endParaRPr lang="en-US" alt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Conclusion</a:t>
            </a:r>
          </a:p>
        </p:txBody>
      </p:sp>
      <p:sp>
        <p:nvSpPr>
          <p:cNvPr id="3" name="Content Placeholder 2"/>
          <p:cNvSpPr>
            <a:spLocks noGrp="1"/>
          </p:cNvSpPr>
          <p:nvPr>
            <p:ph idx="1"/>
          </p:nvPr>
        </p:nvSpPr>
        <p:spPr>
          <a:xfrm>
            <a:off x="353682" y="1217255"/>
            <a:ext cx="8497019" cy="3570407"/>
          </a:xfrm>
        </p:spPr>
        <p:txBody>
          <a:bodyPr>
            <a:normAutofit fontScale="92500" lnSpcReduction="20000"/>
          </a:bodyPr>
          <a:lstStyle/>
          <a:p>
            <a:pPr marL="0" indent="0">
              <a:lnSpc>
                <a:spcPct val="120000"/>
              </a:lnSpc>
              <a:buNone/>
              <a:defRPr/>
            </a:pPr>
            <a:r>
              <a:rPr lang="en-US" sz="2200" b="1" dirty="0" smtClean="0">
                <a:solidFill>
                  <a:schemeClr val="accent5">
                    <a:lumMod val="50000"/>
                  </a:schemeClr>
                </a:solidFill>
              </a:rPr>
              <a:t>Part 1 – Highlights of TGG white paper #52:  Best practices for </a:t>
            </a:r>
            <a:r>
              <a:rPr lang="en-US" sz="2200" b="1" dirty="0">
                <a:solidFill>
                  <a:schemeClr val="accent5">
                    <a:lumMod val="50000"/>
                  </a:schemeClr>
                </a:solidFill>
              </a:rPr>
              <a:t>better data collection, </a:t>
            </a:r>
            <a:r>
              <a:rPr lang="en-US" sz="2200" b="1" dirty="0" smtClean="0">
                <a:solidFill>
                  <a:schemeClr val="accent5">
                    <a:lumMod val="50000"/>
                  </a:schemeClr>
                </a:solidFill>
              </a:rPr>
              <a:t>integration and </a:t>
            </a:r>
            <a:r>
              <a:rPr lang="en-US" sz="2200" b="1" dirty="0">
                <a:solidFill>
                  <a:schemeClr val="accent5">
                    <a:lumMod val="50000"/>
                  </a:schemeClr>
                </a:solidFill>
              </a:rPr>
              <a:t>change management </a:t>
            </a:r>
            <a:endParaRPr lang="en-US" sz="2200" b="1" dirty="0" smtClean="0">
              <a:solidFill>
                <a:schemeClr val="accent5">
                  <a:lumMod val="50000"/>
                </a:schemeClr>
              </a:solidFill>
            </a:endParaRPr>
          </a:p>
          <a:p>
            <a:pPr marL="228600" indent="-228600">
              <a:lnSpc>
                <a:spcPct val="120000"/>
              </a:lnSpc>
              <a:spcBef>
                <a:spcPts val="400"/>
              </a:spcBef>
              <a:buClr>
                <a:schemeClr val="accent5">
                  <a:lumMod val="75000"/>
                </a:schemeClr>
              </a:buClr>
              <a:buFont typeface="Wingdings" panose="05000000000000000000" pitchFamily="2" charset="2"/>
              <a:buChar char="§"/>
              <a:defRPr/>
            </a:pPr>
            <a:r>
              <a:rPr lang="en-US" sz="1700" dirty="0">
                <a:solidFill>
                  <a:schemeClr val="accent5">
                    <a:lumMod val="50000"/>
                  </a:schemeClr>
                </a:solidFill>
              </a:rPr>
              <a:t>Integrated approach to managing change</a:t>
            </a:r>
          </a:p>
          <a:p>
            <a:pPr marL="228600" indent="-228600">
              <a:lnSpc>
                <a:spcPct val="120000"/>
              </a:lnSpc>
              <a:spcBef>
                <a:spcPts val="400"/>
              </a:spcBef>
              <a:buClr>
                <a:schemeClr val="accent5">
                  <a:lumMod val="75000"/>
                </a:schemeClr>
              </a:buClr>
              <a:buFont typeface="Wingdings" panose="05000000000000000000" pitchFamily="2" charset="2"/>
              <a:buChar char="§"/>
              <a:defRPr/>
            </a:pPr>
            <a:r>
              <a:rPr lang="en-US" sz="1700" dirty="0">
                <a:solidFill>
                  <a:schemeClr val="accent5">
                    <a:lumMod val="50000"/>
                  </a:schemeClr>
                </a:solidFill>
              </a:rPr>
              <a:t>Operational documentation</a:t>
            </a:r>
          </a:p>
          <a:p>
            <a:pPr marL="228600" indent="-228600">
              <a:lnSpc>
                <a:spcPct val="120000"/>
              </a:lnSpc>
              <a:spcBef>
                <a:spcPts val="400"/>
              </a:spcBef>
              <a:buClr>
                <a:schemeClr val="accent5">
                  <a:lumMod val="75000"/>
                </a:schemeClr>
              </a:buClr>
              <a:buFont typeface="Wingdings" panose="05000000000000000000" pitchFamily="2" charset="2"/>
              <a:buChar char="§"/>
              <a:defRPr/>
            </a:pPr>
            <a:r>
              <a:rPr lang="en-US" sz="1700" dirty="0">
                <a:solidFill>
                  <a:schemeClr val="accent5">
                    <a:lumMod val="50000"/>
                  </a:schemeClr>
                </a:solidFill>
              </a:rPr>
              <a:t>Sequence of operations</a:t>
            </a:r>
          </a:p>
          <a:p>
            <a:pPr marL="0" indent="0">
              <a:buNone/>
              <a:defRPr/>
            </a:pPr>
            <a:endParaRPr lang="en-US" sz="1800" dirty="0" smtClean="0">
              <a:solidFill>
                <a:schemeClr val="accent5">
                  <a:lumMod val="50000"/>
                </a:schemeClr>
              </a:solidFill>
            </a:endParaRPr>
          </a:p>
          <a:p>
            <a:pPr marL="0" indent="0">
              <a:lnSpc>
                <a:spcPct val="120000"/>
              </a:lnSpc>
              <a:spcBef>
                <a:spcPts val="0"/>
              </a:spcBef>
              <a:buFont typeface="Arial" charset="0"/>
              <a:buNone/>
              <a:defRPr/>
            </a:pPr>
            <a:r>
              <a:rPr lang="en-US" sz="2200" b="1" dirty="0" smtClean="0">
                <a:solidFill>
                  <a:schemeClr val="accent5">
                    <a:lumMod val="50000"/>
                  </a:schemeClr>
                </a:solidFill>
              </a:rPr>
              <a:t>Part 2 – The expanding role of DCIM, from design to sustained operations</a:t>
            </a:r>
          </a:p>
          <a:p>
            <a:pPr marL="228600" indent="-228600">
              <a:lnSpc>
                <a:spcPct val="120000"/>
              </a:lnSpc>
              <a:spcBef>
                <a:spcPts val="400"/>
              </a:spcBef>
              <a:buClr>
                <a:schemeClr val="accent5">
                  <a:lumMod val="75000"/>
                </a:schemeClr>
              </a:buClr>
              <a:buFont typeface="Wingdings" panose="05000000000000000000" pitchFamily="2" charset="2"/>
              <a:buChar char="§"/>
              <a:defRPr/>
            </a:pPr>
            <a:r>
              <a:rPr lang="en-US" sz="1700" dirty="0">
                <a:solidFill>
                  <a:schemeClr val="accent5">
                    <a:lumMod val="50000"/>
                  </a:schemeClr>
                </a:solidFill>
              </a:rPr>
              <a:t>Latest DCIM definition and </a:t>
            </a:r>
            <a:r>
              <a:rPr lang="en-US" sz="1700" dirty="0" smtClean="0">
                <a:solidFill>
                  <a:schemeClr val="accent5">
                    <a:lumMod val="50000"/>
                  </a:schemeClr>
                </a:solidFill>
              </a:rPr>
              <a:t>models</a:t>
            </a:r>
          </a:p>
          <a:p>
            <a:pPr marL="228600" indent="-228600">
              <a:lnSpc>
                <a:spcPct val="120000"/>
              </a:lnSpc>
              <a:spcBef>
                <a:spcPts val="400"/>
              </a:spcBef>
              <a:buClr>
                <a:schemeClr val="accent5">
                  <a:lumMod val="75000"/>
                </a:schemeClr>
              </a:buClr>
              <a:buFont typeface="Wingdings" panose="05000000000000000000" pitchFamily="2" charset="2"/>
              <a:buChar char="§"/>
              <a:defRPr/>
            </a:pPr>
            <a:r>
              <a:rPr lang="en-US" sz="1700" dirty="0" smtClean="0">
                <a:solidFill>
                  <a:schemeClr val="accent5">
                    <a:lumMod val="50000"/>
                  </a:schemeClr>
                </a:solidFill>
              </a:rPr>
              <a:t>How DCIM helps </a:t>
            </a:r>
            <a:r>
              <a:rPr lang="en-US" sz="1700" dirty="0">
                <a:solidFill>
                  <a:schemeClr val="accent5">
                    <a:lumMod val="50000"/>
                  </a:schemeClr>
                </a:solidFill>
              </a:rPr>
              <a:t>with integrating data center operations</a:t>
            </a:r>
          </a:p>
          <a:p>
            <a:pPr marL="228600" indent="-228600">
              <a:lnSpc>
                <a:spcPct val="120000"/>
              </a:lnSpc>
              <a:spcBef>
                <a:spcPts val="400"/>
              </a:spcBef>
              <a:buClr>
                <a:schemeClr val="accent5">
                  <a:lumMod val="75000"/>
                </a:schemeClr>
              </a:buClr>
              <a:buFont typeface="Wingdings" panose="05000000000000000000" pitchFamily="2" charset="2"/>
              <a:buChar char="§"/>
              <a:defRPr/>
            </a:pPr>
            <a:r>
              <a:rPr lang="en-US" sz="1700" dirty="0" smtClean="0">
                <a:solidFill>
                  <a:schemeClr val="accent5">
                    <a:lumMod val="50000"/>
                  </a:schemeClr>
                </a:solidFill>
              </a:rPr>
              <a:t>Examples using DCIM for </a:t>
            </a:r>
            <a:r>
              <a:rPr lang="en-US" sz="1700" dirty="0">
                <a:solidFill>
                  <a:schemeClr val="accent5">
                    <a:lumMod val="50000"/>
                  </a:schemeClr>
                </a:solidFill>
              </a:rPr>
              <a:t>managing cost, capacity and control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4294967295"/>
          </p:nvPr>
        </p:nvSpPr>
        <p:spPr>
          <a:xfrm>
            <a:off x="563526" y="1504506"/>
            <a:ext cx="8229600" cy="1650705"/>
          </a:xfrm>
          <a:prstGeom prst="rect">
            <a:avLst/>
          </a:prstGeom>
        </p:spPr>
        <p:txBody>
          <a:bodyPr/>
          <a:lstStyle/>
          <a:p>
            <a:pPr marL="0" indent="0" algn="ctr">
              <a:buFont typeface="Arial" charset="0"/>
              <a:buNone/>
            </a:pPr>
            <a:r>
              <a:rPr lang="en-US" altLang="en-US" sz="9600" dirty="0" smtClean="0">
                <a:solidFill>
                  <a:schemeClr val="bg1"/>
                </a:solidFill>
                <a:latin typeface="Arial" charset="0"/>
                <a:cs typeface="Arial" charset="0"/>
              </a:rPr>
              <a:t>Questions?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latin typeface="Arial" charset="0"/>
                <a:cs typeface="Arial" charset="0"/>
              </a:rPr>
              <a:t>The Green Grid   (TGG)</a:t>
            </a:r>
          </a:p>
        </p:txBody>
      </p:sp>
      <p:pic>
        <p:nvPicPr>
          <p:cNvPr id="39940" name="Picture 5"/>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599076" y="1921912"/>
            <a:ext cx="5945847" cy="1642576"/>
          </a:xfr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latin typeface="Arial" charset="0"/>
                <a:cs typeface="Arial" charset="0"/>
              </a:rPr>
              <a:t>Recommendation</a:t>
            </a:r>
          </a:p>
        </p:txBody>
      </p:sp>
      <p:sp>
        <p:nvSpPr>
          <p:cNvPr id="3" name="Content Placeholder 2"/>
          <p:cNvSpPr>
            <a:spLocks noGrp="1"/>
          </p:cNvSpPr>
          <p:nvPr>
            <p:ph idx="1"/>
          </p:nvPr>
        </p:nvSpPr>
        <p:spPr>
          <a:xfrm>
            <a:off x="457200" y="1200151"/>
            <a:ext cx="8229600" cy="3320334"/>
          </a:xfrm>
        </p:spPr>
        <p:txBody>
          <a:bodyPr>
            <a:normAutofit fontScale="62500" lnSpcReduction="20000"/>
          </a:bodyPr>
          <a:lstStyle/>
          <a:p>
            <a:pPr marL="0" indent="0">
              <a:lnSpc>
                <a:spcPct val="120000"/>
              </a:lnSpc>
              <a:buNone/>
              <a:defRPr/>
            </a:pPr>
            <a:r>
              <a:rPr lang="en-US" sz="2900" b="1" dirty="0" smtClean="0"/>
              <a:t>TGG White Paper #52 </a:t>
            </a:r>
            <a:r>
              <a:rPr lang="en-US" sz="2900" dirty="0" smtClean="0"/>
              <a:t>- An Integrated Approach to Operational Efficiency &amp; Reliability provides </a:t>
            </a:r>
            <a:r>
              <a:rPr lang="en-US" sz="2900" dirty="0"/>
              <a:t>prescriptive measures for better data collection, integration, and change management practices throughout the entire facility </a:t>
            </a:r>
            <a:r>
              <a:rPr lang="en-US" sz="2900" dirty="0" smtClean="0"/>
              <a:t>lifecycle</a:t>
            </a:r>
            <a:endParaRPr lang="en-US" sz="2900" dirty="0"/>
          </a:p>
          <a:p>
            <a:pPr lvl="1">
              <a:lnSpc>
                <a:spcPct val="120000"/>
              </a:lnSpc>
              <a:spcBef>
                <a:spcPts val="1200"/>
              </a:spcBef>
              <a:buFont typeface="Arial" charset="0"/>
              <a:buChar char="–"/>
              <a:defRPr/>
            </a:pPr>
            <a:r>
              <a:rPr lang="en-US" sz="2500" dirty="0">
                <a:latin typeface="Arial" charset="0"/>
                <a:cs typeface="Arial" charset="0"/>
              </a:rPr>
              <a:t>Lists and defines required operational documents for turnover to Facility Operations team</a:t>
            </a:r>
          </a:p>
          <a:p>
            <a:pPr lvl="1">
              <a:lnSpc>
                <a:spcPct val="120000"/>
              </a:lnSpc>
              <a:spcBef>
                <a:spcPts val="1200"/>
              </a:spcBef>
              <a:buFont typeface="Arial" charset="0"/>
              <a:buChar char="–"/>
              <a:defRPr/>
            </a:pPr>
            <a:r>
              <a:rPr lang="en-US" sz="2500" dirty="0">
                <a:latin typeface="Arial" charset="0"/>
                <a:cs typeface="Arial" charset="0"/>
              </a:rPr>
              <a:t>Recommends employing a commissioning consultant from schematic design phase through ‘Go Live’ turnover</a:t>
            </a:r>
          </a:p>
          <a:p>
            <a:pPr lvl="1">
              <a:lnSpc>
                <a:spcPct val="120000"/>
              </a:lnSpc>
              <a:spcBef>
                <a:spcPts val="1200"/>
              </a:spcBef>
              <a:buFont typeface="Arial" charset="0"/>
              <a:buChar char="–"/>
              <a:defRPr/>
            </a:pPr>
            <a:r>
              <a:rPr lang="en-US" sz="2500" dirty="0">
                <a:latin typeface="Arial" charset="0"/>
                <a:cs typeface="Arial" charset="0"/>
              </a:rPr>
              <a:t>Presents a formulated approach for producing a holistic facility sequence of operations manual that is delivered to the Facility Operations team at turnover</a:t>
            </a:r>
          </a:p>
          <a:p>
            <a:pPr lvl="1">
              <a:lnSpc>
                <a:spcPct val="120000"/>
              </a:lnSpc>
              <a:spcBef>
                <a:spcPts val="1200"/>
              </a:spcBef>
              <a:buFont typeface="Arial" charset="0"/>
              <a:buChar char="–"/>
              <a:defRPr/>
            </a:pPr>
            <a:r>
              <a:rPr lang="en-US" sz="2500" dirty="0">
                <a:latin typeface="Arial" charset="0"/>
                <a:cs typeface="Arial" charset="0"/>
              </a:rPr>
              <a:t>Defines and outlines Sequence of Operations format</a:t>
            </a:r>
          </a:p>
          <a:p>
            <a:pPr>
              <a:buFont typeface="Arial" pitchFamily="34" charset="0"/>
              <a:buChar char="•"/>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r>
              <a:rPr lang="en-US" altLang="en-US" sz="3600" dirty="0">
                <a:latin typeface="Arial" charset="0"/>
                <a:cs typeface="Arial" charset="0"/>
              </a:rPr>
              <a:t>Facility Life Cycle &amp; Operational Docs</a:t>
            </a:r>
          </a:p>
        </p:txBody>
      </p:sp>
      <p:sp>
        <p:nvSpPr>
          <p:cNvPr id="9219" name="Rectangle 5"/>
          <p:cNvSpPr>
            <a:spLocks noChangeArrowheads="1"/>
          </p:cNvSpPr>
          <p:nvPr/>
        </p:nvSpPr>
        <p:spPr bwMode="auto">
          <a:xfrm>
            <a:off x="0" y="-175433"/>
            <a:ext cx="147797"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anchor="ctr">
            <a:spAutoFit/>
          </a:bodyPr>
          <a:lstStyle>
            <a:lvl1pPr eaLnBrk="0" hangingPunct="0">
              <a:spcBef>
                <a:spcPct val="20000"/>
              </a:spcBef>
              <a:buClr>
                <a:schemeClr val="bg2"/>
              </a:buClr>
              <a:buFont typeface="Arial" charset="0"/>
              <a:buChar char="•"/>
              <a:defRPr sz="2400">
                <a:solidFill>
                  <a:schemeClr val="tx1"/>
                </a:solidFill>
                <a:latin typeface="Arial" charset="0"/>
                <a:cs typeface="Arial" charset="0"/>
              </a:defRPr>
            </a:lvl1pPr>
            <a:lvl2pPr marL="742950" indent="-285750" eaLnBrk="0" hangingPunct="0">
              <a:spcBef>
                <a:spcPct val="20000"/>
              </a:spcBef>
              <a:buClr>
                <a:schemeClr val="bg2"/>
              </a:buClr>
              <a:buFont typeface="Wingdings" pitchFamily="2" charset="2"/>
              <a:buChar char="§"/>
              <a:defRPr sz="2000">
                <a:solidFill>
                  <a:schemeClr val="tx1"/>
                </a:solidFill>
                <a:latin typeface="Arial" charset="0"/>
                <a:cs typeface="Arial" charset="0"/>
              </a:defRPr>
            </a:lvl2pPr>
            <a:lvl3pPr marL="1143000" indent="-228600" eaLnBrk="0" hangingPunct="0">
              <a:spcBef>
                <a:spcPct val="20000"/>
              </a:spcBef>
              <a:buClr>
                <a:schemeClr val="bg2"/>
              </a:buClr>
              <a:buFont typeface="Arial" charset="0"/>
              <a:buChar char="–"/>
              <a:defRPr sz="1700">
                <a:solidFill>
                  <a:schemeClr val="tx1"/>
                </a:solidFill>
                <a:latin typeface="Arial" charset="0"/>
                <a:cs typeface="Arial" charset="0"/>
              </a:defRPr>
            </a:lvl3pPr>
            <a:lvl4pPr marL="1600200" indent="-228600" eaLnBrk="0" hangingPunct="0">
              <a:spcBef>
                <a:spcPct val="20000"/>
              </a:spcBef>
              <a:buFont typeface="Arial" charset="0"/>
              <a:buChar char="•"/>
              <a:defRPr sz="1700">
                <a:solidFill>
                  <a:schemeClr val="tx1"/>
                </a:solidFill>
                <a:latin typeface="Arial" charset="0"/>
                <a:cs typeface="Arial" charset="0"/>
              </a:defRPr>
            </a:lvl4pPr>
            <a:lvl5pPr marL="2057400" indent="-228600" eaLnBrk="0" hangingPunct="0">
              <a:spcBef>
                <a:spcPct val="20000"/>
              </a:spcBef>
              <a:buClr>
                <a:schemeClr val="bg2"/>
              </a:buClr>
              <a:buFont typeface="Wingdings" pitchFamily="2" charset="2"/>
              <a:buChar char="§"/>
              <a:defRPr sz="1700">
                <a:solidFill>
                  <a:schemeClr val="tx1"/>
                </a:solidFill>
                <a:latin typeface="Arial" charset="0"/>
                <a:cs typeface="Arial" charset="0"/>
              </a:defRPr>
            </a:lvl5pPr>
            <a:lvl6pPr marL="25146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6pPr>
            <a:lvl7pPr marL="29718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7pPr>
            <a:lvl8pPr marL="34290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8pPr>
            <a:lvl9pPr marL="3886200" indent="-228600" eaLnBrk="0" fontAlgn="base" hangingPunct="0">
              <a:spcBef>
                <a:spcPct val="20000"/>
              </a:spcBef>
              <a:spcAft>
                <a:spcPct val="0"/>
              </a:spcAft>
              <a:buClr>
                <a:schemeClr val="bg2"/>
              </a:buClr>
              <a:buFont typeface="Wingdings" pitchFamily="2" charset="2"/>
              <a:buChar char="§"/>
              <a:defRPr sz="1700">
                <a:solidFill>
                  <a:schemeClr val="tx1"/>
                </a:solidFill>
                <a:latin typeface="Arial" charset="0"/>
                <a:cs typeface="Arial" charset="0"/>
              </a:defRPr>
            </a:lvl9pPr>
          </a:lstStyle>
          <a:p>
            <a:pPr eaLnBrk="1" hangingPunct="1">
              <a:spcBef>
                <a:spcPct val="0"/>
              </a:spcBef>
              <a:buClrTx/>
              <a:buFontTx/>
              <a:buNone/>
            </a:pPr>
            <a:endParaRPr lang="en-US" altLang="en-US" sz="1800" dirty="0">
              <a:cs typeface="Times New Roman" pitchFamily="18" charset="0"/>
            </a:endParaRPr>
          </a:p>
        </p:txBody>
      </p:sp>
      <p:graphicFrame>
        <p:nvGraphicFramePr>
          <p:cNvPr id="9220" name="Object 3"/>
          <p:cNvGraphicFramePr>
            <a:graphicFrameLocks noChangeAspect="1"/>
          </p:cNvGraphicFramePr>
          <p:nvPr/>
        </p:nvGraphicFramePr>
        <p:xfrm>
          <a:off x="170657" y="1028403"/>
          <a:ext cx="8973344" cy="3957339"/>
        </p:xfrm>
        <a:graphic>
          <a:graphicData uri="http://schemas.openxmlformats.org/presentationml/2006/ole">
            <mc:AlternateContent xmlns:mc="http://schemas.openxmlformats.org/markup-compatibility/2006">
              <mc:Choice xmlns:v="urn:schemas-microsoft-com:vml" Requires="v">
                <p:oleObj spid="_x0000_s13424" name="Visio" r:id="rId4" imgW="8278007" imgH="5388684" progId="Visio.Drawing.11">
                  <p:embed/>
                </p:oleObj>
              </mc:Choice>
              <mc:Fallback>
                <p:oleObj name="Visio" r:id="rId4" imgW="8278007" imgH="538868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57" y="1028403"/>
                        <a:ext cx="8973344" cy="3957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smtClean="0">
                <a:latin typeface="Arial" charset="0"/>
                <a:cs typeface="Arial" charset="0"/>
              </a:rPr>
              <a:t>Design Phase</a:t>
            </a:r>
          </a:p>
        </p:txBody>
      </p:sp>
      <p:sp>
        <p:nvSpPr>
          <p:cNvPr id="15363" name="Content Placeholder 2"/>
          <p:cNvSpPr>
            <a:spLocks noGrp="1"/>
          </p:cNvSpPr>
          <p:nvPr>
            <p:ph idx="1"/>
          </p:nvPr>
        </p:nvSpPr>
        <p:spPr>
          <a:xfrm>
            <a:off x="457200" y="1200151"/>
            <a:ext cx="8449294" cy="3348098"/>
          </a:xfrm>
        </p:spPr>
        <p:txBody>
          <a:bodyPr>
            <a:normAutofit fontScale="32500" lnSpcReduction="20000"/>
          </a:bodyPr>
          <a:lstStyle/>
          <a:p>
            <a:pPr marL="342900" lvl="1" indent="-342900">
              <a:buFont typeface="Arial"/>
              <a:buChar char="•"/>
            </a:pPr>
            <a:r>
              <a:rPr lang="en-US" altLang="en-US" sz="6200" dirty="0">
                <a:latin typeface="Arial" charset="0"/>
                <a:cs typeface="Arial" charset="0"/>
              </a:rPr>
              <a:t>Schematic Design (SD)</a:t>
            </a:r>
          </a:p>
          <a:p>
            <a:pPr lvl="2">
              <a:lnSpc>
                <a:spcPct val="120000"/>
              </a:lnSpc>
              <a:buFont typeface="Arial" charset="0"/>
              <a:buChar char="–"/>
            </a:pPr>
            <a:r>
              <a:rPr lang="en-US" altLang="en-US" sz="4900" dirty="0">
                <a:latin typeface="Arial" charset="0"/>
                <a:cs typeface="Arial" charset="0"/>
              </a:rPr>
              <a:t>Budget &amp; schedule established</a:t>
            </a:r>
          </a:p>
          <a:p>
            <a:pPr lvl="2">
              <a:lnSpc>
                <a:spcPct val="120000"/>
              </a:lnSpc>
              <a:buFont typeface="Arial" charset="0"/>
              <a:buChar char="–"/>
            </a:pPr>
            <a:r>
              <a:rPr lang="en-US" altLang="en-US" sz="4900" dirty="0">
                <a:latin typeface="Arial" charset="0"/>
                <a:cs typeface="Arial" charset="0"/>
              </a:rPr>
              <a:t>Systems to be commissioned identified</a:t>
            </a:r>
          </a:p>
          <a:p>
            <a:pPr marL="342900" lvl="1" indent="-342900">
              <a:spcBef>
                <a:spcPts val="1200"/>
              </a:spcBef>
              <a:buFont typeface="Arial"/>
              <a:buChar char="•"/>
            </a:pPr>
            <a:r>
              <a:rPr lang="en-US" altLang="en-US" sz="6200" dirty="0">
                <a:latin typeface="Arial" charset="0"/>
                <a:cs typeface="Arial" charset="0"/>
              </a:rPr>
              <a:t>Design Development (DD)</a:t>
            </a:r>
          </a:p>
          <a:p>
            <a:pPr lvl="2">
              <a:lnSpc>
                <a:spcPct val="120000"/>
              </a:lnSpc>
              <a:buFont typeface="Arial" charset="0"/>
              <a:buChar char="–"/>
            </a:pPr>
            <a:r>
              <a:rPr lang="en-US" altLang="en-US" sz="4900" dirty="0">
                <a:latin typeface="Arial" charset="0"/>
                <a:cs typeface="Arial" charset="0"/>
              </a:rPr>
              <a:t>Building architecture and floor plans ‘locked’</a:t>
            </a:r>
          </a:p>
          <a:p>
            <a:pPr lvl="2">
              <a:lnSpc>
                <a:spcPct val="120000"/>
              </a:lnSpc>
              <a:buFont typeface="Arial" charset="0"/>
              <a:buChar char="–"/>
            </a:pPr>
            <a:r>
              <a:rPr lang="en-US" altLang="en-US" sz="4900" dirty="0">
                <a:latin typeface="Arial" charset="0"/>
                <a:cs typeface="Arial" charset="0"/>
              </a:rPr>
              <a:t>Primary critical infrastructure systems selected</a:t>
            </a:r>
          </a:p>
          <a:p>
            <a:pPr marL="342900" lvl="1" indent="-342900">
              <a:spcBef>
                <a:spcPts val="1200"/>
              </a:spcBef>
              <a:buFont typeface="Arial"/>
              <a:buChar char="•"/>
            </a:pPr>
            <a:r>
              <a:rPr lang="en-US" altLang="en-US" sz="6200" dirty="0">
                <a:latin typeface="Arial" charset="0"/>
                <a:cs typeface="Arial" charset="0"/>
              </a:rPr>
              <a:t>Construction Documents (CD)</a:t>
            </a:r>
          </a:p>
          <a:p>
            <a:pPr lvl="2">
              <a:lnSpc>
                <a:spcPct val="120000"/>
              </a:lnSpc>
              <a:buFont typeface="Arial" charset="0"/>
              <a:buChar char="–"/>
            </a:pPr>
            <a:r>
              <a:rPr lang="en-US" altLang="en-US" sz="4900" dirty="0">
                <a:latin typeface="Arial" charset="0"/>
                <a:cs typeface="Arial" charset="0"/>
              </a:rPr>
              <a:t>Construction drawings &amp; specifications</a:t>
            </a:r>
          </a:p>
          <a:p>
            <a:pPr lvl="2">
              <a:lnSpc>
                <a:spcPct val="120000"/>
              </a:lnSpc>
              <a:buFont typeface="Arial" charset="0"/>
              <a:buChar char="–"/>
            </a:pPr>
            <a:r>
              <a:rPr lang="en-US" altLang="en-US" sz="4900" dirty="0">
                <a:latin typeface="Arial" charset="0"/>
                <a:cs typeface="Arial" charset="0"/>
              </a:rPr>
              <a:t>Operational sequences identified</a:t>
            </a:r>
          </a:p>
          <a:p>
            <a:pPr lvl="2">
              <a:lnSpc>
                <a:spcPct val="120000"/>
              </a:lnSpc>
              <a:buFont typeface="Arial" charset="0"/>
              <a:buChar char="–"/>
            </a:pPr>
            <a:r>
              <a:rPr lang="en-US" altLang="en-US" sz="4900" dirty="0">
                <a:latin typeface="Arial" charset="0"/>
                <a:cs typeface="Arial" charset="0"/>
              </a:rPr>
              <a:t>Commissioning plan completed</a:t>
            </a:r>
          </a:p>
          <a:p>
            <a:pPr lvl="2">
              <a:buFont typeface="Arial" charset="0"/>
              <a:buChar char="–"/>
            </a:pPr>
            <a:endParaRPr lang="en-US" alt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600" dirty="0" smtClean="0">
                <a:latin typeface="Arial" charset="0"/>
                <a:cs typeface="Arial" charset="0"/>
              </a:rPr>
              <a:t>Commissioning (Cx) Plan</a:t>
            </a:r>
          </a:p>
        </p:txBody>
      </p:sp>
      <p:sp>
        <p:nvSpPr>
          <p:cNvPr id="21507" name="Content Placeholder 2"/>
          <p:cNvSpPr>
            <a:spLocks noGrp="1"/>
          </p:cNvSpPr>
          <p:nvPr>
            <p:ph idx="1"/>
          </p:nvPr>
        </p:nvSpPr>
        <p:spPr>
          <a:xfrm>
            <a:off x="457200" y="1200151"/>
            <a:ext cx="8229600" cy="3567792"/>
          </a:xfrm>
        </p:spPr>
        <p:txBody>
          <a:bodyPr>
            <a:normAutofit/>
          </a:bodyPr>
          <a:lstStyle/>
          <a:p>
            <a:pPr>
              <a:lnSpc>
                <a:spcPct val="90000"/>
              </a:lnSpc>
              <a:defRPr/>
            </a:pPr>
            <a:r>
              <a:rPr lang="en-US" sz="2000" dirty="0">
                <a:latin typeface="Arial" charset="0"/>
                <a:cs typeface="Arial" charset="0"/>
              </a:rPr>
              <a:t>Commissioning Consultant (CxA) prepares:</a:t>
            </a:r>
          </a:p>
          <a:p>
            <a:pPr lvl="1">
              <a:lnSpc>
                <a:spcPct val="90000"/>
              </a:lnSpc>
              <a:defRPr/>
            </a:pPr>
            <a:r>
              <a:rPr lang="en-US" sz="1600" dirty="0">
                <a:latin typeface="Arial" charset="0"/>
                <a:cs typeface="Arial" charset="0"/>
              </a:rPr>
              <a:t>Under jurisdiction of Design Integrator</a:t>
            </a:r>
          </a:p>
          <a:p>
            <a:pPr lvl="1">
              <a:lnSpc>
                <a:spcPct val="90000"/>
              </a:lnSpc>
              <a:defRPr/>
            </a:pPr>
            <a:r>
              <a:rPr lang="en-US" sz="1600" dirty="0">
                <a:latin typeface="Arial" charset="0"/>
                <a:cs typeface="Arial" charset="0"/>
              </a:rPr>
              <a:t>Draft to be completed by 60% CD review</a:t>
            </a:r>
          </a:p>
          <a:p>
            <a:pPr lvl="1">
              <a:lnSpc>
                <a:spcPct val="90000"/>
              </a:lnSpc>
              <a:defRPr/>
            </a:pPr>
            <a:r>
              <a:rPr lang="en-US" sz="1600" dirty="0">
                <a:latin typeface="Arial" charset="0"/>
                <a:cs typeface="Arial" charset="0"/>
              </a:rPr>
              <a:t>Separate Cx Specification section required</a:t>
            </a:r>
          </a:p>
          <a:p>
            <a:pPr>
              <a:lnSpc>
                <a:spcPct val="90000"/>
              </a:lnSpc>
              <a:spcBef>
                <a:spcPts val="1200"/>
              </a:spcBef>
              <a:defRPr/>
            </a:pPr>
            <a:r>
              <a:rPr lang="en-US" sz="2000" dirty="0">
                <a:latin typeface="Arial" charset="0"/>
                <a:cs typeface="Arial" charset="0"/>
              </a:rPr>
              <a:t>Roadmap for all critical infrastructure testing</a:t>
            </a:r>
          </a:p>
          <a:p>
            <a:pPr lvl="1">
              <a:lnSpc>
                <a:spcPct val="90000"/>
              </a:lnSpc>
              <a:defRPr/>
            </a:pPr>
            <a:r>
              <a:rPr lang="en-US" sz="1600" dirty="0">
                <a:latin typeface="Arial" charset="0"/>
                <a:cs typeface="Arial" charset="0"/>
              </a:rPr>
              <a:t>Narrative descriptions/scripts  (step-by-step instructions)</a:t>
            </a:r>
          </a:p>
          <a:p>
            <a:pPr lvl="1">
              <a:lnSpc>
                <a:spcPct val="90000"/>
              </a:lnSpc>
              <a:defRPr/>
            </a:pPr>
            <a:r>
              <a:rPr lang="en-US" sz="1600" dirty="0">
                <a:latin typeface="Arial" charset="0"/>
                <a:cs typeface="Arial" charset="0"/>
              </a:rPr>
              <a:t>Graphical depictions   (order-based, time-sequenced)</a:t>
            </a:r>
          </a:p>
          <a:p>
            <a:pPr>
              <a:lnSpc>
                <a:spcPct val="90000"/>
              </a:lnSpc>
              <a:spcBef>
                <a:spcPts val="1200"/>
              </a:spcBef>
              <a:defRPr/>
            </a:pPr>
            <a:r>
              <a:rPr lang="en-US" sz="2000" dirty="0">
                <a:latin typeface="Arial" charset="0"/>
                <a:cs typeface="Arial" charset="0"/>
              </a:rPr>
              <a:t>Operations Sequences are defined</a:t>
            </a:r>
          </a:p>
          <a:p>
            <a:pPr lvl="1">
              <a:lnSpc>
                <a:spcPct val="90000"/>
              </a:lnSpc>
              <a:defRPr/>
            </a:pPr>
            <a:r>
              <a:rPr lang="en-US" sz="1600" dirty="0">
                <a:latin typeface="Arial" charset="0"/>
                <a:cs typeface="Arial" charset="0"/>
              </a:rPr>
              <a:t>Systems to be commissioned identified</a:t>
            </a:r>
          </a:p>
          <a:p>
            <a:pPr lvl="1">
              <a:lnSpc>
                <a:spcPct val="90000"/>
              </a:lnSpc>
              <a:defRPr/>
            </a:pPr>
            <a:r>
              <a:rPr lang="en-US" sz="1600" dirty="0">
                <a:latin typeface="Arial" charset="0"/>
                <a:cs typeface="Arial" charset="0"/>
              </a:rPr>
              <a:t>Equipment functionality and interoperability tested</a:t>
            </a:r>
          </a:p>
          <a:p>
            <a:pPr lvl="1">
              <a:defRPr/>
            </a:pPr>
            <a:endParaRPr lang="en-US" sz="1800" dirty="0" smtClean="0">
              <a:latin typeface="Arial" charset="0"/>
              <a:cs typeface="Arial" charset="0"/>
            </a:endParaRPr>
          </a:p>
          <a:p>
            <a:pPr lvl="1">
              <a:defRPr/>
            </a:pPr>
            <a:endParaRPr lang="en-US" sz="1800" dirty="0" smtClean="0">
              <a:latin typeface="Arial" charset="0"/>
              <a:cs typeface="Arial" charset="0"/>
            </a:endParaRPr>
          </a:p>
          <a:p>
            <a:pPr lvl="1">
              <a:defRPr/>
            </a:pPr>
            <a:endParaRPr lang="en-US" sz="1800" dirty="0">
              <a:latin typeface="Arial" charset="0"/>
              <a:cs typeface="Arial" charset="0"/>
            </a:endParaRPr>
          </a:p>
          <a:p>
            <a:pPr marL="387350" lvl="1" indent="0">
              <a:buFont typeface="Wingdings" pitchFamily="2" charset="2"/>
              <a:buNone/>
              <a:defRPr/>
            </a:pPr>
            <a:endParaRPr lang="en-US" dirty="0" smtClean="0">
              <a:latin typeface="Arial" charset="0"/>
              <a:cs typeface="Arial" charset="0"/>
            </a:endParaRPr>
          </a:p>
          <a:p>
            <a:pPr>
              <a:defRPr/>
            </a:pPr>
            <a:endParaRPr 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Phase Issues</a:t>
            </a:r>
            <a:endParaRPr lang="en-US" dirty="0"/>
          </a:p>
        </p:txBody>
      </p:sp>
      <p:sp>
        <p:nvSpPr>
          <p:cNvPr id="3" name="Content Placeholder 2"/>
          <p:cNvSpPr>
            <a:spLocks noGrp="1"/>
          </p:cNvSpPr>
          <p:nvPr>
            <p:ph idx="1"/>
          </p:nvPr>
        </p:nvSpPr>
        <p:spPr/>
        <p:txBody>
          <a:bodyPr>
            <a:normAutofit fontScale="40000" lnSpcReduction="20000"/>
          </a:bodyPr>
          <a:lstStyle/>
          <a:p>
            <a:pPr>
              <a:lnSpc>
                <a:spcPct val="110000"/>
              </a:lnSpc>
              <a:defRPr/>
            </a:pPr>
            <a:r>
              <a:rPr lang="en-US" sz="5000" dirty="0">
                <a:latin typeface="Arial" charset="0"/>
                <a:cs typeface="Arial" charset="0"/>
              </a:rPr>
              <a:t>	Substitutions and change orders</a:t>
            </a:r>
          </a:p>
          <a:p>
            <a:pPr lvl="1">
              <a:lnSpc>
                <a:spcPct val="110000"/>
              </a:lnSpc>
              <a:defRPr/>
            </a:pPr>
            <a:r>
              <a:rPr lang="en-US" sz="4000" dirty="0">
                <a:latin typeface="Arial" charset="0"/>
                <a:cs typeface="Arial" charset="0"/>
              </a:rPr>
              <a:t>Owner accepted for cost savings or other reasons</a:t>
            </a:r>
          </a:p>
          <a:p>
            <a:pPr lvl="1">
              <a:lnSpc>
                <a:spcPct val="110000"/>
              </a:lnSpc>
              <a:defRPr/>
            </a:pPr>
            <a:r>
              <a:rPr lang="en-US" sz="4000" dirty="0">
                <a:latin typeface="Arial" charset="0"/>
                <a:cs typeface="Arial" charset="0"/>
              </a:rPr>
              <a:t>Unforeseen conditions, errors, omissions, etc.</a:t>
            </a:r>
          </a:p>
          <a:p>
            <a:pPr lvl="1">
              <a:lnSpc>
                <a:spcPct val="110000"/>
              </a:lnSpc>
              <a:defRPr/>
            </a:pPr>
            <a:r>
              <a:rPr lang="en-US" sz="4000" dirty="0">
                <a:latin typeface="Arial" charset="0"/>
                <a:cs typeface="Arial" charset="0"/>
              </a:rPr>
              <a:t>Must be vetted against BOD and Cx Plan</a:t>
            </a:r>
          </a:p>
          <a:p>
            <a:pPr lvl="1">
              <a:lnSpc>
                <a:spcPct val="110000"/>
              </a:lnSpc>
              <a:defRPr/>
            </a:pPr>
            <a:r>
              <a:rPr lang="en-US" sz="4000" dirty="0">
                <a:latin typeface="Arial" charset="0"/>
                <a:cs typeface="Arial" charset="0"/>
              </a:rPr>
              <a:t>All related documents must be revised &amp; distributed</a:t>
            </a:r>
          </a:p>
          <a:p>
            <a:pPr>
              <a:lnSpc>
                <a:spcPct val="110000"/>
              </a:lnSpc>
              <a:defRPr/>
            </a:pPr>
            <a:endParaRPr lang="en-US" sz="3600" dirty="0">
              <a:latin typeface="Arial" charset="0"/>
              <a:cs typeface="Arial" charset="0"/>
            </a:endParaRPr>
          </a:p>
          <a:p>
            <a:pPr>
              <a:lnSpc>
                <a:spcPct val="110000"/>
              </a:lnSpc>
              <a:defRPr/>
            </a:pPr>
            <a:r>
              <a:rPr lang="en-US" sz="5000" dirty="0">
                <a:latin typeface="Arial" charset="0"/>
                <a:cs typeface="Arial" charset="0"/>
              </a:rPr>
              <a:t>Operational data supplied by contractor</a:t>
            </a:r>
          </a:p>
          <a:p>
            <a:pPr lvl="1">
              <a:lnSpc>
                <a:spcPct val="110000"/>
              </a:lnSpc>
              <a:defRPr/>
            </a:pPr>
            <a:r>
              <a:rPr lang="en-US" sz="4000" dirty="0">
                <a:latin typeface="Arial" charset="0"/>
                <a:cs typeface="Arial" charset="0"/>
              </a:rPr>
              <a:t>Equipment info: ID, serial no., location, installation date</a:t>
            </a:r>
          </a:p>
          <a:p>
            <a:pPr lvl="1">
              <a:lnSpc>
                <a:spcPct val="110000"/>
              </a:lnSpc>
              <a:defRPr/>
            </a:pPr>
            <a:r>
              <a:rPr lang="en-US" sz="4000" dirty="0">
                <a:latin typeface="Arial" charset="0"/>
                <a:cs typeface="Arial" charset="0"/>
              </a:rPr>
              <a:t>Start-up data, statistics &amp; performance information</a:t>
            </a:r>
          </a:p>
          <a:p>
            <a:pPr lvl="1">
              <a:lnSpc>
                <a:spcPct val="110000"/>
              </a:lnSpc>
              <a:defRPr/>
            </a:pPr>
            <a:r>
              <a:rPr lang="en-US" sz="4000" dirty="0">
                <a:latin typeface="Arial" charset="0"/>
                <a:cs typeface="Arial" charset="0"/>
              </a:rPr>
              <a:t>No standard data format (incompatible software tools)</a:t>
            </a:r>
          </a:p>
          <a:p>
            <a:pPr lvl="1">
              <a:lnSpc>
                <a:spcPct val="110000"/>
              </a:lnSpc>
              <a:defRPr/>
            </a:pPr>
            <a:r>
              <a:rPr lang="en-US" sz="4000" dirty="0">
                <a:latin typeface="Arial" charset="0"/>
                <a:cs typeface="Arial" charset="0"/>
              </a:rPr>
              <a:t>Information lost or not integrated into project record</a:t>
            </a:r>
          </a:p>
          <a:p>
            <a:pPr lvl="1">
              <a:buNone/>
            </a:pPr>
            <a:endParaRPr lang="en-US" sz="3300" dirty="0" smtClean="0"/>
          </a:p>
          <a:p>
            <a:pPr lvl="1"/>
            <a:endParaRPr lang="en-US" dirty="0" smtClean="0"/>
          </a:p>
          <a:p>
            <a:pPr lvl="1"/>
            <a:endParaRPr lang="en-US" dirty="0" smtClean="0"/>
          </a:p>
          <a:p>
            <a:pPr lvl="1">
              <a:buNone/>
            </a:pPr>
            <a:endParaRPr lang="en-US" altLang="en-US" sz="1800" dirty="0" smtClean="0">
              <a:latin typeface="Arial" charset="0"/>
              <a:cs typeface="Arial"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latin typeface="Arial" charset="0"/>
                <a:cs typeface="Arial" charset="0"/>
              </a:rPr>
              <a:t>Commissioning Process</a:t>
            </a:r>
          </a:p>
        </p:txBody>
      </p:sp>
      <p:sp>
        <p:nvSpPr>
          <p:cNvPr id="32771" name="Content Placeholder 2"/>
          <p:cNvSpPr>
            <a:spLocks noGrp="1"/>
          </p:cNvSpPr>
          <p:nvPr>
            <p:ph idx="1"/>
          </p:nvPr>
        </p:nvSpPr>
        <p:spPr>
          <a:xfrm>
            <a:off x="457200" y="1200151"/>
            <a:ext cx="8229600" cy="3431226"/>
          </a:xfrm>
        </p:spPr>
        <p:txBody>
          <a:bodyPr>
            <a:normAutofit fontScale="62500" lnSpcReduction="20000"/>
          </a:bodyPr>
          <a:lstStyle/>
          <a:p>
            <a:pPr marL="0" indent="0">
              <a:buNone/>
              <a:defRPr/>
            </a:pPr>
            <a:r>
              <a:rPr lang="en-US" dirty="0" smtClean="0">
                <a:latin typeface="Arial" charset="0"/>
                <a:cs typeface="Arial" charset="0"/>
              </a:rPr>
              <a:t>Five Commissioning Levels</a:t>
            </a:r>
          </a:p>
          <a:p>
            <a:pPr marL="457200" lvl="1" indent="0">
              <a:spcBef>
                <a:spcPts val="1200"/>
              </a:spcBef>
              <a:buNone/>
              <a:defRPr/>
            </a:pPr>
            <a:r>
              <a:rPr lang="en-US" dirty="0" smtClean="0">
                <a:latin typeface="Arial" charset="0"/>
                <a:cs typeface="Arial" charset="0"/>
              </a:rPr>
              <a:t>1</a:t>
            </a:r>
            <a:r>
              <a:rPr lang="en-US" dirty="0">
                <a:latin typeface="Arial" charset="0"/>
                <a:cs typeface="Arial" charset="0"/>
              </a:rPr>
              <a:t>: Document review </a:t>
            </a:r>
            <a:r>
              <a:rPr lang="en-US" dirty="0" smtClean="0">
                <a:latin typeface="Arial" charset="0"/>
                <a:cs typeface="Arial" charset="0"/>
              </a:rPr>
              <a:t> </a:t>
            </a:r>
          </a:p>
          <a:p>
            <a:pPr lvl="2">
              <a:defRPr/>
            </a:pPr>
            <a:r>
              <a:rPr lang="en-US" dirty="0" smtClean="0">
                <a:latin typeface="Arial" charset="0"/>
                <a:cs typeface="Arial" charset="0"/>
              </a:rPr>
              <a:t>Cx Script preparation</a:t>
            </a:r>
          </a:p>
          <a:p>
            <a:pPr marL="457200" lvl="1" indent="0">
              <a:spcBef>
                <a:spcPts val="1200"/>
              </a:spcBef>
              <a:buNone/>
              <a:defRPr/>
            </a:pPr>
            <a:r>
              <a:rPr lang="en-US" sz="2900" dirty="0">
                <a:latin typeface="Arial" charset="0"/>
                <a:cs typeface="Arial" charset="0"/>
              </a:rPr>
              <a:t>2: Post construction inspections</a:t>
            </a:r>
          </a:p>
          <a:p>
            <a:pPr lvl="2">
              <a:defRPr/>
            </a:pPr>
            <a:r>
              <a:rPr lang="en-US" dirty="0" smtClean="0">
                <a:latin typeface="Arial" charset="0"/>
                <a:cs typeface="Arial" charset="0"/>
              </a:rPr>
              <a:t>Insures conformance to plans and specifications </a:t>
            </a:r>
          </a:p>
          <a:p>
            <a:pPr marL="457200" lvl="1" indent="0">
              <a:spcBef>
                <a:spcPts val="1200"/>
              </a:spcBef>
              <a:buNone/>
              <a:defRPr/>
            </a:pPr>
            <a:r>
              <a:rPr lang="en-US" sz="2900" dirty="0">
                <a:latin typeface="Arial" charset="0"/>
                <a:cs typeface="Arial" charset="0"/>
              </a:rPr>
              <a:t>3: Start-up equipment</a:t>
            </a:r>
          </a:p>
          <a:p>
            <a:pPr lvl="2">
              <a:defRPr/>
            </a:pPr>
            <a:r>
              <a:rPr lang="en-US" dirty="0" smtClean="0">
                <a:latin typeface="Arial" charset="0"/>
                <a:cs typeface="Arial" charset="0"/>
              </a:rPr>
              <a:t>By contractor using manufacturer’s checklists</a:t>
            </a:r>
            <a:endParaRPr lang="en-US" dirty="0">
              <a:latin typeface="Arial" charset="0"/>
              <a:cs typeface="Arial" charset="0"/>
            </a:endParaRPr>
          </a:p>
          <a:p>
            <a:pPr marL="457200" lvl="1" indent="0">
              <a:spcBef>
                <a:spcPts val="1200"/>
              </a:spcBef>
              <a:buNone/>
              <a:defRPr/>
            </a:pPr>
            <a:r>
              <a:rPr lang="en-US" sz="2900" dirty="0">
                <a:latin typeface="Arial" charset="0"/>
                <a:cs typeface="Arial" charset="0"/>
              </a:rPr>
              <a:t>4: Functionally test equipment</a:t>
            </a:r>
          </a:p>
          <a:p>
            <a:pPr lvl="2">
              <a:defRPr/>
            </a:pPr>
            <a:r>
              <a:rPr lang="en-US" dirty="0">
                <a:latin typeface="Arial" charset="0"/>
                <a:cs typeface="Arial" charset="0"/>
              </a:rPr>
              <a:t>By </a:t>
            </a:r>
            <a:r>
              <a:rPr lang="en-US" dirty="0" smtClean="0">
                <a:latin typeface="Arial" charset="0"/>
                <a:cs typeface="Arial" charset="0"/>
              </a:rPr>
              <a:t>contractor </a:t>
            </a:r>
            <a:r>
              <a:rPr lang="en-US" dirty="0">
                <a:latin typeface="Arial" charset="0"/>
                <a:cs typeface="Arial" charset="0"/>
              </a:rPr>
              <a:t>using </a:t>
            </a:r>
            <a:r>
              <a:rPr lang="en-US" dirty="0" smtClean="0">
                <a:latin typeface="Arial" charset="0"/>
                <a:cs typeface="Arial" charset="0"/>
              </a:rPr>
              <a:t>CxA scripts</a:t>
            </a:r>
            <a:endParaRPr lang="en-US" dirty="0">
              <a:latin typeface="Arial" charset="0"/>
              <a:cs typeface="Arial" charset="0"/>
            </a:endParaRPr>
          </a:p>
          <a:p>
            <a:pPr marL="457200" lvl="1" indent="0">
              <a:spcBef>
                <a:spcPts val="1200"/>
              </a:spcBef>
              <a:buNone/>
              <a:defRPr/>
            </a:pPr>
            <a:r>
              <a:rPr lang="en-US" sz="2900" dirty="0">
                <a:latin typeface="Arial" charset="0"/>
                <a:cs typeface="Arial" charset="0"/>
              </a:rPr>
              <a:t>5: Integrated Systems Test</a:t>
            </a:r>
          </a:p>
          <a:p>
            <a:pPr lvl="2">
              <a:defRPr/>
            </a:pPr>
            <a:r>
              <a:rPr lang="en-US" dirty="0" smtClean="0">
                <a:latin typeface="Arial" charset="0"/>
                <a:cs typeface="Arial" charset="0"/>
              </a:rPr>
              <a:t>Includes Facilities Ops team (training)</a:t>
            </a:r>
          </a:p>
          <a:p>
            <a:pPr marL="0" indent="0">
              <a:buFont typeface="Arial" charset="0"/>
              <a:buNone/>
              <a:defRPr/>
            </a:pPr>
            <a:endParaRPr lang="en-US" dirty="0" smtClean="0">
              <a:latin typeface="Arial" charset="0"/>
              <a:cs typeface="Arial" charset="0"/>
            </a:endParaRPr>
          </a:p>
          <a:p>
            <a:pPr>
              <a:defRPr/>
            </a:pPr>
            <a:endParaRPr 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10993</TotalTime>
  <Words>6064</Words>
  <Application>Microsoft Office PowerPoint</Application>
  <PresentationFormat>On-screen Show (16:9)</PresentationFormat>
  <Paragraphs>612</Paragraphs>
  <Slides>32</Slides>
  <Notes>32</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44" baseType="lpstr">
      <vt:lpstr>ＭＳ Ｐゴシック</vt:lpstr>
      <vt:lpstr>Arial</vt:lpstr>
      <vt:lpstr>Calibri</vt:lpstr>
      <vt:lpstr>Calibri Light</vt:lpstr>
      <vt:lpstr>Century Schoolbook</vt:lpstr>
      <vt:lpstr>Times New Roman</vt:lpstr>
      <vt:lpstr>Wingdings</vt:lpstr>
      <vt:lpstr>1_Custom Design</vt:lpstr>
      <vt:lpstr>Custom Design</vt:lpstr>
      <vt:lpstr>3_Custom Design</vt:lpstr>
      <vt:lpstr>4_Custom Design</vt:lpstr>
      <vt:lpstr>Visio</vt:lpstr>
      <vt:lpstr>An Integrated Approach to Operational Efficiency &amp; Reliability</vt:lpstr>
      <vt:lpstr>Facility Operations Challenge:</vt:lpstr>
      <vt:lpstr>Change the Industry</vt:lpstr>
      <vt:lpstr>Recommendation</vt:lpstr>
      <vt:lpstr>Facility Life Cycle &amp; Operational Docs</vt:lpstr>
      <vt:lpstr>Design Phase</vt:lpstr>
      <vt:lpstr>Commissioning (Cx) Plan</vt:lpstr>
      <vt:lpstr>Construction Phase Issues</vt:lpstr>
      <vt:lpstr>Commissioning Process</vt:lpstr>
      <vt:lpstr>Cx Report and its Uses</vt:lpstr>
      <vt:lpstr>Facility Life Cycle &amp; Operational Docs</vt:lpstr>
      <vt:lpstr>Sequence of Operations Manual</vt:lpstr>
      <vt:lpstr>SOO Systems Outline</vt:lpstr>
      <vt:lpstr>SOO Systems Outline Cont’d</vt:lpstr>
      <vt:lpstr>Narrative Excerpt</vt:lpstr>
      <vt:lpstr>Flow Chart Diagram Example</vt:lpstr>
      <vt:lpstr>Facility Ops Integration Goals</vt:lpstr>
      <vt:lpstr>Facility Life Cycle &amp; Operational Docs</vt:lpstr>
      <vt:lpstr>The Expanding Role of DCIM</vt:lpstr>
      <vt:lpstr>Q. What is the single most significant  factor that has impacted the evolution of human brains and DCIM systems?</vt:lpstr>
      <vt:lpstr>An Integrated Approach </vt:lpstr>
      <vt:lpstr>Constant Change</vt:lpstr>
      <vt:lpstr>DCIM Definitions and Models</vt:lpstr>
      <vt:lpstr>Why Use DCIM to Integrate Ops?</vt:lpstr>
      <vt:lpstr>Managing the [3 Cs]</vt:lpstr>
      <vt:lpstr>Example #1: Cost</vt:lpstr>
      <vt:lpstr>Example #2: Capacity</vt:lpstr>
      <vt:lpstr>Example #3: Control</vt:lpstr>
      <vt:lpstr>In summary… </vt:lpstr>
      <vt:lpstr>Conclusion</vt:lpstr>
      <vt:lpstr>PowerPoint Presentation</vt:lpstr>
      <vt:lpstr>The Green Grid   (TGG)</vt:lpstr>
    </vt:vector>
  </TitlesOfParts>
  <Company>Patti Lorin Design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marina.thiry@us.abb.com</dc:creator>
  <cp:lastModifiedBy>Marina Thiry</cp:lastModifiedBy>
  <cp:revision>562</cp:revision>
  <cp:lastPrinted>2014-10-04T20:19:37Z</cp:lastPrinted>
  <dcterms:created xsi:type="dcterms:W3CDTF">2013-01-21T23:22:55Z</dcterms:created>
  <dcterms:modified xsi:type="dcterms:W3CDTF">2015-06-06T01:41:02Z</dcterms:modified>
</cp:coreProperties>
</file>