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4"/>
    <p:sldMasterId id="2147483736" r:id="rId5"/>
  </p:sldMasterIdLst>
  <p:notesMasterIdLst>
    <p:notesMasterId r:id="rId20"/>
  </p:notesMasterIdLst>
  <p:handoutMasterIdLst>
    <p:handoutMasterId r:id="rId21"/>
  </p:handoutMasterIdLst>
  <p:sldIdLst>
    <p:sldId id="347" r:id="rId6"/>
    <p:sldId id="698" r:id="rId7"/>
    <p:sldId id="699" r:id="rId8"/>
    <p:sldId id="257" r:id="rId9"/>
    <p:sldId id="258" r:id="rId10"/>
    <p:sldId id="259" r:id="rId11"/>
    <p:sldId id="261" r:id="rId12"/>
    <p:sldId id="262" r:id="rId13"/>
    <p:sldId id="263" r:id="rId14"/>
    <p:sldId id="268" r:id="rId15"/>
    <p:sldId id="264" r:id="rId16"/>
    <p:sldId id="265" r:id="rId17"/>
    <p:sldId id="266" r:id="rId18"/>
    <p:sldId id="340" r:id="rId19"/>
  </p:sldIdLst>
  <p:sldSz cx="12192000" cy="6858000"/>
  <p:notesSz cx="6858000" cy="9144000"/>
  <p:embeddedFontLst>
    <p:embeddedFont>
      <p:font typeface="ABBvoice" panose="020D0603020503020204" pitchFamily="34" charset="0"/>
      <p:regular r:id="rId22"/>
      <p:bold r:id="rId23"/>
    </p:embeddedFont>
    <p:embeddedFont>
      <p:font typeface="ABBvoiceOffice" panose="020D0603020503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726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8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814" autoAdjust="0"/>
    <p:restoredTop sz="96357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194" y="108"/>
      </p:cViewPr>
      <p:guideLst>
        <p:guide orient="horz" pos="3726"/>
        <p:guide orient="horz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74650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8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39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7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 bwMode="gray">
          <a:xfrm>
            <a:off x="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2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3" y="5751520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2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60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6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52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6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5" y="1931200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5" y="1931200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5" y="3737727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5" y="3737727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4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4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10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4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4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4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8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8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8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10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5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2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4" y="193120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4" y="2801556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4" y="3671912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3" y="193120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3" y="2801556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3" y="3671912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4" y="4542267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3" y="4542267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5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8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8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8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8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8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8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8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4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4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3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60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60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1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3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5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7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7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95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7617" y="2793575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80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78" y="1819425"/>
            <a:ext cx="11632206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7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57" y="1816571"/>
            <a:ext cx="11630729" cy="40968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57880" y="1120928"/>
            <a:ext cx="11649905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257880" y="637078"/>
            <a:ext cx="11649905" cy="4108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589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7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7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7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32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5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5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72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70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70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72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70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26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773668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02566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02566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64" y="174412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64" y="2263881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8736" y="230961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 bwMode="gray">
          <a:xfrm>
            <a:off x="6092817" y="2025668"/>
            <a:ext cx="3182" cy="40322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72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3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5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2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72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2" y="5751520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2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60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6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2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6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6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72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2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70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7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4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1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38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9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13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4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2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6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6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7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2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6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6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6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6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9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2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9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3" y="231764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7" y="2317641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70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3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3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3" y="4214713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8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8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8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5" y="0"/>
            <a:ext cx="12192000" cy="4610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2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72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2" y="5751520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2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60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6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7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9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3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8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4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7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8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7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7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65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65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65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7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7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7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65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65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65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5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6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6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6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6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9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7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7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6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7" y="1931203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7" y="1931203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203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70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203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203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203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70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203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203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4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FFFF"/>
                </a:solidFill>
              </a:rPr>
              <a:t>—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60" y="1264013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66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4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7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1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6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2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7" y="1931204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7" y="1931204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7" y="3737731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7" y="3737731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9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6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6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6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9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12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6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6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6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70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70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70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12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53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6" y="193120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6" y="280156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6" y="367191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5" y="193120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5" y="280156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5" y="367191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6" y="4542271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5" y="4542271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7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90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90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30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30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30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98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50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5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6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6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5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62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62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3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1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5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1991" tIns="71991" rIns="71991" bIns="71991" rtlCol="0" anchor="ctr"/>
          <a:lstStyle/>
          <a:p>
            <a:pPr algn="ctr">
              <a:defRPr/>
            </a:pP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FFFF"/>
                </a:solidFill>
              </a:rPr>
              <a:t>—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60" y="1264013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70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2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5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7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5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9" y="2793579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6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40074" y="1120928"/>
            <a:ext cx="1147363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F9C19AF-AEEF-4951-9229-7E9EBFDC8F2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whit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3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FED173A6-1A5D-4C6E-87DA-D22B7999147E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278345" y="6566831"/>
            <a:ext cx="971494" cy="97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450">
                <a:solidFill>
                  <a:srgbClr val="666666"/>
                </a:solidFill>
              </a:defRPr>
            </a:lvl1pPr>
          </a:lstStyle>
          <a:p>
            <a:fld id="{809C799E-F7AC-4CCE-BA64-08807E453537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661386"/>
            <a:ext cx="12191999" cy="612000"/>
          </a:xfrm>
          <a:noFill/>
          <a:ln>
            <a:noFill/>
          </a:ln>
          <a:effectLst/>
        </p:spPr>
        <p:txBody>
          <a:bodyPr lIns="187200" tIns="0" rIns="255600" bIns="0" anchor="t">
            <a:no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  <a:effectLst/>
              </a:defRPr>
            </a:lvl1pPr>
            <a:lvl2pPr marL="34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482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369992" y="1816571"/>
            <a:ext cx="11443718" cy="409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72538" y="1120928"/>
            <a:ext cx="11441175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7ACB855-50C9-4F86-A518-9FAC0F011B9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>
              <a:solidFill>
                <a:srgbClr val="D2D2D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877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0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1" y="5751516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0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8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4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" y="1"/>
            <a:ext cx="12192000" cy="4062845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0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8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6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0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8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4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9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60" y="1264013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" y="0"/>
            <a:ext cx="12192000" cy="4610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20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8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6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20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8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9644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2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FFFF"/>
                </a:solidFill>
              </a:rPr>
              <a:t>—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3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algn="ctr" defTabSz="914491">
              <a:defRPr/>
            </a:pPr>
            <a:endParaRPr lang="en-US" sz="1400" kern="0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FFFF"/>
                </a:solidFill>
              </a:rPr>
              <a:t>—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3200" b="1" dirty="0">
                <a:solidFill>
                  <a:srgbClr val="FF000F"/>
                </a:solidFill>
              </a:rPr>
              <a:t>—</a:t>
            </a:r>
            <a:endParaRPr lang="en-US" sz="3200" b="1" dirty="0">
              <a:solidFill>
                <a:srgbClr val="FF000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8" y="1264009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8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9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8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7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3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3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3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3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3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8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70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1975" indent="-25197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3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3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8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5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8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8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8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8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8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1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2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3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3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8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2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5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8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200"/>
            <a:ext cx="11520000" cy="3982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3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2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7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9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6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7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3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9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2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4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5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2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4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4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4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4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7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1" y="2317643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5" y="2317640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1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1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1" y="4214709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6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6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6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8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5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3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1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6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2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5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0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72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4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3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3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61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61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61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3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3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3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61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61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61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3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3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0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4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4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4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4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7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6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3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5" y="1931199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5" y="1931199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8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65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9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9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8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9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9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4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7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3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9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2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6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image" Target="../media/image5.png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5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9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7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rgbClr val="FF000F"/>
                </a:solidFill>
              </a:rPr>
              <a:t>—</a:t>
            </a:r>
            <a:endParaRPr lang="en-US" sz="2400" b="1" dirty="0">
              <a:solidFill>
                <a:srgbClr val="FF000F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82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4146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09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0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79982" indent="-179982" algn="l" defTabSz="914309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64" indent="-179982" algn="l" defTabSz="914309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70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1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3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>
              <a:solidFill>
                <a:srgbClr val="A9A9A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‹#›</a:t>
            </a:fld>
            <a:endParaRPr lang="en-US" dirty="0">
              <a:solidFill>
                <a:srgbClr val="A9A9A9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5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5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b="1" dirty="0">
                <a:solidFill>
                  <a:srgbClr val="FF000F"/>
                </a:solidFill>
              </a:rPr>
              <a:t>—</a:t>
            </a:r>
            <a:endParaRPr lang="en-US" sz="2400" b="1" dirty="0">
              <a:solidFill>
                <a:srgbClr val="FF000F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5664" y="6393978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2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  <p:sldLayoutId id="2147483763" r:id="rId27"/>
    <p:sldLayoutId id="2147483764" r:id="rId28"/>
    <p:sldLayoutId id="2147483765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1" r:id="rId35"/>
    <p:sldLayoutId id="2147483772" r:id="rId36"/>
    <p:sldLayoutId id="2147483773" r:id="rId37"/>
    <p:sldLayoutId id="2147483774" r:id="rId38"/>
    <p:sldLayoutId id="2147483775" r:id="rId39"/>
    <p:sldLayoutId id="2147483776" r:id="rId40"/>
    <p:sldLayoutId id="2147483777" r:id="rId41"/>
    <p:sldLayoutId id="2147483778" r:id="rId42"/>
    <p:sldLayoutId id="2147483779" r:id="rId43"/>
    <p:sldLayoutId id="2147483780" r:id="rId44"/>
    <p:sldLayoutId id="2147483781" r:id="rId45"/>
    <p:sldLayoutId id="2147483782" r:id="rId46"/>
    <p:sldLayoutId id="2147483783" r:id="rId47"/>
    <p:sldLayoutId id="2147483784" r:id="rId48"/>
    <p:sldLayoutId id="2147483785" r:id="rId49"/>
    <p:sldLayoutId id="2147483786" r:id="rId50"/>
    <p:sldLayoutId id="2147483787" r:id="rId51"/>
    <p:sldLayoutId id="2147483788" r:id="rId52"/>
    <p:sldLayoutId id="2147483789" r:id="rId53"/>
    <p:sldLayoutId id="2147483790" r:id="rId54"/>
    <p:sldLayoutId id="2147483791" r:id="rId55"/>
    <p:sldLayoutId id="2147483792" r:id="rId56"/>
    <p:sldLayoutId id="2147484145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70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1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Xj0WcU-c0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5757" y="4915203"/>
            <a:ext cx="10112938" cy="224461"/>
          </a:xfrm>
        </p:spPr>
        <p:txBody>
          <a:bodyPr/>
          <a:lstStyle/>
          <a:p>
            <a:r>
              <a:rPr lang="en-US" sz="900" dirty="0" err="1"/>
              <a:t>Oktober</a:t>
            </a:r>
            <a:r>
              <a:rPr lang="en-US" sz="900" dirty="0"/>
              <a:t> 14. 2020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>
              <a:tabLst>
                <a:tab pos="5026200" algn="l"/>
              </a:tabLst>
            </a:pPr>
            <a:r>
              <a:rPr lang="en-US" b="0" dirty="0">
                <a:latin typeface="Arial"/>
              </a:rPr>
              <a:t>Arc Flash Protection </a:t>
            </a:r>
            <a:r>
              <a:rPr lang="en-US" b="0" dirty="0">
                <a:solidFill>
                  <a:srgbClr val="0096EA"/>
                </a:solidFill>
                <a:latin typeface="Arial"/>
              </a:rPr>
              <a:t>	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Arial"/>
              </a:rPr>
              <a:t>Kläder</a:t>
            </a:r>
            <a:r>
              <a:rPr lang="en-US" dirty="0">
                <a:latin typeface="Arial"/>
              </a:rPr>
              <a:t> för </a:t>
            </a:r>
            <a:r>
              <a:rPr lang="en-US" dirty="0" err="1">
                <a:latin typeface="Arial"/>
              </a:rPr>
              <a:t>Ljusbågsskydd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5F8535-3C3F-43BB-8FA5-BA16B13424CA}"/>
              </a:ext>
            </a:extLst>
          </p:cNvPr>
          <p:cNvSpPr txBox="1">
            <a:spLocks/>
          </p:cNvSpPr>
          <p:nvPr/>
        </p:nvSpPr>
        <p:spPr bwMode="gray">
          <a:xfrm>
            <a:off x="340522" y="6112734"/>
            <a:ext cx="10112938" cy="2244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indent="0" algn="l" defTabSz="914218" rtl="0" eaLnBrk="1" latinLnBrk="0" hangingPunct="1">
              <a:spcBef>
                <a:spcPts val="600"/>
              </a:spcBef>
              <a:buFont typeface="ABBvoiceOffice" panose="020D0603020503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88" indent="0" algn="l" defTabSz="914218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Urban Wallin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AAA548-EE42-4EDC-A539-21F8DAADB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INSIDE+</a:t>
            </a:r>
          </a:p>
        </p:txBody>
      </p:sp>
    </p:spTree>
    <p:extLst>
      <p:ext uri="{BB962C8B-B14F-4D97-AF65-F5344CB8AC3E}">
        <p14:creationId xmlns:p14="http://schemas.microsoft.com/office/powerpoint/2010/main" val="36018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96035-CC8C-4A05-9D45-133617D5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Kläder för ljusbågsskydd, tillgång och efterlevnad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3CF9D-4606-418E-9F69-C81199C7012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sv-SE" sz="1800" dirty="0">
                <a:latin typeface="Arial"/>
              </a:rPr>
              <a:t>Cheferna/Beställarna ansvarar för</a:t>
            </a:r>
            <a:r>
              <a:rPr lang="sv-SE" sz="1800" spc="-20" dirty="0">
                <a:latin typeface="Arial"/>
              </a:rPr>
              <a:t> </a:t>
            </a:r>
            <a:r>
              <a:rPr lang="sv-SE" sz="1800" dirty="0">
                <a:latin typeface="Arial"/>
              </a:rPr>
              <a:t>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Riskanalyser för definition av risknivå 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Personalen har tillgång till erforderliga kläder enligt ovan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Arial"/>
              </a:rPr>
              <a:t>Kontroll av efterlevnad görs regelbundet</a:t>
            </a:r>
          </a:p>
          <a:p>
            <a:endParaRPr lang="sv-SE" sz="1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8541E5-E736-4296-94D0-BAD4044B682C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63556-A25C-4069-B2EE-B3B6D8DB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431" y="5847042"/>
            <a:ext cx="1367468" cy="286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98FA7B-C1C5-4154-9EA3-DB4936946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701" y="4099007"/>
            <a:ext cx="1776929" cy="1748035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BEB2B635-317D-46F4-A33D-D8CFB7FFA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6197" y="1966232"/>
            <a:ext cx="3826504" cy="3408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Freeform 216"/>
          <p:cNvSpPr/>
          <p:nvPr/>
        </p:nvSpPr>
        <p:spPr>
          <a:xfrm>
            <a:off x="266562" y="1617908"/>
            <a:ext cx="11658623" cy="4546772"/>
          </a:xfrm>
          <a:custGeom>
            <a:avLst/>
            <a:gdLst/>
            <a:ahLst/>
            <a:cxnLst/>
            <a:rect l="0" t="0" r="0" b="0"/>
            <a:pathLst>
              <a:path w="11664695" h="4549140">
                <a:moveTo>
                  <a:pt x="0" y="0"/>
                </a:moveTo>
                <a:lnTo>
                  <a:pt x="11664695" y="0"/>
                </a:lnTo>
                <a:lnTo>
                  <a:pt x="1166469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E4B8DB-D5E9-44C8-9509-5D6B7C0C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40BD1-D772-4F2C-B1D1-F74F37D6F30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Exempel</a:t>
            </a:r>
            <a:r>
              <a:rPr lang="en-US" dirty="0"/>
              <a:t>: </a:t>
            </a:r>
            <a:r>
              <a:rPr lang="en-US" dirty="0" err="1"/>
              <a:t>Elsäk</a:t>
            </a:r>
            <a:r>
              <a:rPr lang="en-US" dirty="0"/>
              <a:t>-/Service-/</a:t>
            </a:r>
            <a:r>
              <a:rPr lang="en-US" dirty="0" err="1"/>
              <a:t>Sitekollektionen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plagg</a:t>
            </a:r>
            <a:r>
              <a:rPr lang="en-US" dirty="0"/>
              <a:t> </a:t>
            </a:r>
            <a:r>
              <a:rPr lang="en-US" dirty="0" err="1"/>
              <a:t>klarar</a:t>
            </a:r>
            <a:r>
              <a:rPr lang="en-US" dirty="0"/>
              <a:t> &gt; 8.0 </a:t>
            </a:r>
            <a:r>
              <a:rPr lang="en-US" dirty="0" err="1"/>
              <a:t>cal</a:t>
            </a:r>
            <a:r>
              <a:rPr lang="en-US" dirty="0"/>
              <a:t>/cm²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87BD59-431D-40DE-925F-315C19F47378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5173662" y="1928634"/>
            <a:ext cx="4720060" cy="2246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B60E6-D68D-404D-BC1B-A9BAB9E4F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4" y="1902506"/>
            <a:ext cx="4773696" cy="2205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A07FAD-D86E-4321-A26B-2D670834D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4" y="4368333"/>
            <a:ext cx="4679832" cy="1689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222"/>
          <p:cNvSpPr/>
          <p:nvPr/>
        </p:nvSpPr>
        <p:spPr>
          <a:xfrm>
            <a:off x="266562" y="1617908"/>
            <a:ext cx="11658623" cy="4546772"/>
          </a:xfrm>
          <a:custGeom>
            <a:avLst/>
            <a:gdLst/>
            <a:ahLst/>
            <a:cxnLst/>
            <a:rect l="0" t="0" r="0" b="0"/>
            <a:pathLst>
              <a:path w="11664695" h="4549140">
                <a:moveTo>
                  <a:pt x="0" y="0"/>
                </a:moveTo>
                <a:lnTo>
                  <a:pt x="11664695" y="0"/>
                </a:lnTo>
                <a:lnTo>
                  <a:pt x="1166469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643E7-3DCA-4BE7-81BE-CDDF068A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88E84-6F6F-4929-904C-20DBDD2ACFA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Exempel</a:t>
            </a:r>
            <a:r>
              <a:rPr lang="en-US" dirty="0"/>
              <a:t>: </a:t>
            </a:r>
            <a:r>
              <a:rPr lang="en-US" dirty="0" err="1"/>
              <a:t>Elsäk</a:t>
            </a:r>
            <a:r>
              <a:rPr lang="en-US" dirty="0"/>
              <a:t>-/Service-/</a:t>
            </a:r>
            <a:r>
              <a:rPr lang="en-US" dirty="0" err="1"/>
              <a:t>Sitekollektionen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plagg</a:t>
            </a:r>
            <a:r>
              <a:rPr lang="en-US" dirty="0"/>
              <a:t> </a:t>
            </a:r>
            <a:r>
              <a:rPr lang="en-US" dirty="0" err="1"/>
              <a:t>klarar</a:t>
            </a:r>
            <a:r>
              <a:rPr lang="en-US" dirty="0"/>
              <a:t> &gt; 8.0 </a:t>
            </a:r>
            <a:r>
              <a:rPr lang="en-US" dirty="0" err="1"/>
              <a:t>cal</a:t>
            </a:r>
            <a:r>
              <a:rPr lang="en-US" dirty="0"/>
              <a:t>/cm²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F10E92-74BA-4065-B13A-DFCA1015965F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336550" y="1933575"/>
            <a:ext cx="6280794" cy="315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228"/>
          <p:cNvSpPr/>
          <p:nvPr/>
        </p:nvSpPr>
        <p:spPr>
          <a:xfrm>
            <a:off x="266562" y="1617908"/>
            <a:ext cx="11658623" cy="4546772"/>
          </a:xfrm>
          <a:custGeom>
            <a:avLst/>
            <a:gdLst/>
            <a:ahLst/>
            <a:cxnLst/>
            <a:rect l="0" t="0" r="0" b="0"/>
            <a:pathLst>
              <a:path w="11664695" h="4549140">
                <a:moveTo>
                  <a:pt x="0" y="0"/>
                </a:moveTo>
                <a:lnTo>
                  <a:pt x="11664695" y="0"/>
                </a:lnTo>
                <a:lnTo>
                  <a:pt x="11664695" y="4549140"/>
                </a:lnTo>
                <a:lnTo>
                  <a:pt x="0" y="45491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903DD-8620-440B-9F14-94C17A9F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50D6E-556F-483D-865D-59C92D09B37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Exempel</a:t>
            </a:r>
            <a:r>
              <a:rPr lang="en-US" dirty="0"/>
              <a:t>: </a:t>
            </a:r>
            <a:r>
              <a:rPr lang="en-US" dirty="0" err="1"/>
              <a:t>Elsäkerhetskollektion</a:t>
            </a:r>
            <a:r>
              <a:rPr lang="en-US" dirty="0"/>
              <a:t> </a:t>
            </a:r>
            <a:r>
              <a:rPr lang="en-US" dirty="0" err="1"/>
              <a:t>där</a:t>
            </a:r>
            <a:r>
              <a:rPr lang="en-US" dirty="0"/>
              <a:t> </a:t>
            </a:r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plagg</a:t>
            </a:r>
            <a:r>
              <a:rPr lang="en-US" dirty="0"/>
              <a:t> </a:t>
            </a:r>
            <a:r>
              <a:rPr lang="en-US" dirty="0" err="1"/>
              <a:t>klarar</a:t>
            </a:r>
            <a:r>
              <a:rPr lang="en-US" dirty="0"/>
              <a:t> &gt; 8.0 </a:t>
            </a:r>
            <a:r>
              <a:rPr lang="en-US" dirty="0" err="1"/>
              <a:t>cal</a:t>
            </a:r>
            <a:r>
              <a:rPr lang="en-US" dirty="0"/>
              <a:t>/cm²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945F9-B481-4081-9765-86456097D5A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5D679-2E57-4284-8937-0ECF667B1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8" y="1931200"/>
            <a:ext cx="5084734" cy="2419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43872-B13B-4D95-A84E-E0E2E633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3" y="4350782"/>
            <a:ext cx="2541740" cy="1562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A99E9-D200-412B-B8FB-C1C037926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07" y="1931200"/>
            <a:ext cx="5060717" cy="2340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pPr/>
              <a:t>October 23, 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476135-EC6F-4E86-9B06-4A4DB3A184D5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162951" cy="11819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1F808C0-290B-4263-8A52-B569B4875133}" type="datetime4">
              <a:rPr lang="en-US" sz="800" smtClean="0">
                <a:solidFill>
                  <a:srgbClr val="A9A9A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October 23, 2020</a:t>
            </a:fld>
            <a:endParaRPr lang="en-US" sz="800">
              <a:solidFill>
                <a:srgbClr val="A9A9A9"/>
              </a:solidFill>
            </a:endParaRP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5ED45C81-285C-4C22-91D1-430B313DC96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499783" y="6298397"/>
            <a:ext cx="8490250" cy="500072"/>
          </a:xfrm>
        </p:spPr>
        <p:txBody>
          <a:bodyPr/>
          <a:lstStyle/>
          <a:p>
            <a:pPr lvl="8"/>
            <a:endParaRPr lang="en-US">
              <a:solidFill>
                <a:srgbClr val="A9A9A9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454EF4-902C-4089-A566-6885B09C7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798114" y="6488733"/>
            <a:ext cx="676888" cy="118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z="800" smtClean="0">
                <a:solidFill>
                  <a:srgbClr val="A9A9A9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800">
              <a:solidFill>
                <a:srgbClr val="A9A9A9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069CB8-6F32-45F7-AFF1-D7EBA9FF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755" y="24213"/>
            <a:ext cx="10612670" cy="677425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A41B0A-0A53-44DC-924B-8BF11AA2B26D}"/>
              </a:ext>
            </a:extLst>
          </p:cNvPr>
          <p:cNvCxnSpPr>
            <a:cxnSpLocks/>
          </p:cNvCxnSpPr>
          <p:nvPr/>
        </p:nvCxnSpPr>
        <p:spPr bwMode="gray">
          <a:xfrm>
            <a:off x="386866" y="2083778"/>
            <a:ext cx="90988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8704CAC-EF5F-4792-99D9-FCF3C24ED997}"/>
              </a:ext>
            </a:extLst>
          </p:cNvPr>
          <p:cNvSpPr txBox="1"/>
          <p:nvPr/>
        </p:nvSpPr>
        <p:spPr bwMode="gray">
          <a:xfrm>
            <a:off x="332367" y="1700191"/>
            <a:ext cx="845346" cy="95181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r>
              <a:rPr lang="sv-SE" sz="1400" dirty="0"/>
              <a:t>OBS!</a:t>
            </a:r>
          </a:p>
          <a:p>
            <a:endParaRPr lang="sv-SE" sz="1000" dirty="0"/>
          </a:p>
          <a:p>
            <a:r>
              <a:rPr lang="sv-SE" sz="1200" dirty="0"/>
              <a:t>IEC 61482-1-2</a:t>
            </a:r>
            <a:endParaRPr lang="en-US" sz="1200" dirty="0" err="1"/>
          </a:p>
        </p:txBody>
      </p:sp>
    </p:spTree>
    <p:extLst>
      <p:ext uri="{BB962C8B-B14F-4D97-AF65-F5344CB8AC3E}">
        <p14:creationId xmlns:p14="http://schemas.microsoft.com/office/powerpoint/2010/main" val="6405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FA632A-16AE-4F76-864C-59841DED2FBC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7062D-7E41-486C-8D0A-0C6255FB31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7AFF65D-AAB4-46ED-A858-A6BA48891152}" type="datetime4">
              <a:rPr lang="en-US" smtClean="0">
                <a:solidFill>
                  <a:srgbClr val="A9A9A9"/>
                </a:solidFill>
              </a:rPr>
              <a:pPr/>
              <a:t>October 23, 2020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FCA19-9F46-4F88-AB1B-1D57B5D109E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lvl="8"/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71E18-B6FA-451E-8C78-DD77C3E6D76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>
                <a:solidFill>
                  <a:srgbClr val="A9A9A9"/>
                </a:solidFill>
              </a:rPr>
              <a:t>Slide </a:t>
            </a:r>
            <a:fld id="{619F89D8-7AE3-494A-97F3-03D680869632}" type="slidenum">
              <a:rPr lang="en-US" smtClean="0">
                <a:solidFill>
                  <a:srgbClr val="A9A9A9"/>
                </a:solidFill>
              </a:rPr>
              <a:pPr/>
              <a:t>3</a:t>
            </a:fld>
            <a:endParaRPr lang="en-US" dirty="0">
              <a:solidFill>
                <a:srgbClr val="A9A9A9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48DE89-8049-42BF-AFE9-564C1A61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C2E2A-AE69-4082-AEB2-EAE655151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67" y="3152775"/>
            <a:ext cx="11556801" cy="275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9E81E-EB91-4258-BFA8-43016846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35" y="672128"/>
            <a:ext cx="3833214" cy="244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64740-E4E5-4396-878B-560BD6C8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7B0600-C2C4-41B0-8DFC-CEEBE4F400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49106" y="1931194"/>
            <a:ext cx="5610525" cy="3980918"/>
          </a:xfrm>
        </p:spPr>
        <p:txBody>
          <a:bodyPr/>
          <a:lstStyle/>
          <a:p>
            <a:r>
              <a:rPr lang="sv-SE" sz="1600" b="1" dirty="0">
                <a:latin typeface="Arial"/>
              </a:rPr>
              <a:t>Associerade risker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</a:rPr>
              <a:t>Brännskada genom bågstrålningsenergi eller smält metall stänk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</a:rPr>
              <a:t>Buller och tryckskador genom chockvåg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latin typeface="Arial"/>
              </a:rPr>
              <a:t>Inandningsskada</a:t>
            </a:r>
          </a:p>
          <a:p>
            <a:endParaRPr lang="en-US" sz="1600" dirty="0">
              <a:latin typeface="Arial"/>
            </a:endParaRPr>
          </a:p>
          <a:p>
            <a:r>
              <a:rPr lang="en-US" sz="1600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0F67510-D756-4122-A7F8-FB06034AD69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1ACAF-7A7C-4328-967D-8721D051DDE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32366" y="1085213"/>
            <a:ext cx="8117042" cy="504000"/>
          </a:xfrm>
        </p:spPr>
        <p:txBody>
          <a:bodyPr/>
          <a:lstStyle/>
          <a:p>
            <a:r>
              <a:rPr lang="sv-SE" dirty="0"/>
              <a:t>Ljusbågen</a:t>
            </a:r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EF9FBEB-5FD8-4610-B202-199E47FC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831" y="3498440"/>
            <a:ext cx="2633859" cy="22961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3A237C8-E5F6-4EA1-88D0-BCEDA1B7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1" y="2312337"/>
            <a:ext cx="5599253" cy="30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03636C-8CA2-4640-82AB-3C8F449C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89CF2E0-4839-4DAF-9270-4EDFFCC47C21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248400" y="2339097"/>
            <a:ext cx="5605463" cy="316564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17E3ABD-2A14-4C2A-BAF2-5EBCCBBE0DDF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695540322"/>
              </p:ext>
            </p:extLst>
          </p:nvPr>
        </p:nvGraphicFramePr>
        <p:xfrm>
          <a:off x="331788" y="1931988"/>
          <a:ext cx="5603874" cy="259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67958">
                  <a:extLst>
                    <a:ext uri="{9D8B030D-6E8A-4147-A177-3AD203B41FA5}">
                      <a16:colId xmlns:a16="http://schemas.microsoft.com/office/drawing/2014/main" val="2685361804"/>
                    </a:ext>
                  </a:extLst>
                </a:gridCol>
                <a:gridCol w="1867958">
                  <a:extLst>
                    <a:ext uri="{9D8B030D-6E8A-4147-A177-3AD203B41FA5}">
                      <a16:colId xmlns:a16="http://schemas.microsoft.com/office/drawing/2014/main" val="768304283"/>
                    </a:ext>
                  </a:extLst>
                </a:gridCol>
                <a:gridCol w="1867958">
                  <a:extLst>
                    <a:ext uri="{9D8B030D-6E8A-4147-A177-3AD203B41FA5}">
                      <a16:colId xmlns:a16="http://schemas.microsoft.com/office/drawing/2014/main" val="370769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Gammal beteckning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Ny beteckning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Läkningsförlopp</a:t>
                      </a:r>
                      <a:endParaRPr lang="en-US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48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Första gradens 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Överhudsskada (ytlig)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Läker själv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2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Andra gradens 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Ytlig delhudsbrännskada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Läker själv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60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Andra gradens 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Djup delhudsbrännskada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Behöver ofta kirurgisk hjälp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708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Tredje gradens brännskada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Fullhudsskada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Behöver kirurgisk hjälp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35648"/>
                  </a:ext>
                </a:extLst>
              </a:tr>
            </a:tbl>
          </a:graphicData>
        </a:graphic>
      </p:graphicFrame>
      <p:sp>
        <p:nvSpPr>
          <p:cNvPr id="6" name="Subtitle 5">
            <a:extLst>
              <a:ext uri="{FF2B5EF4-FFF2-40B4-BE49-F238E27FC236}">
                <a16:creationId xmlns:a16="http://schemas.microsoft.com/office/drawing/2014/main" id="{02ABD1A8-8FBD-4266-9352-146437A74E7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Brännskador</a:t>
            </a:r>
            <a:r>
              <a:rPr lang="en-US" dirty="0"/>
              <a:t>, definition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338473" y="4769051"/>
            <a:ext cx="2667397" cy="10037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400" b="1" dirty="0"/>
              <a:t>Normal </a:t>
            </a:r>
            <a:r>
              <a:rPr lang="sv-SE" sz="1400" b="1" dirty="0"/>
              <a:t>hudtemperatur</a:t>
            </a:r>
            <a:r>
              <a:rPr lang="en-US" sz="1400" b="1" dirty="0"/>
              <a:t> 32.5 °C</a:t>
            </a:r>
          </a:p>
          <a:p>
            <a:pPr>
              <a:lnSpc>
                <a:spcPts val="3261"/>
              </a:lnSpc>
            </a:pPr>
            <a:r>
              <a:rPr lang="sv-SE" sz="1400" b="1" dirty="0"/>
              <a:t>Hudförbränning &gt; 44 ° C</a:t>
            </a:r>
          </a:p>
          <a:p>
            <a:pPr>
              <a:lnSpc>
                <a:spcPts val="3261"/>
              </a:lnSpc>
            </a:pPr>
            <a:r>
              <a:rPr lang="sv-SE" sz="1400" b="1" dirty="0"/>
              <a:t>Omedelbar 72 °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2BC94A-F97F-4C57-8A70-88B68545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Kläder för ljusbågsskydd, brännskador, var på kroppen</a:t>
            </a:r>
            <a:br>
              <a:rPr lang="sv-SE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EBFEC-5F5B-4781-87E3-D7E4B6270A1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sv-SE" dirty="0"/>
              <a:t>Vilka delar på kroppen som oftast drabbas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EFB9C2-9E17-4405-8FF8-E1A3F830D8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32367" y="5669280"/>
            <a:ext cx="5765221" cy="244165"/>
          </a:xfrm>
        </p:spPr>
        <p:txBody>
          <a:bodyPr/>
          <a:lstStyle/>
          <a:p>
            <a:pPr algn="ctr"/>
            <a:r>
              <a:rPr lang="sv-SE" dirty="0"/>
              <a:t>40% av elektriska olyckor är relaterade till ljusbågar</a:t>
            </a:r>
          </a:p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E32DE8-E592-4F42-99AE-39125701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2" y="1933575"/>
            <a:ext cx="3736730" cy="3688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2021AA-00F9-468E-B031-A42F1360A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269" y="1933575"/>
            <a:ext cx="4723311" cy="4110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3D748-41A4-417E-8EBB-7C625CD9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3531EA-57A1-46E1-AC43-31571492D7CE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6694823" y="2309387"/>
            <a:ext cx="4712616" cy="32250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BA336-63E0-41BF-BADB-EB067AE0186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Reglerna gäller för all ABB personal och för entreprenörer inhyrda av ABB vid samtliga arbeten i hög- och lågspänningsarbeten och ska betraktas som “minimum standard”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Kläderna är “vardagskläder”. Det innebär att de ska bäras alla dagar vid samtliga arbeten i fält eller verkstäder där risk för elektrisk ljusbåge finns.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Heltäckande klädsel är obligatoriskt!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 ett heltäckande skydd används ljusbågsskyddande kläder inifrån och 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Se exempel till höger på vad lager på lager principen ger.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lvl="1" indent="0">
              <a:buNone/>
            </a:pPr>
            <a:r>
              <a:rPr lang="sv-SE" sz="1600" b="1" dirty="0">
                <a:solidFill>
                  <a:schemeClr val="tx2"/>
                </a:solidFill>
              </a:rPr>
              <a:t>OBS! </a:t>
            </a:r>
          </a:p>
          <a:p>
            <a:pPr lvl="1" indent="0">
              <a:buNone/>
            </a:pPr>
            <a:r>
              <a:rPr lang="sv-SE" sz="1600" b="1" dirty="0"/>
              <a:t>För att vara på den säkra sidan –se till att varje lager för sig klarar &gt; 8.0 cal/cm²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584E-462F-40EE-BF99-A1B25FD2037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ABB group standard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5F81E-CB25-45B2-AC54-96598FF43AB0}"/>
              </a:ext>
            </a:extLst>
          </p:cNvPr>
          <p:cNvSpPr txBox="1"/>
          <p:nvPr/>
        </p:nvSpPr>
        <p:spPr bwMode="gray">
          <a:xfrm>
            <a:off x="8691154" y="5553251"/>
            <a:ext cx="2716285" cy="21953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r>
              <a:rPr lang="sv-SE" sz="105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Exempel. från Tranemo</a:t>
            </a:r>
            <a:r>
              <a:rPr lang="sv-SE" sz="1050" dirty="0">
                <a:solidFill>
                  <a:schemeClr val="accent3"/>
                </a:solidFill>
              </a:rPr>
              <a:t> med länk till film</a:t>
            </a:r>
            <a:endParaRPr lang="en-US" sz="1050" dirty="0" err="1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CD00-DF70-4E59-9A22-D83F4286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4DCC7-94F7-44E6-9143-F927AF491929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sv-SE" sz="1600" dirty="0"/>
              <a:t>Dessa minimum regler för ljusbågsskydd innebär att varje plagg skall </a:t>
            </a:r>
            <a:r>
              <a:rPr lang="sv-SE" sz="1600" b="1" dirty="0"/>
              <a:t>klara påfrestningar </a:t>
            </a:r>
            <a:r>
              <a:rPr lang="sv-SE" sz="1600" b="1" dirty="0" err="1"/>
              <a:t>mosvarande</a:t>
            </a:r>
            <a:r>
              <a:rPr lang="sv-SE" sz="1600" b="1" dirty="0"/>
              <a:t> 8.0 cal/cm² </a:t>
            </a:r>
            <a:r>
              <a:rPr lang="sv-SE" sz="1600" dirty="0"/>
              <a:t>vilket kan bli följden av en olycka i de flesta anläggningar där vi arbetar.</a:t>
            </a:r>
          </a:p>
          <a:p>
            <a:r>
              <a:rPr lang="sv-SE" sz="1600" dirty="0"/>
              <a:t>Plaggen skall klara tester enligt nedanstående standards: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/>
              <a:t>Garments</a:t>
            </a:r>
            <a:r>
              <a:rPr lang="sv-SE" sz="1600" b="1" dirty="0"/>
              <a:t> </a:t>
            </a:r>
            <a:r>
              <a:rPr lang="sv-SE" sz="1600" b="1" dirty="0" err="1"/>
              <a:t>with</a:t>
            </a:r>
            <a:r>
              <a:rPr lang="sv-SE" sz="1600" b="1" dirty="0"/>
              <a:t> an ATPV rating &gt; 8.0 cal/cm²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Equivalent to NFPA 70 E Hazard Category  2, meeting the requirements of ASTM F-1506, ASTM F-1959 and in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EU, IEC 61482 -1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8ABC4-36CC-40BD-9DD3-98654FF523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Egenskaper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8C8F64A-386E-40F0-AD7B-C7C36BC74BA5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2"/>
          <a:stretch>
            <a:fillRect/>
          </a:stretch>
        </p:blipFill>
        <p:spPr>
          <a:xfrm>
            <a:off x="7488428" y="1937544"/>
            <a:ext cx="4371202" cy="3979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5DC91-4E40-47CF-AD41-A961F8555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79" y="2989799"/>
            <a:ext cx="1238217" cy="1863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9E9E-DC3A-4249-AFF1-6D810BEC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Kläder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ljusbågsskydd</a:t>
            </a: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A01A2C-1A8A-41F2-BF70-BC01826CF57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BEF7B-93DF-48C0-95BC-0E39B0ACC27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sv-SE" sz="1600" dirty="0"/>
              <a:t>Arbeten som sker enligt arbetsmetoden “Arbete nära spänning” vid högspänning (&gt;1kV), eller vid lågspänning där höga kortslutningsströmmar förekommer skall plaggen tillsammans (3 lager) </a:t>
            </a:r>
            <a:r>
              <a:rPr lang="sv-SE" sz="1600" b="1" dirty="0"/>
              <a:t>klara en påfrestning motsvarande 25cal/ cm²</a:t>
            </a:r>
            <a:endParaRPr lang="sv-SE" sz="1600" dirty="0"/>
          </a:p>
          <a:p>
            <a:r>
              <a:rPr lang="sv-SE" sz="1600" dirty="0"/>
              <a:t>Tillsammans skall plaggen klara nedanstående standards: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Garments with an ATPV rating &gt; 25 </a:t>
            </a:r>
            <a:r>
              <a:rPr lang="en-US" sz="1600" b="1" dirty="0" err="1"/>
              <a:t>cal</a:t>
            </a:r>
            <a:r>
              <a:rPr lang="en-US" sz="1600" b="1" dirty="0"/>
              <a:t>/ cm² </a:t>
            </a:r>
            <a:r>
              <a:rPr lang="en-US" sz="16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Equivalent to NFPA 70 E Hazard Category 3, meeting the requirements of ASTM F-1506, ASTM F-1959 and in IEC 61482 -1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5CB82-84BC-41EC-B626-4612B7D2536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err="1"/>
              <a:t>Egenskaper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3D270-0148-4B1A-8097-0DD1B3C1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47" y="2591764"/>
            <a:ext cx="2013286" cy="2612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1172E3-AD83-4403-9AFC-A8C02CD4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37" y="2711634"/>
            <a:ext cx="3160885" cy="2372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9_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1_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079A824635B43BE2F364E6F85A3A1" ma:contentTypeVersion="7" ma:contentTypeDescription="Create a new document." ma:contentTypeScope="" ma:versionID="082f2d5cfe8aa8ecfb407b8dc946e018">
  <xsd:schema xmlns:xsd="http://www.w3.org/2001/XMLSchema" xmlns:xs="http://www.w3.org/2001/XMLSchema" xmlns:p="http://schemas.microsoft.com/office/2006/metadata/properties" xmlns:ns2="3d572fb5-5d03-419c-bbf6-d5e92164eb4c" xmlns:ns3="ee40ab8f-8bd6-4945-9d56-660c2187d185" targetNamespace="http://schemas.microsoft.com/office/2006/metadata/properties" ma:root="true" ma:fieldsID="0f776fe71d57be3664b71609628f67f9" ns2:_="" ns3:_="">
    <xsd:import namespace="3d572fb5-5d03-419c-bbf6-d5e92164eb4c"/>
    <xsd:import namespace="ee40ab8f-8bd6-4945-9d56-660c2187d1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72fb5-5d03-419c-bbf6-d5e92164e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0ab8f-8bd6-4945-9d56-660c2187d1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0ab8f-8bd6-4945-9d56-660c2187d185">
      <UserInfo>
        <DisplayName>Urban Wallin</DisplayName>
        <AccountId>175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AE938-6C61-425E-A856-A0CA3C84B7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72fb5-5d03-419c-bbf6-d5e92164eb4c"/>
    <ds:schemaRef ds:uri="ee40ab8f-8bd6-4945-9d56-660c2187d1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E92058-D71C-402A-836B-3BF636008D8C}">
  <ds:schemaRefs>
    <ds:schemaRef ds:uri="http://schemas.microsoft.com/office/2006/metadata/properties"/>
    <ds:schemaRef ds:uri="http://schemas.microsoft.com/office/infopath/2007/PartnerControls"/>
    <ds:schemaRef ds:uri="ee40ab8f-8bd6-4945-9d56-660c2187d185"/>
  </ds:schemaRefs>
</ds:datastoreItem>
</file>

<file path=customXml/itemProps3.xml><?xml version="1.0" encoding="utf-8"?>
<ds:datastoreItem xmlns:ds="http://schemas.openxmlformats.org/officeDocument/2006/customXml" ds:itemID="{748AB4D4-EF56-4698-8F0F-6657F442C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502</Words>
  <Application>Microsoft Office PowerPoint</Application>
  <PresentationFormat>Widescreen</PresentationFormat>
  <Paragraphs>85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ABBvoiceOffice</vt:lpstr>
      <vt:lpstr>ABBvoice</vt:lpstr>
      <vt:lpstr>Arial</vt:lpstr>
      <vt:lpstr>Symbol</vt:lpstr>
      <vt:lpstr>19_ABB Master</vt:lpstr>
      <vt:lpstr>1_ABB Master</vt:lpstr>
      <vt:lpstr>Arc Flash Protection  </vt:lpstr>
      <vt:lpstr>PowerPoint Presentation</vt:lpstr>
      <vt:lpstr>PowerPoint Presentation</vt:lpstr>
      <vt:lpstr>Kläder för ljusbågsskydd</vt:lpstr>
      <vt:lpstr>Kläder för ljusbågsskydd</vt:lpstr>
      <vt:lpstr>Kläder för ljusbågsskydd, brännskador, var på kroppen </vt:lpstr>
      <vt:lpstr>Kläder för ljusbågsskydd </vt:lpstr>
      <vt:lpstr>Kläder för ljusbågsskydd </vt:lpstr>
      <vt:lpstr>Kläder för ljusbågsskydd </vt:lpstr>
      <vt:lpstr>Kläder för ljusbågsskydd, tillgång och efterlevnad</vt:lpstr>
      <vt:lpstr>Kläder för ljusbågsskydd </vt:lpstr>
      <vt:lpstr>Kläder för ljusbågsskydd </vt:lpstr>
      <vt:lpstr>Kläder för ljusbågsskydd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Flash Protection  </dc:title>
  <dc:creator>Urban Wallin</dc:creator>
  <cp:lastModifiedBy>Annica Hallberg</cp:lastModifiedBy>
  <cp:revision>43</cp:revision>
  <dcterms:created xsi:type="dcterms:W3CDTF">2020-10-14T08:18:46Z</dcterms:created>
  <dcterms:modified xsi:type="dcterms:W3CDTF">2020-10-23T13:00:33Z</dcterms:modified>
</cp:coreProperties>
</file>